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8" r:id="rId11"/>
    <p:sldId id="281" r:id="rId12"/>
    <p:sldId id="266" r:id="rId13"/>
    <p:sldId id="267" r:id="rId14"/>
    <p:sldId id="268" r:id="rId15"/>
    <p:sldId id="279" r:id="rId16"/>
    <p:sldId id="269" r:id="rId17"/>
    <p:sldId id="280" r:id="rId18"/>
    <p:sldId id="271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2C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145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CD518B-D59A-417B-A550-30CB4014A958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0E56E-A91A-493A-882B-5673D4DC0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69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0E56E-A91A-493A-882B-5673D4DC04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520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How can we test diverse transport protocol implementations in a systematic and automated manner?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0E56E-A91A-493A-882B-5673D4DC041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51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2FF0-5FC3-46B2-834C-CDF174D3A2E2}" type="datetime1">
              <a:rPr lang="en-US" smtClean="0"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483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787400"/>
          </a:xfrm>
          <a:prstGeom prst="rect">
            <a:avLst/>
          </a:prstGeom>
          <a:solidFill>
            <a:srgbClr val="1C2C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1128"/>
            <a:ext cx="7886700" cy="6762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82134"/>
            <a:ext cx="7886700" cy="51948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C5D3-6A8A-4131-8256-D7DAC43A14F3}" type="datetime1">
              <a:rPr lang="en-US" smtClean="0"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10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38644-E06C-452D-9788-507A9B8A7748}" type="datetime1">
              <a:rPr lang="en-US" smtClean="0"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9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032933"/>
            <a:ext cx="3886200" cy="514403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032933"/>
            <a:ext cx="3886200" cy="514403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49847-0733-4458-B5BD-B27CB633795B}" type="datetime1">
              <a:rPr lang="en-US" smtClean="0"/>
              <a:t>6/20/2015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787400"/>
          </a:xfrm>
          <a:prstGeom prst="rect">
            <a:avLst/>
          </a:prstGeom>
          <a:solidFill>
            <a:srgbClr val="1C2C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28650" y="111128"/>
            <a:ext cx="7886700" cy="6762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74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020770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44682"/>
            <a:ext cx="3868340" cy="434498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020770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44682"/>
            <a:ext cx="3887391" cy="434498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5BC97-39F7-428B-B3FA-80089599A159}" type="datetime1">
              <a:rPr lang="en-US" smtClean="0"/>
              <a:t>6/20/2015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787400"/>
          </a:xfrm>
          <a:prstGeom prst="rect">
            <a:avLst/>
          </a:prstGeom>
          <a:solidFill>
            <a:srgbClr val="1C2C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28650" y="111128"/>
            <a:ext cx="7886700" cy="6762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06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C2033-95FB-478E-A31C-425268D3DFD3}" type="datetime1">
              <a:rPr lang="en-US" smtClean="0"/>
              <a:t>6/20/2015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787400"/>
          </a:xfrm>
          <a:prstGeom prst="rect">
            <a:avLst/>
          </a:prstGeom>
          <a:solidFill>
            <a:srgbClr val="1C2C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111128"/>
            <a:ext cx="7886700" cy="6762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586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21D53-5C2A-44B9-B736-1B227805E4AF}" type="datetime1">
              <a:rPr lang="en-US" smtClean="0"/>
              <a:t>6/20/2015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119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CBC4-B79F-43BB-BBCD-C44181F17C20}" type="datetime1">
              <a:rPr lang="en-US" smtClean="0"/>
              <a:t>6/20/2015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23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7F2D-56EC-4D6E-B14D-434524BFDFD1}" type="datetime1">
              <a:rPr lang="en-US" smtClean="0"/>
              <a:t>6/20/2015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487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491823"/>
            <a:ext cx="9144000" cy="366177"/>
          </a:xfrm>
          <a:prstGeom prst="rect">
            <a:avLst/>
          </a:prstGeom>
          <a:solidFill>
            <a:srgbClr val="1C2C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49182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A6182E02-1F89-4471-9817-ADFD73D42C99}" type="datetime1">
              <a:rPr lang="en-US" smtClean="0"/>
              <a:t>6/20/2015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9182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49182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8FBAB62-A1FE-44E4-8DFB-BD206A767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869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 anchorCtr="0">
            <a:normAutofit/>
          </a:bodyPr>
          <a:lstStyle/>
          <a:p>
            <a:r>
              <a:rPr lang="en-US" sz="4000" dirty="0" smtClean="0"/>
              <a:t>Leveraging State Information for Automated Attack Discovery In Transport Protocol Implementations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b="1" dirty="0" smtClean="0"/>
              <a:t>Samuel Jero</a:t>
            </a:r>
            <a:r>
              <a:rPr lang="en-US" sz="2000" dirty="0" smtClean="0"/>
              <a:t>, </a:t>
            </a:r>
            <a:r>
              <a:rPr lang="en-US" sz="2000" dirty="0" err="1" smtClean="0"/>
              <a:t>Hyojeong</a:t>
            </a:r>
            <a:r>
              <a:rPr lang="en-US" sz="2000" dirty="0" smtClean="0"/>
              <a:t> Lee, and Cristina Nita-</a:t>
            </a:r>
            <a:r>
              <a:rPr lang="en-US" sz="2000" dirty="0" err="1" smtClean="0"/>
              <a:t>Rotaru</a:t>
            </a:r>
            <a:endParaRPr lang="en-US" sz="2000" dirty="0" smtClean="0"/>
          </a:p>
          <a:p>
            <a:r>
              <a:rPr lang="en-US" sz="2000" dirty="0" smtClean="0"/>
              <a:t>Purdue University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DSN 2015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70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28650" y="2798753"/>
            <a:ext cx="3886200" cy="3597665"/>
          </a:xfrm>
        </p:spPr>
        <p:txBody>
          <a:bodyPr/>
          <a:lstStyle/>
          <a:p>
            <a:r>
              <a:rPr lang="en-US" dirty="0" smtClean="0"/>
              <a:t>Client application exits</a:t>
            </a:r>
          </a:p>
          <a:p>
            <a:r>
              <a:rPr lang="en-US" dirty="0" smtClean="0"/>
              <a:t>Client responds to all future data with Resets</a:t>
            </a:r>
          </a:p>
          <a:p>
            <a:r>
              <a:rPr lang="en-US" dirty="0" smtClean="0"/>
              <a:t>Resets are dropped</a:t>
            </a:r>
          </a:p>
          <a:p>
            <a:r>
              <a:rPr lang="en-US" dirty="0" smtClean="0"/>
              <a:t>Server must receive ACKs for all data before it can close connection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330" y="1513565"/>
            <a:ext cx="3883840" cy="418329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>
                <a:solidFill>
                  <a:prstClr val="white"/>
                </a:solidFill>
              </a:rPr>
              <a:pPr/>
              <a:t>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/>
              <a:t>TCP CLOSE_WAIT Resource Exhaustion Attack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9087" y="1513565"/>
            <a:ext cx="3845326" cy="12003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white"/>
                </a:solidFill>
              </a:rPr>
              <a:t>Client can force </a:t>
            </a:r>
            <a:r>
              <a:rPr lang="en-US" sz="2400" dirty="0">
                <a:solidFill>
                  <a:prstClr val="white"/>
                </a:solidFill>
              </a:rPr>
              <a:t>s</a:t>
            </a:r>
            <a:r>
              <a:rPr lang="en-US" sz="2400" dirty="0" smtClean="0">
                <a:solidFill>
                  <a:prstClr val="white"/>
                </a:solidFill>
              </a:rPr>
              <a:t>erver to keep socket state around for 13-30 minutes</a:t>
            </a:r>
            <a:endParaRPr lang="en-US" sz="2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11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We Find Attacks?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Attack injection </a:t>
            </a:r>
            <a:r>
              <a:rPr lang="en-US" dirty="0"/>
              <a:t>s</a:t>
            </a:r>
            <a:r>
              <a:rPr lang="en-US" dirty="0" smtClean="0"/>
              <a:t>cheme</a:t>
            </a:r>
          </a:p>
          <a:p>
            <a:r>
              <a:rPr lang="en-US" dirty="0" smtClean="0"/>
              <a:t>Identify points where message-based attacks could be inserted into a test scenario</a:t>
            </a:r>
          </a:p>
          <a:p>
            <a:r>
              <a:rPr lang="en-US" dirty="0" smtClean="0"/>
              <a:t>Impacts the practicality and effectiveness of the testing</a:t>
            </a:r>
          </a:p>
          <a:p>
            <a:pPr lvl="1"/>
            <a:r>
              <a:rPr lang="en-US" dirty="0"/>
              <a:t>Practicality: Systematic, exhaustive testing should test all attack injection points</a:t>
            </a:r>
          </a:p>
          <a:p>
            <a:pPr lvl="1"/>
            <a:r>
              <a:rPr lang="en-US" dirty="0" smtClean="0"/>
              <a:t>Effectiveness</a:t>
            </a:r>
            <a:r>
              <a:rPr lang="en-US" dirty="0" smtClean="0"/>
              <a:t>: Testing can only find vulnerabilities that occur at attack injection </a:t>
            </a:r>
            <a:r>
              <a:rPr lang="en-US" dirty="0" smtClean="0"/>
              <a:t>points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77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Packet-Send-based Attack Injection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/>
              <a:t>12</a:t>
            </a:fld>
            <a:endParaRPr lang="en-US"/>
          </a:p>
        </p:txBody>
      </p:sp>
      <p:sp>
        <p:nvSpPr>
          <p:cNvPr id="9" name="Content Placeholder 7"/>
          <p:cNvSpPr txBox="1">
            <a:spLocks/>
          </p:cNvSpPr>
          <p:nvPr/>
        </p:nvSpPr>
        <p:spPr>
          <a:xfrm>
            <a:off x="628650" y="1856419"/>
            <a:ext cx="4400550" cy="433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Pros</a:t>
            </a:r>
          </a:p>
          <a:p>
            <a:pPr lvl="1"/>
            <a:r>
              <a:rPr lang="en-US" dirty="0" smtClean="0"/>
              <a:t>Simple</a:t>
            </a:r>
          </a:p>
          <a:p>
            <a:pPr lvl="1"/>
            <a:r>
              <a:rPr lang="en-US" dirty="0" smtClean="0"/>
              <a:t>Systematic</a:t>
            </a:r>
          </a:p>
          <a:p>
            <a:r>
              <a:rPr lang="en-US" dirty="0" smtClean="0"/>
              <a:t>Cons</a:t>
            </a:r>
          </a:p>
          <a:p>
            <a:pPr lvl="1"/>
            <a:r>
              <a:rPr lang="en-US" dirty="0" smtClean="0"/>
              <a:t>Does not support injecting new packets</a:t>
            </a:r>
          </a:p>
          <a:p>
            <a:pPr lvl="2"/>
            <a:r>
              <a:rPr lang="en-US" dirty="0" smtClean="0"/>
              <a:t>No support for off-path attacks</a:t>
            </a:r>
          </a:p>
          <a:p>
            <a:pPr lvl="1"/>
            <a:r>
              <a:rPr lang="en-US" dirty="0" smtClean="0"/>
              <a:t>Only considers modifying a single packet per test</a:t>
            </a:r>
          </a:p>
          <a:p>
            <a:endParaRPr lang="en-US" dirty="0"/>
          </a:p>
        </p:txBody>
      </p:sp>
      <p:pic>
        <p:nvPicPr>
          <p:cNvPr id="10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3135" y="1700493"/>
            <a:ext cx="2844864" cy="427146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28650" y="1016039"/>
            <a:ext cx="7416865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For each </a:t>
            </a:r>
            <a:r>
              <a:rPr lang="en-US" sz="2800" dirty="0" smtClean="0">
                <a:solidFill>
                  <a:prstClr val="black"/>
                </a:solidFill>
              </a:rPr>
              <a:t>packet, inject each message attack at packet send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381" y="3521174"/>
            <a:ext cx="7619238" cy="175432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Not Scalable!</a:t>
            </a:r>
          </a:p>
          <a:p>
            <a:pPr algn="ctr"/>
            <a:endParaRPr lang="en-US" sz="1200" dirty="0"/>
          </a:p>
          <a:p>
            <a:r>
              <a:rPr lang="en-US" sz="2000" dirty="0" smtClean="0"/>
              <a:t>Scales with packets * attacks</a:t>
            </a:r>
          </a:p>
          <a:p>
            <a:r>
              <a:rPr lang="en-US" sz="2000" dirty="0" smtClean="0"/>
              <a:t>Our two minute TCP tests generate about 13,000 packets</a:t>
            </a:r>
          </a:p>
          <a:p>
            <a:endParaRPr lang="en-US" sz="1400" dirty="0"/>
          </a:p>
          <a:p>
            <a:r>
              <a:rPr lang="en-US" sz="2000" dirty="0" smtClean="0"/>
              <a:t>13,000 </a:t>
            </a:r>
            <a:r>
              <a:rPr lang="en-US" sz="2000" dirty="0" err="1" smtClean="0"/>
              <a:t>pkts</a:t>
            </a:r>
            <a:r>
              <a:rPr lang="en-US" sz="2000" dirty="0" smtClean="0"/>
              <a:t> * 53 attacks * 2 min = 22,967 hours = 956 days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62381" y="5494906"/>
            <a:ext cx="7619238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Misses Attacks!</a:t>
            </a:r>
          </a:p>
          <a:p>
            <a:pPr algn="ctr"/>
            <a:endParaRPr lang="en-US" sz="1400" dirty="0"/>
          </a:p>
          <a:p>
            <a:pPr algn="ctr"/>
            <a:r>
              <a:rPr lang="en-US" sz="2000" dirty="0" smtClean="0"/>
              <a:t>Unable to find off-path attacks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5632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894113"/>
            <a:ext cx="4783106" cy="4282850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dirty="0" smtClean="0"/>
              <a:t>n represents a trade off between scalability and coverage</a:t>
            </a:r>
          </a:p>
          <a:p>
            <a:pPr marL="228600" lvl="1">
              <a:spcBef>
                <a:spcPts val="1000"/>
              </a:spcBef>
            </a:pPr>
            <a:r>
              <a:rPr lang="en-US" dirty="0" smtClean="0"/>
              <a:t>Minimum n is the </a:t>
            </a:r>
            <a:r>
              <a:rPr lang="en-US" dirty="0"/>
              <a:t>time to transmit a minimum sized packet</a:t>
            </a:r>
          </a:p>
          <a:p>
            <a:r>
              <a:rPr lang="en-US" dirty="0" smtClean="0"/>
              <a:t>Pros</a:t>
            </a:r>
          </a:p>
          <a:p>
            <a:pPr lvl="1"/>
            <a:r>
              <a:rPr lang="en-US" dirty="0" smtClean="0"/>
              <a:t>Supports injecting new packets</a:t>
            </a:r>
          </a:p>
          <a:p>
            <a:r>
              <a:rPr lang="en-US" dirty="0" smtClean="0"/>
              <a:t>Cons</a:t>
            </a:r>
          </a:p>
          <a:p>
            <a:pPr lvl="1"/>
            <a:r>
              <a:rPr lang="en-US" dirty="0" smtClean="0"/>
              <a:t>Only considers applying a single attack per test</a:t>
            </a:r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042" y="2131011"/>
            <a:ext cx="2766263" cy="386162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/>
              <a:t>13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Time-based Attack Injection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381" y="3653195"/>
            <a:ext cx="7619238" cy="249299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Cannot Achieve Scalability and Coverage!</a:t>
            </a:r>
          </a:p>
          <a:p>
            <a:pPr algn="ctr"/>
            <a:endParaRPr lang="en-US" dirty="0"/>
          </a:p>
          <a:p>
            <a:r>
              <a:rPr lang="en-US" sz="2400" dirty="0" smtClean="0"/>
              <a:t>Scales with n*</a:t>
            </a:r>
            <a:r>
              <a:rPr lang="en-US" sz="2400" dirty="0" err="1" smtClean="0"/>
              <a:t>connection_length</a:t>
            </a:r>
            <a:r>
              <a:rPr lang="en-US" sz="2400" dirty="0" smtClean="0"/>
              <a:t>*attacks</a:t>
            </a:r>
          </a:p>
          <a:p>
            <a:r>
              <a:rPr lang="en-US" sz="2400" dirty="0" smtClean="0"/>
              <a:t>A minimum sized TCP packet takes 5 microseconds to transmit at 100Mbits/sec</a:t>
            </a:r>
          </a:p>
          <a:p>
            <a:endParaRPr lang="en-US" dirty="0"/>
          </a:p>
          <a:p>
            <a:r>
              <a:rPr lang="en-US" sz="2400" dirty="0" smtClean="0"/>
              <a:t>12 million </a:t>
            </a:r>
            <a:r>
              <a:rPr lang="en-US" sz="2400" dirty="0" err="1" smtClean="0"/>
              <a:t>pkts</a:t>
            </a:r>
            <a:r>
              <a:rPr lang="en-US" sz="2400" dirty="0" smtClean="0"/>
              <a:t>*60 attacks*2min = 24 million hours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28650" y="1026183"/>
            <a:ext cx="7886700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Every n </a:t>
            </a:r>
            <a:r>
              <a:rPr lang="en-US" sz="2800" dirty="0" smtClean="0">
                <a:solidFill>
                  <a:prstClr val="black"/>
                </a:solidFill>
              </a:rPr>
              <a:t>seconds</a:t>
            </a:r>
            <a:r>
              <a:rPr lang="en-US" sz="2800" dirty="0">
                <a:solidFill>
                  <a:prstClr val="black"/>
                </a:solidFill>
              </a:rPr>
              <a:t>, inject each message attack and observe the result</a:t>
            </a:r>
          </a:p>
        </p:txBody>
      </p:sp>
    </p:spTree>
    <p:extLst>
      <p:ext uri="{BB962C8B-B14F-4D97-AF65-F5344CB8AC3E}">
        <p14:creationId xmlns:p14="http://schemas.microsoft.com/office/powerpoint/2010/main" val="297230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Improved scalability and coverage</a:t>
            </a:r>
          </a:p>
          <a:p>
            <a:r>
              <a:rPr lang="en-US" dirty="0" smtClean="0"/>
              <a:t>State machine identifies key protocol areas</a:t>
            </a:r>
          </a:p>
          <a:p>
            <a:r>
              <a:rPr lang="en-US" i="1" dirty="0" smtClean="0"/>
              <a:t>Similar packet types received in the same state often perform similar actions</a:t>
            </a:r>
          </a:p>
          <a:p>
            <a:r>
              <a:rPr lang="en-US" dirty="0" smtClean="0"/>
              <a:t>Combine protocol state and packet type for attack injection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1103" y="1551497"/>
            <a:ext cx="4882897" cy="368019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/>
              <a:t>14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800" dirty="0" smtClean="0"/>
              <a:t>Protocol State Machine Attack Injection</a:t>
            </a:r>
            <a:endParaRPr lang="en-US" sz="3800" dirty="0"/>
          </a:p>
        </p:txBody>
      </p:sp>
      <p:sp>
        <p:nvSpPr>
          <p:cNvPr id="3" name="TextBox 2"/>
          <p:cNvSpPr txBox="1"/>
          <p:nvPr/>
        </p:nvSpPr>
        <p:spPr>
          <a:xfrm>
            <a:off x="4514850" y="5337905"/>
            <a:ext cx="4499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TCP State Machine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66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Protocol State Machine Attack Injection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28650" y="982134"/>
            <a:ext cx="7886700" cy="31326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Consider the protocol state, packet type pairs and apply each message attack to each pair</a:t>
            </a:r>
          </a:p>
          <a:p>
            <a:r>
              <a:rPr lang="en-US" dirty="0" smtClean="0"/>
              <a:t>Pros</a:t>
            </a:r>
          </a:p>
          <a:p>
            <a:pPr lvl="1"/>
            <a:r>
              <a:rPr lang="en-US" dirty="0" smtClean="0"/>
              <a:t>Scalable---About 300 hours to test an implementation</a:t>
            </a:r>
          </a:p>
          <a:p>
            <a:pPr lvl="1"/>
            <a:r>
              <a:rPr lang="en-US" dirty="0" smtClean="0"/>
              <a:t>Can apply attacks to more than a single packet</a:t>
            </a:r>
          </a:p>
          <a:p>
            <a:r>
              <a:rPr lang="en-US" dirty="0" smtClean="0"/>
              <a:t>Cons</a:t>
            </a:r>
          </a:p>
          <a:p>
            <a:pPr lvl="1"/>
            <a:r>
              <a:rPr lang="en-US" dirty="0" smtClean="0"/>
              <a:t>Assumes state machine is available</a:t>
            </a:r>
          </a:p>
          <a:p>
            <a:pPr lvl="1"/>
            <a:r>
              <a:rPr lang="en-US" dirty="0" smtClean="0"/>
              <a:t>Assumes state machine is implemented correctly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/>
              <a:t>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12" y="4225538"/>
            <a:ext cx="8029575" cy="206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9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SNAKE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3233966"/>
            <a:ext cx="7886700" cy="294299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Virtual machines running unmodified implementations with an emulated network</a:t>
            </a:r>
          </a:p>
          <a:p>
            <a:r>
              <a:rPr lang="en-US" dirty="0" smtClean="0"/>
              <a:t>A malicious proxy in front of one VM performs attack injection</a:t>
            </a:r>
          </a:p>
          <a:p>
            <a:pPr lvl="1"/>
            <a:r>
              <a:rPr lang="en-US" dirty="0" smtClean="0"/>
              <a:t>Supported message attacks: Drop, Duplicate, Delay, Batch, Reflect, Lie about packet fields, Inject, and </a:t>
            </a:r>
            <a:r>
              <a:rPr lang="en-US" dirty="0" err="1" smtClean="0"/>
              <a:t>HitSeqWindow</a:t>
            </a:r>
            <a:endParaRPr lang="en-US" dirty="0" smtClean="0"/>
          </a:p>
          <a:p>
            <a:r>
              <a:rPr lang="en-US" dirty="0" smtClean="0"/>
              <a:t>Current protocol state tracked by monitoring packets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/>
              <a:t>16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70" y="984867"/>
            <a:ext cx="8902460" cy="2051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48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SNAKE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3233966"/>
            <a:ext cx="7886700" cy="2942998"/>
          </a:xfrm>
        </p:spPr>
        <p:txBody>
          <a:bodyPr/>
          <a:lstStyle/>
          <a:p>
            <a:r>
              <a:rPr lang="en-US" dirty="0" smtClean="0"/>
              <a:t>During testing, performance and resource usage information is collected to identify attacks</a:t>
            </a:r>
          </a:p>
          <a:p>
            <a:r>
              <a:rPr lang="en-US" dirty="0" smtClean="0"/>
              <a:t>Attack declared </a:t>
            </a:r>
            <a:r>
              <a:rPr lang="en-US" dirty="0" smtClean="0"/>
              <a:t>successful if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Throughput of a flow is above or below that of the competing flow’s by more than a factor of 2</a:t>
            </a:r>
          </a:p>
          <a:p>
            <a:pPr lvl="1"/>
            <a:r>
              <a:rPr lang="en-US" dirty="0" smtClean="0"/>
              <a:t>Server resources are not released at the end of the test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/>
              <a:t>17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70" y="984867"/>
            <a:ext cx="8902460" cy="2051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30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1032933"/>
            <a:ext cx="3886200" cy="452247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Two transport </a:t>
            </a:r>
            <a:r>
              <a:rPr lang="en-US" dirty="0"/>
              <a:t>p</a:t>
            </a:r>
            <a:r>
              <a:rPr lang="en-US" dirty="0" smtClean="0"/>
              <a:t>rotocols</a:t>
            </a:r>
          </a:p>
          <a:p>
            <a:r>
              <a:rPr lang="en-US" dirty="0" smtClean="0"/>
              <a:t>TCP</a:t>
            </a:r>
          </a:p>
          <a:p>
            <a:r>
              <a:rPr lang="en-US" dirty="0" smtClean="0"/>
              <a:t>DCCP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Five implementations in four operating systems:</a:t>
            </a:r>
          </a:p>
          <a:p>
            <a:r>
              <a:rPr lang="en-US" dirty="0" smtClean="0"/>
              <a:t>Linux 3.0/Linux 3.13</a:t>
            </a:r>
          </a:p>
          <a:p>
            <a:r>
              <a:rPr lang="en-US" dirty="0" smtClean="0"/>
              <a:t>Windows 95/Windows 8.1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1032933"/>
            <a:ext cx="3886200" cy="452247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Strategies tested:</a:t>
            </a:r>
          </a:p>
          <a:p>
            <a:r>
              <a:rPr lang="en-US" dirty="0" smtClean="0"/>
              <a:t>TCP: 5,500</a:t>
            </a:r>
          </a:p>
          <a:p>
            <a:r>
              <a:rPr lang="en-US" dirty="0" smtClean="0"/>
              <a:t>DCCP: 4,500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Testing time per implementation:</a:t>
            </a:r>
          </a:p>
          <a:p>
            <a:pPr marL="0" indent="0">
              <a:buNone/>
            </a:pPr>
            <a:r>
              <a:rPr lang="en-US" dirty="0" smtClean="0"/>
              <a:t>About 60 hours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/>
              <a:t>18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4838" y="5460521"/>
            <a:ext cx="7763773" cy="55399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000" dirty="0" smtClean="0"/>
              <a:t>Found 9 vulnerabilities, 5 of them unknown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32226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Results Summary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3788400"/>
              </p:ext>
            </p:extLst>
          </p:nvPr>
        </p:nvGraphicFramePr>
        <p:xfrm>
          <a:off x="628650" y="982663"/>
          <a:ext cx="7886700" cy="532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535"/>
                <a:gridCol w="2838090"/>
                <a:gridCol w="1570008"/>
                <a:gridCol w="1242204"/>
                <a:gridCol w="97586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Protocol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Attack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Impact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Known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TCP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CLOSE_WAIT Resource Exhaustion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Server </a:t>
                      </a:r>
                      <a:r>
                        <a:rPr lang="en-US" dirty="0" err="1" smtClean="0"/>
                        <a:t>DoS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Linux 3.0/3.13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Partially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TCP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Packets with Invalid Flags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Fingerprinting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Linux 3.0 / Win 8.1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TCP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Duplicate </a:t>
                      </a:r>
                      <a:r>
                        <a:rPr lang="en-US" dirty="0" err="1" smtClean="0"/>
                        <a:t>Ack</a:t>
                      </a:r>
                      <a:r>
                        <a:rPr lang="en-US" dirty="0" smtClean="0"/>
                        <a:t> Spoofing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Poor Fairness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Win 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TCP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Reset Attack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Client </a:t>
                      </a:r>
                      <a:r>
                        <a:rPr lang="en-US" dirty="0" err="1" smtClean="0"/>
                        <a:t>DoS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TCP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SYN-Reset Attack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Client </a:t>
                      </a:r>
                      <a:r>
                        <a:rPr lang="en-US" dirty="0" err="1" smtClean="0"/>
                        <a:t>DoS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TCP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Duplicate </a:t>
                      </a:r>
                      <a:r>
                        <a:rPr lang="en-US" dirty="0" err="1" smtClean="0"/>
                        <a:t>Ack</a:t>
                      </a:r>
                      <a:r>
                        <a:rPr lang="en-US" dirty="0" smtClean="0"/>
                        <a:t> Rate Limiting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Degraded Throughput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Win 8.1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DCCP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Ack</a:t>
                      </a:r>
                      <a:r>
                        <a:rPr lang="en-US" dirty="0" smtClean="0"/>
                        <a:t> Mung Resource Exhaustion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Server </a:t>
                      </a:r>
                      <a:r>
                        <a:rPr lang="en-US" dirty="0" err="1" smtClean="0"/>
                        <a:t>DoS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Linux</a:t>
                      </a:r>
                      <a:r>
                        <a:rPr lang="en-US" baseline="0" dirty="0" smtClean="0"/>
                        <a:t> 3.13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DCCP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In-window </a:t>
                      </a:r>
                      <a:r>
                        <a:rPr lang="en-US" dirty="0" err="1" smtClean="0"/>
                        <a:t>Ack</a:t>
                      </a:r>
                      <a:r>
                        <a:rPr lang="en-US" dirty="0" smtClean="0"/>
                        <a:t> Sequence Number Modification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Degraded Throughput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Linux 3.13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DCCP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REQUEST Connection Termination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Client </a:t>
                      </a:r>
                      <a:r>
                        <a:rPr lang="en-US" dirty="0" err="1" smtClean="0"/>
                        <a:t>DoS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Linux</a:t>
                      </a:r>
                      <a:r>
                        <a:rPr lang="en-US" baseline="0" dirty="0" smtClean="0"/>
                        <a:t> 3.13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0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Transport Protocols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ritical to today’s Internet</a:t>
            </a:r>
          </a:p>
          <a:p>
            <a:pPr lvl="1"/>
            <a:r>
              <a:rPr lang="en-US" dirty="0" smtClean="0"/>
              <a:t>Used by many applications</a:t>
            </a:r>
          </a:p>
          <a:p>
            <a:pPr lvl="1"/>
            <a:r>
              <a:rPr lang="en-US" dirty="0" smtClean="0"/>
              <a:t>Underlie secure protocols like TLS</a:t>
            </a:r>
          </a:p>
          <a:p>
            <a:pPr lvl="1"/>
            <a:r>
              <a:rPr lang="en-US" dirty="0" smtClean="0"/>
              <a:t>Underlie network infrastructure protocols like BGP</a:t>
            </a:r>
          </a:p>
          <a:p>
            <a:r>
              <a:rPr lang="en-US" dirty="0" smtClean="0"/>
              <a:t>Numerous implementations</a:t>
            </a:r>
          </a:p>
          <a:p>
            <a:pPr lvl="1"/>
            <a:r>
              <a:rPr lang="en-US" dirty="0" smtClean="0"/>
              <a:t>Over 3,000 implementation variants detectable by </a:t>
            </a:r>
            <a:r>
              <a:rPr lang="en-US" dirty="0" err="1" smtClean="0"/>
              <a:t>nmap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/>
              <a:t>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0639" y="3690241"/>
            <a:ext cx="3262721" cy="248672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097" y="3485512"/>
            <a:ext cx="3922940" cy="2848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25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</a:t>
            </a:r>
            <a:r>
              <a:rPr lang="en-US" dirty="0" smtClean="0"/>
              <a:t>propose a new, efficient technique </a:t>
            </a:r>
            <a:r>
              <a:rPr lang="en-US" dirty="0" smtClean="0"/>
              <a:t>for automated, systematic testing of transport protocol </a:t>
            </a:r>
            <a:r>
              <a:rPr lang="en-US" dirty="0" smtClean="0"/>
              <a:t>implementations based on the protocol’s state machine</a:t>
            </a:r>
          </a:p>
          <a:p>
            <a:r>
              <a:rPr lang="en-US" dirty="0" smtClean="0"/>
              <a:t>We have implemented this technique in SNAKE and applied it to 5 implementations of 2 transport protocols in 4 operating systems</a:t>
            </a:r>
          </a:p>
          <a:p>
            <a:r>
              <a:rPr lang="en-US" dirty="0" smtClean="0"/>
              <a:t>We found 9 attacks, 5 of which are unknown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5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/>
              <a:t>21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75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TCP Attacked for 30 years!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/>
              <a:t>3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43" y="2416193"/>
            <a:ext cx="9072517" cy="1822384"/>
          </a:xfrm>
        </p:spPr>
      </p:pic>
    </p:spTree>
    <p:extLst>
      <p:ext uri="{BB962C8B-B14F-4D97-AF65-F5344CB8AC3E}">
        <p14:creationId xmlns:p14="http://schemas.microsoft.com/office/powerpoint/2010/main" val="375693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So Many Attacks?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designs and implementations</a:t>
            </a:r>
          </a:p>
          <a:p>
            <a:pPr lvl="1"/>
            <a:r>
              <a:rPr lang="en-US" dirty="0" smtClean="0"/>
              <a:t>Multiple variations, especially of congestion control</a:t>
            </a:r>
          </a:p>
          <a:p>
            <a:pPr lvl="2"/>
            <a:r>
              <a:rPr lang="en-US" dirty="0" smtClean="0"/>
              <a:t>Tahoe, Reno, New Reno, SACK, Vegas, BIC, CUBIC, others</a:t>
            </a:r>
          </a:p>
          <a:p>
            <a:pPr lvl="1"/>
            <a:r>
              <a:rPr lang="en-US" dirty="0" smtClean="0"/>
              <a:t>Over 20 RFCs defining variations or features</a:t>
            </a:r>
          </a:p>
          <a:p>
            <a:pPr lvl="1"/>
            <a:r>
              <a:rPr lang="en-US" dirty="0" smtClean="0"/>
              <a:t>Hundreds of implementations</a:t>
            </a:r>
          </a:p>
          <a:p>
            <a:r>
              <a:rPr lang="en-US" dirty="0" smtClean="0"/>
              <a:t>Complex goals</a:t>
            </a:r>
          </a:p>
          <a:p>
            <a:pPr lvl="1"/>
            <a:r>
              <a:rPr lang="en-US" dirty="0" smtClean="0"/>
              <a:t>Reliability, in-order delivery, congestion control, others</a:t>
            </a:r>
          </a:p>
          <a:p>
            <a:r>
              <a:rPr lang="en-US" dirty="0" smtClean="0"/>
              <a:t>Written in low level languages, part of OS</a:t>
            </a:r>
          </a:p>
          <a:p>
            <a:pPr lvl="1"/>
            <a:r>
              <a:rPr lang="en-US" dirty="0" smtClean="0"/>
              <a:t>Error-prone, but highly efficient</a:t>
            </a:r>
          </a:p>
          <a:p>
            <a:r>
              <a:rPr lang="en-US" dirty="0" smtClean="0"/>
              <a:t>Heavily optimized</a:t>
            </a:r>
          </a:p>
          <a:p>
            <a:pPr lvl="1"/>
            <a:r>
              <a:rPr lang="en-US" dirty="0" smtClean="0"/>
              <a:t>Prefer performance to ease of understanding and maintenance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59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Testing Methods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Developer test </a:t>
            </a:r>
            <a:r>
              <a:rPr lang="en-US" dirty="0"/>
              <a:t>s</a:t>
            </a:r>
            <a:r>
              <a:rPr lang="en-US" dirty="0" smtClean="0"/>
              <a:t>uites</a:t>
            </a:r>
          </a:p>
          <a:p>
            <a:pPr lvl="1"/>
            <a:r>
              <a:rPr lang="en-US" dirty="0" smtClean="0"/>
              <a:t>Tests used by developer to make sure implementation is correct</a:t>
            </a:r>
          </a:p>
          <a:p>
            <a:pPr lvl="1"/>
            <a:r>
              <a:rPr lang="en-US" dirty="0" err="1"/>
              <a:t>Packetdrill</a:t>
            </a:r>
            <a:r>
              <a:rPr lang="en-US" dirty="0"/>
              <a:t> [USENIX 13</a:t>
            </a:r>
            <a:r>
              <a:rPr lang="en-US" dirty="0" smtClean="0"/>
              <a:t>]</a:t>
            </a:r>
          </a:p>
          <a:p>
            <a:r>
              <a:rPr lang="en-US" dirty="0" smtClean="0"/>
              <a:t>Fuzzing</a:t>
            </a:r>
          </a:p>
          <a:p>
            <a:pPr lvl="1"/>
            <a:r>
              <a:rPr lang="en-US" dirty="0" err="1" smtClean="0"/>
              <a:t>KiF</a:t>
            </a:r>
            <a:r>
              <a:rPr lang="en-US" dirty="0" smtClean="0"/>
              <a:t> [</a:t>
            </a:r>
            <a:r>
              <a:rPr lang="en-US" dirty="0" err="1" smtClean="0"/>
              <a:t>IPTComm</a:t>
            </a:r>
            <a:r>
              <a:rPr lang="en-US" dirty="0" smtClean="0"/>
              <a:t> 07], SNOOZE [ISC 06], </a:t>
            </a:r>
            <a:r>
              <a:rPr lang="en-US" dirty="0"/>
              <a:t>EXT-NSFM </a:t>
            </a:r>
            <a:r>
              <a:rPr lang="en-US" dirty="0" smtClean="0"/>
              <a:t>[IMCCC 11]</a:t>
            </a:r>
          </a:p>
          <a:p>
            <a:pPr lvl="1"/>
            <a:r>
              <a:rPr lang="en-US" dirty="0" smtClean="0"/>
              <a:t>Find crashes by subjecting implementation to random inputs</a:t>
            </a:r>
          </a:p>
          <a:p>
            <a:r>
              <a:rPr lang="en-US" dirty="0" smtClean="0"/>
              <a:t>MAX [SIGCOMM 11]</a:t>
            </a:r>
          </a:p>
          <a:p>
            <a:pPr lvl="1"/>
            <a:r>
              <a:rPr lang="en-US" dirty="0" smtClean="0"/>
              <a:t>Automatically find manipulation attacks using symbolic execution</a:t>
            </a:r>
          </a:p>
          <a:p>
            <a:r>
              <a:rPr lang="en-US" dirty="0" smtClean="0"/>
              <a:t>Turret [ICDCS 14]</a:t>
            </a:r>
          </a:p>
          <a:p>
            <a:pPr lvl="1"/>
            <a:r>
              <a:rPr lang="en-US" dirty="0" smtClean="0"/>
              <a:t>Find performance attacks on distributed systems using greedy message modification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31982" y="1785495"/>
            <a:ext cx="6504317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Ad-hoc, focused on benign scenarios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31982" y="3132963"/>
            <a:ext cx="6504317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Unable to cover entire protocol, difficulty reaching deep states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31983" y="4198638"/>
            <a:ext cx="6504317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Requires the user to select vulnerable lines of code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31982" y="5264313"/>
            <a:ext cx="6504317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Only focused on performance attacks, difficulty with transport protocols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966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SNAKE: State-based Network </a:t>
            </a:r>
            <a:r>
              <a:rPr lang="en-US" dirty="0" err="1" smtClean="0"/>
              <a:t>AttacK</a:t>
            </a:r>
            <a:r>
              <a:rPr lang="en-US" dirty="0" smtClean="0"/>
              <a:t> Explorer</a:t>
            </a:r>
          </a:p>
          <a:p>
            <a:r>
              <a:rPr lang="en-US" dirty="0" smtClean="0"/>
              <a:t>Tests unmodified implementations</a:t>
            </a:r>
          </a:p>
          <a:p>
            <a:r>
              <a:rPr lang="en-US" dirty="0" smtClean="0"/>
              <a:t>Uses message-based attacks</a:t>
            </a:r>
          </a:p>
          <a:p>
            <a:r>
              <a:rPr lang="en-US" dirty="0" smtClean="0"/>
              <a:t>Finds performance, fairness, and resource exhaustion attacks</a:t>
            </a:r>
          </a:p>
          <a:p>
            <a:r>
              <a:rPr lang="en-US" dirty="0" smtClean="0"/>
              <a:t>Uses protocol state machine to enable efficient, systematic testing</a:t>
            </a:r>
            <a:endParaRPr lang="en-US" dirty="0"/>
          </a:p>
          <a:p>
            <a:r>
              <a:rPr lang="en-US" dirty="0" smtClean="0"/>
              <a:t>Found 5 new and 4 known attacks</a:t>
            </a:r>
          </a:p>
          <a:p>
            <a:pPr lvl="1"/>
            <a:r>
              <a:rPr lang="en-US" dirty="0" smtClean="0"/>
              <a:t>5 protocol implementations</a:t>
            </a:r>
          </a:p>
          <a:p>
            <a:pPr lvl="1"/>
            <a:r>
              <a:rPr lang="en-US" dirty="0" smtClean="0"/>
              <a:t>2 protocols</a:t>
            </a:r>
          </a:p>
          <a:p>
            <a:pPr lvl="1"/>
            <a:r>
              <a:rPr lang="en-US" dirty="0" smtClean="0"/>
              <a:t>4 operating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43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Motivation</a:t>
            </a:r>
          </a:p>
          <a:p>
            <a:r>
              <a:rPr lang="en-US" dirty="0" smtClean="0"/>
              <a:t>Transport Protocols</a:t>
            </a:r>
          </a:p>
          <a:p>
            <a:r>
              <a:rPr lang="en-US" dirty="0" smtClean="0"/>
              <a:t>SNAKE: Design and Implementation</a:t>
            </a:r>
          </a:p>
          <a:p>
            <a:r>
              <a:rPr lang="en-US" dirty="0" smtClean="0"/>
              <a:t>Evaluation and Results</a:t>
            </a:r>
          </a:p>
          <a:p>
            <a:r>
              <a:rPr lang="en-US" dirty="0" smtClean="0"/>
              <a:t>Summary</a:t>
            </a: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270" y="1369505"/>
            <a:ext cx="2384298" cy="238429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/>
              <a:t>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99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Transport Protocols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Responsible for end-to-end communication</a:t>
            </a:r>
          </a:p>
          <a:p>
            <a:r>
              <a:rPr lang="en-US" dirty="0" smtClean="0"/>
              <a:t>Provide guarantees to applications</a:t>
            </a:r>
          </a:p>
          <a:p>
            <a:pPr lvl="1"/>
            <a:r>
              <a:rPr lang="en-US" dirty="0" smtClean="0"/>
              <a:t>Reliability</a:t>
            </a:r>
          </a:p>
          <a:p>
            <a:pPr lvl="1"/>
            <a:r>
              <a:rPr lang="en-US" dirty="0" smtClean="0"/>
              <a:t>In-order delivery</a:t>
            </a:r>
          </a:p>
          <a:p>
            <a:pPr lvl="1"/>
            <a:r>
              <a:rPr lang="en-US" dirty="0" smtClean="0"/>
              <a:t>Flow control</a:t>
            </a:r>
          </a:p>
          <a:p>
            <a:pPr lvl="1"/>
            <a:r>
              <a:rPr lang="en-US" dirty="0" smtClean="0"/>
              <a:t>Congestion control</a:t>
            </a:r>
          </a:p>
          <a:p>
            <a:pPr lvl="1"/>
            <a:r>
              <a:rPr lang="en-US" dirty="0" smtClean="0"/>
              <a:t>Fairness</a:t>
            </a:r>
          </a:p>
          <a:p>
            <a:r>
              <a:rPr lang="en-US" dirty="0" smtClean="0"/>
              <a:t>Connection oriented to maintain state</a:t>
            </a:r>
          </a:p>
          <a:p>
            <a:pPr lvl="1"/>
            <a:r>
              <a:rPr lang="en-US" dirty="0" smtClean="0"/>
              <a:t>Connection establishment</a:t>
            </a:r>
          </a:p>
          <a:p>
            <a:pPr lvl="1"/>
            <a:r>
              <a:rPr lang="en-US" dirty="0" smtClean="0"/>
              <a:t>Data transfer</a:t>
            </a:r>
          </a:p>
          <a:p>
            <a:pPr lvl="1"/>
            <a:r>
              <a:rPr lang="en-US" dirty="0" smtClean="0"/>
              <a:t>Connection tear down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/>
              <a:t>8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877056" y="2933218"/>
            <a:ext cx="4443984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There are more than 13 RFCs dealing with TCP Congestion Control alone!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035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Malicious Clients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115" y="2092862"/>
            <a:ext cx="3220601" cy="1915844"/>
          </a:xfrm>
        </p:spPr>
      </p:pic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Off-path Attackers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4910" y="2078052"/>
            <a:ext cx="3245497" cy="193065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AB62-A1FE-44E4-8DFB-BD206A767B1A}" type="slidenum">
              <a:rPr lang="en-US" smtClean="0"/>
              <a:t>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Attacker Model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8650" y="4572000"/>
            <a:ext cx="38695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Resource exhaustion </a:t>
            </a:r>
            <a:r>
              <a:rPr lang="en-US" sz="2000" dirty="0"/>
              <a:t>a</a:t>
            </a:r>
            <a:r>
              <a:rPr lang="en-US" sz="2000" dirty="0" smtClean="0"/>
              <a:t>ttacks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Fairness attacks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4629150" y="4571167"/>
            <a:ext cx="40027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Connection establishment </a:t>
            </a:r>
            <a:r>
              <a:rPr lang="en-US" sz="2000" dirty="0"/>
              <a:t>a</a:t>
            </a:r>
            <a:r>
              <a:rPr lang="en-US" sz="2000" dirty="0" smtClean="0"/>
              <a:t>ttacks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Throughput degradation </a:t>
            </a:r>
            <a:r>
              <a:rPr lang="en-US" sz="2000" dirty="0"/>
              <a:t>a</a:t>
            </a:r>
            <a:r>
              <a:rPr lang="en-US" sz="2000" dirty="0" smtClean="0"/>
              <a:t>ttacks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8657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1353</TotalTime>
  <Words>1035</Words>
  <Application>Microsoft Office PowerPoint</Application>
  <PresentationFormat>On-screen Show (4:3)</PresentationFormat>
  <Paragraphs>240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Leveraging State Information for Automated Attack Discovery In Transport Protocol Implementations</vt:lpstr>
      <vt:lpstr>Transport Protocols </vt:lpstr>
      <vt:lpstr>TCP Attacked for 30 years!</vt:lpstr>
      <vt:lpstr>Why So Many Attacks?</vt:lpstr>
      <vt:lpstr>Current Testing Methods </vt:lpstr>
      <vt:lpstr>Our Approach</vt:lpstr>
      <vt:lpstr>Outline</vt:lpstr>
      <vt:lpstr>Transport Protocols</vt:lpstr>
      <vt:lpstr>Attacker Model</vt:lpstr>
      <vt:lpstr>TCP CLOSE_WAIT Resource Exhaustion Attack</vt:lpstr>
      <vt:lpstr>How Do We Find Attacks?</vt:lpstr>
      <vt:lpstr>Packet-Send-based Attack Injection</vt:lpstr>
      <vt:lpstr>Time-based Attack Injection</vt:lpstr>
      <vt:lpstr>Protocol State Machine Attack Injection</vt:lpstr>
      <vt:lpstr>Protocol State Machine Attack Injection</vt:lpstr>
      <vt:lpstr>SNAKE</vt:lpstr>
      <vt:lpstr>SNAKE</vt:lpstr>
      <vt:lpstr>Evaluation</vt:lpstr>
      <vt:lpstr>Results Summary</vt:lpstr>
      <vt:lpstr>Summary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Leveraging State Information for Automated Attack Discovery In Transport Protocol Implementations</dc:title>
  <dc:creator>Samuel Jero</dc:creator>
  <cp:lastModifiedBy>Samuel Jero</cp:lastModifiedBy>
  <cp:revision>74</cp:revision>
  <dcterms:created xsi:type="dcterms:W3CDTF">2015-06-03T01:47:52Z</dcterms:created>
  <dcterms:modified xsi:type="dcterms:W3CDTF">2015-06-20T21:04:20Z</dcterms:modified>
</cp:coreProperties>
</file>