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87" r:id="rId2"/>
    <p:sldId id="304" r:id="rId3"/>
    <p:sldId id="301" r:id="rId4"/>
    <p:sldId id="333" r:id="rId5"/>
    <p:sldId id="294" r:id="rId6"/>
    <p:sldId id="326" r:id="rId7"/>
    <p:sldId id="293" r:id="rId8"/>
    <p:sldId id="303" r:id="rId9"/>
    <p:sldId id="322" r:id="rId10"/>
    <p:sldId id="329" r:id="rId11"/>
    <p:sldId id="330" r:id="rId12"/>
    <p:sldId id="332" r:id="rId13"/>
    <p:sldId id="314" r:id="rId14"/>
    <p:sldId id="331" r:id="rId15"/>
    <p:sldId id="312" r:id="rId16"/>
    <p:sldId id="323" r:id="rId17"/>
    <p:sldId id="296" r:id="rId18"/>
    <p:sldId id="306" r:id="rId19"/>
    <p:sldId id="300" r:id="rId20"/>
    <p:sldId id="29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65" autoAdjust="0"/>
  </p:normalViewPr>
  <p:slideViewPr>
    <p:cSldViewPr snapToGrid="0" snapToObjects="1">
      <p:cViewPr>
        <p:scale>
          <a:sx n="90" d="100"/>
          <a:sy n="90" d="100"/>
        </p:scale>
        <p:origin x="-159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1DF6B-EBAA-BC41-A3BC-E3E338C714C4}" type="datetimeFigureOut">
              <a:rPr lang="en-US" smtClean="0"/>
              <a:t>18/5/15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B17E9-A1F9-264E-B6A3-B0C4620F25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3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/>
              <a:t>Latency is the time it takes to get the first byte of data</a:t>
            </a:r>
          </a:p>
          <a:p>
            <a:pPr lvl="1"/>
            <a:r>
              <a:rPr lang="en-US" sz="2000" dirty="0" smtClean="0"/>
              <a:t>low bandwidth</a:t>
            </a:r>
          </a:p>
          <a:p>
            <a:pPr lvl="1"/>
            <a:r>
              <a:rPr lang="en-US" sz="2000" dirty="0" smtClean="0"/>
              <a:t>Round Trip Times (RTT) required for connection establishment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B17E9-A1F9-264E-B6A3-B0C4620F25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84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/>
              <a:t>Transport Layer Security (TLS) is one of the most widely used protocols, but has a relatively high latency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Motivate</a:t>
            </a:r>
            <a:r>
              <a:rPr lang="en-US" sz="2000" baseline="0" dirty="0" smtClean="0"/>
              <a:t> performance attacks: </a:t>
            </a:r>
            <a:r>
              <a:rPr lang="en-US" sz="2000" dirty="0" smtClean="0"/>
              <a:t>malicious intervention</a:t>
            </a:r>
            <a:r>
              <a:rPr lang="en-US" sz="2000" baseline="0" dirty="0" smtClean="0"/>
              <a:t> </a:t>
            </a:r>
            <a:r>
              <a:rPr lang="en-US" sz="2000" dirty="0" smtClean="0"/>
              <a:t>used for censorship by some governments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B17E9-A1F9-264E-B6A3-B0C4620F25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86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Drive the point that although QUIC has been deployed there has</a:t>
            </a:r>
            <a:r>
              <a:rPr lang="en-US" baseline="0" dirty="0" smtClean="0"/>
              <a:t> not been formal verification of its security properties until our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B17E9-A1F9-264E-B6A3-B0C4620F25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26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motivate performance attacks somehow.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B17E9-A1F9-264E-B6A3-B0C4620F25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9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caveat here is that currently many implementation</a:t>
            </a:r>
            <a:r>
              <a:rPr lang="en-US" baseline="0" dirty="0" smtClean="0"/>
              <a:t>s of TLS do not provide forward secrecy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B17E9-A1F9-264E-B6A3-B0C4620F25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14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B17E9-A1F9-264E-B6A3-B0C4620F25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other issues, such congestion control and error correction, that we do not address in this </a:t>
            </a:r>
            <a:r>
              <a:rPr lang="en-US" dirty="0" smtClean="0"/>
              <a:t>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B17E9-A1F9-264E-B6A3-B0C4620F25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4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other issues, such as congestion control and error correction, that we do not address in this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B17E9-A1F9-264E-B6A3-B0C4620F25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4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B17E9-A1F9-264E-B6A3-B0C4620F252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0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83443"/>
            <a:ext cx="8042276" cy="7671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2">
            <a:lumMod val="75000"/>
          </a:schemeClr>
        </a:buClr>
        <a:buSzPct val="110000"/>
        <a:buFont typeface="Arial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692150" indent="-342900" algn="l" defTabSz="914400" rtl="0" eaLnBrk="1" latinLnBrk="0" hangingPunct="1">
        <a:spcBef>
          <a:spcPts val="600"/>
        </a:spcBef>
        <a:buClr>
          <a:schemeClr val="accent2">
            <a:lumMod val="75000"/>
          </a:schemeClr>
        </a:buClr>
        <a:buSzPct val="110000"/>
        <a:buFont typeface="Lucida Grande"/>
        <a:buChar char="-"/>
        <a:defRPr sz="2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ecdev.org/projects/scapy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1286" y="1882823"/>
            <a:ext cx="8648095" cy="1724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How Secure and Quick is QUIC?</a:t>
            </a:r>
          </a:p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Provable Security and Performance Analyses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4141647"/>
            <a:ext cx="9144000" cy="4867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u="sng" dirty="0" smtClean="0">
                <a:solidFill>
                  <a:schemeClr val="tx1"/>
                </a:solidFill>
                <a:latin typeface="News Gothic MT"/>
                <a:cs typeface="News Gothic MT"/>
              </a:rPr>
              <a:t>Robert Lychev</a:t>
            </a:r>
            <a:r>
              <a:rPr lang="en-US" sz="2000" baseline="30000" dirty="0" smtClean="0">
                <a:solidFill>
                  <a:schemeClr val="tx1"/>
                </a:solidFill>
                <a:latin typeface="News Gothic MT"/>
                <a:cs typeface="News Gothic MT"/>
              </a:rPr>
              <a:t>*</a:t>
            </a:r>
            <a:r>
              <a:rPr lang="en-US" sz="2000" dirty="0" smtClean="0">
                <a:solidFill>
                  <a:schemeClr val="tx1"/>
                </a:solidFill>
                <a:latin typeface="News Gothic MT"/>
                <a:cs typeface="News Gothic MT"/>
              </a:rPr>
              <a:t>, Samuel </a:t>
            </a:r>
            <a:r>
              <a:rPr lang="en-US" sz="2000" dirty="0" err="1" smtClean="0">
                <a:solidFill>
                  <a:schemeClr val="tx1"/>
                </a:solidFill>
                <a:latin typeface="News Gothic MT"/>
                <a:cs typeface="News Gothic MT"/>
              </a:rPr>
              <a:t>Jero</a:t>
            </a:r>
            <a:r>
              <a:rPr lang="en-US" sz="2000" baseline="30000" dirty="0" smtClean="0">
                <a:solidFill>
                  <a:schemeClr val="tx1"/>
                </a:solidFill>
                <a:latin typeface="News Gothic MT"/>
                <a:cs typeface="News Gothic MT"/>
              </a:rPr>
              <a:t>+</a:t>
            </a:r>
            <a:r>
              <a:rPr lang="en-US" sz="2000" dirty="0" smtClean="0">
                <a:solidFill>
                  <a:schemeClr val="tx1"/>
                </a:solidFill>
                <a:latin typeface="News Gothic MT"/>
                <a:cs typeface="News Gothic MT"/>
              </a:rPr>
              <a:t>,</a:t>
            </a:r>
            <a:endParaRPr lang="en-US" sz="2000" dirty="0">
              <a:solidFill>
                <a:schemeClr val="tx1"/>
              </a:solidFill>
              <a:latin typeface="News Gothic MT"/>
              <a:cs typeface="News Gothic M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280" y="1104690"/>
            <a:ext cx="1265766" cy="693543"/>
          </a:xfrm>
          <a:prstGeom prst="rect">
            <a:avLst/>
          </a:prstGeom>
        </p:spPr>
      </p:pic>
      <p:pic>
        <p:nvPicPr>
          <p:cNvPr id="3" name="Picture 2" descr="adversary_chasin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21109" y="220319"/>
            <a:ext cx="1453445" cy="14443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63998" y="5294221"/>
            <a:ext cx="1264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aseline="30000" dirty="0" smtClean="0"/>
              <a:t>+</a:t>
            </a:r>
            <a:r>
              <a:rPr lang="en-US" dirty="0" smtClean="0"/>
              <a:t>Purdue</a:t>
            </a:r>
          </a:p>
          <a:p>
            <a:pPr algn="ctr"/>
            <a:r>
              <a:rPr lang="en-US" dirty="0" smtClean="0"/>
              <a:t>University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06836" y="5248308"/>
            <a:ext cx="2112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aseline="30000" dirty="0" smtClean="0"/>
              <a:t>*</a:t>
            </a:r>
            <a:r>
              <a:rPr lang="en-US" dirty="0" smtClean="0"/>
              <a:t>Georgia Institute </a:t>
            </a:r>
          </a:p>
          <a:p>
            <a:pPr algn="ctr"/>
            <a:r>
              <a:rPr lang="en-US" dirty="0" smtClean="0"/>
              <a:t>of Technology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56444" y="4617113"/>
            <a:ext cx="594625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cs typeface="News Gothic MT"/>
              </a:rPr>
              <a:t>Alexandra </a:t>
            </a:r>
            <a:r>
              <a:rPr lang="en-US" sz="2000" dirty="0" err="1">
                <a:cs typeface="News Gothic MT"/>
              </a:rPr>
              <a:t>Boldyreva</a:t>
            </a:r>
            <a:r>
              <a:rPr lang="en-US" sz="2000" baseline="30000" dirty="0">
                <a:cs typeface="News Gothic MT"/>
              </a:rPr>
              <a:t>*</a:t>
            </a:r>
            <a:r>
              <a:rPr lang="en-US" sz="2000" dirty="0">
                <a:cs typeface="News Gothic MT"/>
              </a:rPr>
              <a:t>, and Cristina Nita-</a:t>
            </a:r>
            <a:r>
              <a:rPr lang="en-US" sz="2000" dirty="0" err="1">
                <a:cs typeface="News Gothic MT"/>
              </a:rPr>
              <a:t>Rotaru</a:t>
            </a:r>
            <a:r>
              <a:rPr lang="en-US" sz="2000" baseline="30000" dirty="0">
                <a:cs typeface="News Gothic MT"/>
              </a:rPr>
              <a:t>+</a:t>
            </a:r>
            <a:endParaRPr lang="en-US" sz="2000" dirty="0">
              <a:cs typeface="News Gothic M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73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48028"/>
            <a:ext cx="8042276" cy="745028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QUIC Protocol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14860" y="1599689"/>
            <a:ext cx="3232954" cy="16679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014860" y="2213917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805312" y="1261135"/>
            <a:ext cx="1580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c</a:t>
            </a:r>
            <a:r>
              <a:rPr lang="en-US" sz="1600" dirty="0" err="1" smtClean="0"/>
              <a:t>_i_hello</a:t>
            </a:r>
            <a:r>
              <a:rPr lang="en-US" sz="1600" dirty="0" smtClean="0"/>
              <a:t>: (</a:t>
            </a:r>
            <a:r>
              <a:rPr lang="en-US" sz="1600" i="1" dirty="0" err="1" smtClean="0"/>
              <a:t>cid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458924" y="1831257"/>
            <a:ext cx="23742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s_reject</a:t>
            </a:r>
            <a:r>
              <a:rPr lang="en-US" sz="1600" dirty="0" smtClean="0"/>
              <a:t>: (</a:t>
            </a:r>
            <a:r>
              <a:rPr lang="en-US" sz="1600" i="1" dirty="0" err="1" smtClean="0"/>
              <a:t>cid</a:t>
            </a:r>
            <a:r>
              <a:rPr lang="en-US" sz="1600" i="1" dirty="0" smtClean="0"/>
              <a:t>, </a:t>
            </a:r>
            <a:r>
              <a:rPr lang="en-US" sz="1600" i="1" dirty="0" err="1"/>
              <a:t>scfg</a:t>
            </a:r>
            <a:r>
              <a:rPr lang="en-US" sz="1600" dirty="0" smtClean="0"/>
              <a:t>, </a:t>
            </a:r>
            <a:r>
              <a:rPr lang="en-US" sz="1600" i="1" dirty="0" err="1" smtClean="0"/>
              <a:t>stk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654342" y="1379100"/>
            <a:ext cx="1618719" cy="351925"/>
            <a:chOff x="718487" y="1507380"/>
            <a:chExt cx="1618719" cy="351925"/>
          </a:xfrm>
        </p:grpSpPr>
        <p:sp>
          <p:nvSpPr>
            <p:cNvPr id="4" name="TextBox 3"/>
            <p:cNvSpPr txBox="1"/>
            <p:nvPr/>
          </p:nvSpPr>
          <p:spPr>
            <a:xfrm>
              <a:off x="718487" y="1520751"/>
              <a:ext cx="16187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cid</a:t>
              </a:r>
              <a:r>
                <a:rPr lang="en-US" sz="1600" dirty="0" smtClean="0"/>
                <a:t>        {0,1}</a:t>
              </a:r>
              <a:r>
                <a:rPr lang="en-US" sz="1600" baseline="30000" dirty="0" smtClean="0"/>
                <a:t>64</a:t>
              </a:r>
              <a:endParaRPr lang="en-US" sz="1600" baseline="300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1180285" y="1744486"/>
              <a:ext cx="320730" cy="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257958" y="1507380"/>
              <a:ext cx="2808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</a:t>
              </a:r>
              <a:endParaRPr lang="en-US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72045" y="1998521"/>
            <a:ext cx="2142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-verify </a:t>
            </a:r>
            <a:r>
              <a:rPr lang="en-US" sz="1600" i="1" dirty="0" err="1" smtClean="0"/>
              <a:t>scfg</a:t>
            </a:r>
            <a:r>
              <a:rPr lang="en-US" sz="1600" i="1" dirty="0"/>
              <a:t> </a:t>
            </a:r>
            <a:r>
              <a:rPr lang="en-US" sz="1600" dirty="0" smtClean="0"/>
              <a:t>signature</a:t>
            </a:r>
          </a:p>
          <a:p>
            <a:r>
              <a:rPr lang="en-US" sz="1600" dirty="0" smtClean="0"/>
              <a:t>-generate DH values</a:t>
            </a:r>
          </a:p>
          <a:p>
            <a:r>
              <a:rPr lang="en-US" sz="1600" dirty="0" smtClean="0"/>
              <a:t> (</a:t>
            </a:r>
            <a:r>
              <a:rPr lang="en-US" sz="1600" i="1" dirty="0" err="1" smtClean="0"/>
              <a:t>sec</a:t>
            </a:r>
            <a:r>
              <a:rPr lang="en-US" sz="1600" i="1" baseline="-25000" dirty="0" err="1" smtClean="0"/>
              <a:t>c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r>
              <a:rPr lang="en-US" sz="1600" dirty="0" smtClean="0"/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014860" y="2830821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014860" y="4420174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28002" y="2435876"/>
            <a:ext cx="2827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c_hello</a:t>
            </a:r>
            <a:r>
              <a:rPr lang="en-US" sz="1600" dirty="0" smtClean="0"/>
              <a:t>: (</a:t>
            </a:r>
            <a:r>
              <a:rPr lang="en-US" sz="1600" i="1" dirty="0" err="1" smtClean="0"/>
              <a:t>cid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stk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scfg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855071" y="3999030"/>
            <a:ext cx="1976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s_hello</a:t>
            </a:r>
            <a:r>
              <a:rPr lang="en-US" sz="1600" dirty="0" smtClean="0"/>
              <a:t>: (</a:t>
            </a:r>
            <a:r>
              <a:rPr lang="en-US" sz="1600" i="1" dirty="0" err="1" smtClean="0"/>
              <a:t>cid</a:t>
            </a:r>
            <a:r>
              <a:rPr lang="en-US" sz="1600" i="1" dirty="0" smtClean="0"/>
              <a:t>, pub</a:t>
            </a:r>
            <a:r>
              <a:rPr lang="en-US" sz="1600" i="1" baseline="-25000" dirty="0" smtClean="0"/>
              <a:t>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237142" y="5291930"/>
            <a:ext cx="60067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Lucida Grande"/>
              <a:buChar char="-"/>
            </a:pP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cid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: connection id picked by the client</a:t>
            </a:r>
          </a:p>
          <a:p>
            <a:pPr marL="285750" indent="-285750">
              <a:buFont typeface="Lucida Grande"/>
              <a:buChar char="-"/>
            </a:pP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tk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: source-address token used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to prevent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spoofing</a:t>
            </a:r>
          </a:p>
          <a:p>
            <a:pPr marL="285750" indent="-285750">
              <a:buFont typeface="Lucida Grande"/>
              <a:buChar char="-"/>
            </a:pP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scfg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: server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config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contains server’s public 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Diffie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-Hellman (DH) values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56568" y="1645822"/>
            <a:ext cx="21424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-generate </a:t>
            </a:r>
            <a:r>
              <a:rPr lang="en-US" sz="1600" i="1" dirty="0" err="1" smtClean="0"/>
              <a:t>stk</a:t>
            </a:r>
            <a:r>
              <a:rPr lang="en-US" sz="1600" dirty="0" smtClean="0"/>
              <a:t> based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on client’s IP</a:t>
            </a:r>
            <a:endParaRPr lang="en-US" sz="1600" i="1" baseline="-25000" dirty="0" smtClean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014860" y="3540437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34346" y="3119250"/>
            <a:ext cx="21926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</a:t>
            </a:r>
            <a:r>
              <a:rPr lang="en-US" sz="1600" dirty="0" smtClean="0"/>
              <a:t>nitial data exchange</a:t>
            </a:r>
            <a:endParaRPr lang="en-US" sz="16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14860" y="4906050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78097" y="4511651"/>
            <a:ext cx="15769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data exchange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688422" y="3640332"/>
            <a:ext cx="23401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-generate session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DH values </a:t>
            </a:r>
            <a:r>
              <a:rPr lang="en-US" sz="1600" dirty="0"/>
              <a:t>(</a:t>
            </a:r>
            <a:r>
              <a:rPr lang="en-US" sz="1600" i="1" dirty="0" err="1" smtClean="0"/>
              <a:t>sec</a:t>
            </a:r>
            <a:r>
              <a:rPr lang="en-US" sz="1600" i="1" baseline="-25000" dirty="0" err="1" smtClean="0"/>
              <a:t>s</a:t>
            </a:r>
            <a:r>
              <a:rPr lang="en-US" sz="1600" i="1" dirty="0" err="1" smtClean="0"/>
              <a:t>,pub</a:t>
            </a:r>
            <a:r>
              <a:rPr lang="en-US" sz="1600" i="1" baseline="-25000" dirty="0" err="1" smtClean="0"/>
              <a:t>s</a:t>
            </a:r>
            <a:r>
              <a:rPr lang="en-US" sz="1600" dirty="0" smtClean="0"/>
              <a:t>)</a:t>
            </a:r>
            <a:endParaRPr lang="en-US" sz="1600" i="1" baseline="-250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355214" y="4373938"/>
            <a:ext cx="22747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-establish session </a:t>
            </a:r>
          </a:p>
          <a:p>
            <a:r>
              <a:rPr lang="en-US" sz="1600" dirty="0" smtClean="0"/>
              <a:t> key using </a:t>
            </a:r>
            <a:r>
              <a:rPr lang="en-US" sz="1600" i="1" dirty="0" smtClean="0"/>
              <a:t>pub</a:t>
            </a:r>
            <a:r>
              <a:rPr lang="en-US" sz="1600" i="1" baseline="-25000" dirty="0" smtClean="0"/>
              <a:t>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2045" y="2975394"/>
            <a:ext cx="21424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-establish initial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key</a:t>
            </a:r>
            <a:r>
              <a:rPr lang="en-US" sz="1600" dirty="0"/>
              <a:t> </a:t>
            </a:r>
            <a:r>
              <a:rPr lang="en-US" sz="1600" dirty="0" smtClean="0"/>
              <a:t>using </a:t>
            </a:r>
            <a:r>
              <a:rPr lang="en-US" sz="1600" i="1" dirty="0" err="1" smtClean="0"/>
              <a:t>scfg</a:t>
            </a:r>
            <a:endParaRPr lang="en-US" sz="1600" i="1" baseline="-250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6730908" y="2628922"/>
            <a:ext cx="2142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-verify </a:t>
            </a:r>
            <a:r>
              <a:rPr lang="en-US" sz="1600" i="1" dirty="0" err="1" smtClean="0"/>
              <a:t>stk</a:t>
            </a:r>
            <a:endParaRPr lang="en-US" sz="1600" i="1" dirty="0" smtClean="0"/>
          </a:p>
          <a:p>
            <a:r>
              <a:rPr lang="en-US" sz="1600" dirty="0" smtClean="0"/>
              <a:t>-establish initial </a:t>
            </a:r>
          </a:p>
          <a:p>
            <a:r>
              <a:rPr lang="en-US" sz="1600" dirty="0" smtClean="0"/>
              <a:t> key</a:t>
            </a:r>
            <a:r>
              <a:rPr lang="en-US" sz="1600" dirty="0"/>
              <a:t> </a:t>
            </a:r>
            <a:r>
              <a:rPr lang="en-US" sz="1600" dirty="0" smtClean="0"/>
              <a:t>using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endParaRPr lang="en-US" sz="1600" i="1" baseline="-250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6730908" y="4399674"/>
            <a:ext cx="21424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-establish session 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key using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endParaRPr lang="en-US" sz="1600" i="1" baseline="-25000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959543" y="325042"/>
            <a:ext cx="87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client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11495" y="365984"/>
            <a:ext cx="96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erver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5428" y="791601"/>
            <a:ext cx="525504" cy="689054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2876" y="750226"/>
            <a:ext cx="471850" cy="56899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62201" y="3687372"/>
            <a:ext cx="0" cy="295325"/>
          </a:xfrm>
          <a:prstGeom prst="line">
            <a:avLst/>
          </a:prstGeom>
          <a:ln w="28575" cmpd="sng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14184" y="5837694"/>
            <a:ext cx="899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800000"/>
                </a:solidFill>
              </a:rPr>
              <a:t>c</a:t>
            </a:r>
            <a:r>
              <a:rPr lang="en-US" sz="1400" dirty="0" smtClean="0">
                <a:solidFill>
                  <a:srgbClr val="800000"/>
                </a:solidFill>
              </a:rPr>
              <a:t>an be reused</a:t>
            </a:r>
            <a:endParaRPr lang="en-US" sz="1400" dirty="0">
              <a:solidFill>
                <a:srgbClr val="800000"/>
              </a:solidFill>
            </a:endParaRPr>
          </a:p>
        </p:txBody>
      </p:sp>
      <p:sp>
        <p:nvSpPr>
          <p:cNvPr id="36" name="Left Brace 35"/>
          <p:cNvSpPr/>
          <p:nvPr/>
        </p:nvSpPr>
        <p:spPr>
          <a:xfrm>
            <a:off x="1953288" y="5695179"/>
            <a:ext cx="256270" cy="712806"/>
          </a:xfrm>
          <a:prstGeom prst="leftBrace">
            <a:avLst/>
          </a:prstGeom>
          <a:ln w="1905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3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8" grpId="0"/>
      <p:bldP spid="22" grpId="0"/>
      <p:bldP spid="23" grpId="0"/>
      <p:bldP spid="29" grpId="0"/>
      <p:bldP spid="31" grpId="0"/>
      <p:bldP spid="24" grpId="0"/>
      <p:bldP spid="27" grpId="0"/>
      <p:bldP spid="32" grpId="0"/>
      <p:bldP spid="34" grpId="0"/>
      <p:bldP spid="35" grpId="0"/>
      <p:bldP spid="52" grpId="0"/>
      <p:bldP spid="53" grpId="0"/>
      <p:bldP spid="33" grpId="0"/>
      <p:bldP spid="3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10748"/>
            <a:ext cx="8042276" cy="980925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QUIC Protocol</a:t>
            </a:r>
            <a:b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dirty="0" smtClean="0"/>
              <a:t>Connection Resumption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46643" y="2085477"/>
            <a:ext cx="1618719" cy="351925"/>
            <a:chOff x="718487" y="1507380"/>
            <a:chExt cx="1618719" cy="351925"/>
          </a:xfrm>
        </p:grpSpPr>
        <p:sp>
          <p:nvSpPr>
            <p:cNvPr id="4" name="TextBox 3"/>
            <p:cNvSpPr txBox="1"/>
            <p:nvPr/>
          </p:nvSpPr>
          <p:spPr>
            <a:xfrm>
              <a:off x="718487" y="1520751"/>
              <a:ext cx="16187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cid</a:t>
              </a:r>
              <a:r>
                <a:rPr lang="en-US" sz="1600" dirty="0" smtClean="0"/>
                <a:t>        {0,1}</a:t>
              </a:r>
              <a:r>
                <a:rPr lang="en-US" sz="1600" baseline="30000" dirty="0" smtClean="0"/>
                <a:t>64</a:t>
              </a:r>
              <a:endParaRPr lang="en-US" sz="1600" baseline="300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1180285" y="1744486"/>
              <a:ext cx="320730" cy="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257958" y="1507380"/>
              <a:ext cx="2808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</a:t>
              </a:r>
              <a:endParaRPr lang="en-US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72045" y="2123961"/>
            <a:ext cx="2142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</a:t>
            </a:r>
          </a:p>
          <a:p>
            <a:r>
              <a:rPr lang="en-US" sz="1600" dirty="0" smtClean="0"/>
              <a:t>-generate DH values</a:t>
            </a:r>
          </a:p>
          <a:p>
            <a:r>
              <a:rPr lang="en-US" sz="1600" dirty="0" smtClean="0"/>
              <a:t> (</a:t>
            </a:r>
            <a:r>
              <a:rPr lang="en-US" sz="1600" i="1" dirty="0" err="1" smtClean="0"/>
              <a:t>sec</a:t>
            </a:r>
            <a:r>
              <a:rPr lang="en-US" sz="1600" i="1" baseline="-25000" dirty="0" err="1" smtClean="0"/>
              <a:t>c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r>
              <a:rPr lang="en-US" sz="1600" dirty="0" smtClean="0"/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014860" y="2830821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014860" y="4420174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28002" y="2435876"/>
            <a:ext cx="2827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c_hello</a:t>
            </a:r>
            <a:r>
              <a:rPr lang="en-US" sz="1600" dirty="0" smtClean="0"/>
              <a:t>: (</a:t>
            </a:r>
            <a:r>
              <a:rPr lang="en-US" sz="1600" i="1" dirty="0" err="1" smtClean="0"/>
              <a:t>cid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stk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scfg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855071" y="3999030"/>
            <a:ext cx="1976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s_hello</a:t>
            </a:r>
            <a:r>
              <a:rPr lang="en-US" sz="1600" dirty="0" smtClean="0"/>
              <a:t>: (</a:t>
            </a:r>
            <a:r>
              <a:rPr lang="en-US" sz="1600" i="1" dirty="0" err="1" smtClean="0"/>
              <a:t>cid</a:t>
            </a:r>
            <a:r>
              <a:rPr lang="en-US" sz="1600" i="1" dirty="0" smtClean="0"/>
              <a:t>, pub</a:t>
            </a:r>
            <a:r>
              <a:rPr lang="en-US" sz="1600" i="1" baseline="-25000" dirty="0" smtClean="0"/>
              <a:t>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267140" y="5342066"/>
            <a:ext cx="5698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Lucida Grande"/>
              <a:buChar char="-"/>
            </a:pP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cid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is the new connection id picked by the client</a:t>
            </a:r>
          </a:p>
          <a:p>
            <a:pPr marL="285750" indent="-285750">
              <a:buFont typeface="Lucida Grande"/>
              <a:buChar char="-"/>
            </a:pP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stk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can be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reused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before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expiration</a:t>
            </a:r>
            <a:endParaRPr lang="ru-RU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Lucida Grande"/>
              <a:buChar char="-"/>
            </a:pP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scfg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can be reused before expiration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014860" y="3540437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34346" y="3119250"/>
            <a:ext cx="21926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</a:t>
            </a:r>
            <a:r>
              <a:rPr lang="en-US" sz="1600" dirty="0" smtClean="0"/>
              <a:t>nitial data exchange</a:t>
            </a:r>
            <a:endParaRPr lang="en-US" sz="16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14860" y="4906050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78097" y="4511651"/>
            <a:ext cx="15769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data exchange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688422" y="3640332"/>
            <a:ext cx="23401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-generate session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DH values </a:t>
            </a:r>
            <a:r>
              <a:rPr lang="en-US" sz="1600" dirty="0"/>
              <a:t>(</a:t>
            </a:r>
            <a:r>
              <a:rPr lang="en-US" sz="1600" i="1" dirty="0" err="1" smtClean="0"/>
              <a:t>sec</a:t>
            </a:r>
            <a:r>
              <a:rPr lang="en-US" sz="1600" i="1" baseline="-25000" dirty="0" err="1" smtClean="0"/>
              <a:t>s</a:t>
            </a:r>
            <a:r>
              <a:rPr lang="en-US" sz="1600" i="1" dirty="0" err="1" smtClean="0"/>
              <a:t>,pub</a:t>
            </a:r>
            <a:r>
              <a:rPr lang="en-US" sz="1600" i="1" baseline="-25000" dirty="0" err="1" smtClean="0"/>
              <a:t>s</a:t>
            </a:r>
            <a:r>
              <a:rPr lang="en-US" sz="1600" dirty="0" smtClean="0"/>
              <a:t>)</a:t>
            </a:r>
            <a:endParaRPr lang="en-US" sz="1600" i="1" baseline="-250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355214" y="4373938"/>
            <a:ext cx="22747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-establish session key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using </a:t>
            </a:r>
            <a:r>
              <a:rPr lang="en-US" sz="1600" i="1" dirty="0" smtClean="0"/>
              <a:t>pub</a:t>
            </a:r>
            <a:r>
              <a:rPr lang="en-US" sz="1600" i="1" baseline="-25000" dirty="0" smtClean="0"/>
              <a:t>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2045" y="2975394"/>
            <a:ext cx="21424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-establish initial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key</a:t>
            </a:r>
            <a:r>
              <a:rPr lang="en-US" sz="1600" dirty="0"/>
              <a:t> </a:t>
            </a:r>
            <a:r>
              <a:rPr lang="en-US" sz="1600" dirty="0" smtClean="0"/>
              <a:t>using </a:t>
            </a:r>
            <a:r>
              <a:rPr lang="en-US" sz="1600" i="1" dirty="0" err="1" smtClean="0"/>
              <a:t>scfg</a:t>
            </a:r>
            <a:endParaRPr lang="en-US" sz="1600" i="1" baseline="-250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6730908" y="2628922"/>
            <a:ext cx="2142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-verify </a:t>
            </a:r>
            <a:r>
              <a:rPr lang="en-US" sz="1600" i="1" dirty="0" err="1" smtClean="0"/>
              <a:t>stk</a:t>
            </a:r>
            <a:endParaRPr lang="en-US" sz="1600" dirty="0" smtClean="0"/>
          </a:p>
          <a:p>
            <a:r>
              <a:rPr lang="en-US" sz="1600" dirty="0" smtClean="0"/>
              <a:t>-establish initial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key using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endParaRPr lang="en-US" sz="1600" i="1" baseline="-250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6730908" y="4399674"/>
            <a:ext cx="21424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-establish session 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key using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endParaRPr lang="en-US" sz="1600" i="1" baseline="-250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959543" y="325042"/>
            <a:ext cx="87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client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11495" y="365984"/>
            <a:ext cx="96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erver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428" y="791601"/>
            <a:ext cx="525504" cy="68905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876" y="750226"/>
            <a:ext cx="471850" cy="568996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098899" y="1609074"/>
            <a:ext cx="83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 RTT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" name="Left Brace 39"/>
          <p:cNvSpPr/>
          <p:nvPr/>
        </p:nvSpPr>
        <p:spPr>
          <a:xfrm>
            <a:off x="2919583" y="1332323"/>
            <a:ext cx="552051" cy="100594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4562201" y="3687372"/>
            <a:ext cx="0" cy="295325"/>
          </a:xfrm>
          <a:prstGeom prst="line">
            <a:avLst/>
          </a:prstGeom>
          <a:ln w="28575" cmpd="sng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064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446643" y="2085477"/>
            <a:ext cx="1618719" cy="351925"/>
            <a:chOff x="718487" y="1507380"/>
            <a:chExt cx="1618719" cy="351925"/>
          </a:xfrm>
        </p:grpSpPr>
        <p:sp>
          <p:nvSpPr>
            <p:cNvPr id="4" name="TextBox 3"/>
            <p:cNvSpPr txBox="1"/>
            <p:nvPr/>
          </p:nvSpPr>
          <p:spPr>
            <a:xfrm>
              <a:off x="718487" y="1520751"/>
              <a:ext cx="16187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cid</a:t>
              </a:r>
              <a:r>
                <a:rPr lang="en-US" sz="1600" dirty="0" smtClean="0"/>
                <a:t>        {0,1}</a:t>
              </a:r>
              <a:r>
                <a:rPr lang="en-US" sz="1600" baseline="30000" dirty="0" smtClean="0"/>
                <a:t>64</a:t>
              </a:r>
              <a:endParaRPr lang="en-US" sz="1600" baseline="300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1180285" y="1744486"/>
              <a:ext cx="320730" cy="0"/>
            </a:xfrm>
            <a:prstGeom prst="straightConnector1">
              <a:avLst/>
            </a:prstGeom>
            <a:ln w="1905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257958" y="1507380"/>
              <a:ext cx="2808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</a:t>
              </a:r>
              <a:endParaRPr lang="en-US" sz="12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72045" y="2123961"/>
            <a:ext cx="2142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</a:t>
            </a:r>
          </a:p>
          <a:p>
            <a:r>
              <a:rPr lang="en-US" sz="1600" dirty="0" smtClean="0"/>
              <a:t>-generate DH values</a:t>
            </a:r>
          </a:p>
          <a:p>
            <a:r>
              <a:rPr lang="en-US" sz="1600" dirty="0" smtClean="0"/>
              <a:t> (</a:t>
            </a:r>
            <a:r>
              <a:rPr lang="en-US" sz="1600" i="1" dirty="0" err="1" smtClean="0"/>
              <a:t>sec</a:t>
            </a:r>
            <a:r>
              <a:rPr lang="en-US" sz="1600" i="1" baseline="-25000" dirty="0" err="1" smtClean="0"/>
              <a:t>c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r>
              <a:rPr lang="en-US" sz="1600" dirty="0" smtClean="0"/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014860" y="2830821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014860" y="4420174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28002" y="2435876"/>
            <a:ext cx="2827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c_hello</a:t>
            </a:r>
            <a:r>
              <a:rPr lang="en-US" sz="1600" dirty="0" smtClean="0"/>
              <a:t>: (</a:t>
            </a:r>
            <a:r>
              <a:rPr lang="en-US" sz="1600" i="1" dirty="0" err="1" smtClean="0"/>
              <a:t>cid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stk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scfg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855071" y="3999030"/>
            <a:ext cx="1976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s_hello</a:t>
            </a:r>
            <a:r>
              <a:rPr lang="en-US" sz="1600" dirty="0" smtClean="0"/>
              <a:t>: (</a:t>
            </a:r>
            <a:r>
              <a:rPr lang="en-US" sz="1600" i="1" dirty="0" err="1" smtClean="0"/>
              <a:t>cid</a:t>
            </a:r>
            <a:r>
              <a:rPr lang="en-US" sz="1600" i="1" dirty="0" smtClean="0"/>
              <a:t>, pub</a:t>
            </a:r>
            <a:r>
              <a:rPr lang="en-US" sz="1600" i="1" baseline="-25000" dirty="0" smtClean="0"/>
              <a:t>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014860" y="3540437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34346" y="3119250"/>
            <a:ext cx="21926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</a:t>
            </a:r>
            <a:r>
              <a:rPr lang="en-US" sz="1600" dirty="0" smtClean="0"/>
              <a:t>nitial data exchange</a:t>
            </a:r>
            <a:endParaRPr lang="en-US" sz="16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14860" y="4906050"/>
            <a:ext cx="3232954" cy="0"/>
          </a:xfrm>
          <a:prstGeom prst="straightConnector1">
            <a:avLst/>
          </a:prstGeom>
          <a:ln w="28575" cmpd="sng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78097" y="4511651"/>
            <a:ext cx="15769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data exchange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6688422" y="3640332"/>
            <a:ext cx="23401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-generate session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DH values </a:t>
            </a:r>
            <a:r>
              <a:rPr lang="en-US" sz="1600" dirty="0"/>
              <a:t>(</a:t>
            </a:r>
            <a:r>
              <a:rPr lang="en-US" sz="1600" i="1" dirty="0" err="1" smtClean="0"/>
              <a:t>sec</a:t>
            </a:r>
            <a:r>
              <a:rPr lang="en-US" sz="1600" i="1" baseline="-25000" dirty="0" err="1" smtClean="0"/>
              <a:t>s</a:t>
            </a:r>
            <a:r>
              <a:rPr lang="en-US" sz="1600" i="1" dirty="0" err="1" smtClean="0"/>
              <a:t>,pub</a:t>
            </a:r>
            <a:r>
              <a:rPr lang="en-US" sz="1600" i="1" baseline="-25000" dirty="0" err="1" smtClean="0"/>
              <a:t>s</a:t>
            </a:r>
            <a:r>
              <a:rPr lang="en-US" sz="1600" dirty="0" smtClean="0"/>
              <a:t>)</a:t>
            </a:r>
            <a:endParaRPr lang="en-US" sz="1600" i="1" baseline="-250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355214" y="4373938"/>
            <a:ext cx="22747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-establish session key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using </a:t>
            </a:r>
            <a:r>
              <a:rPr lang="en-US" sz="1600" i="1" dirty="0" smtClean="0"/>
              <a:t>pub</a:t>
            </a:r>
            <a:r>
              <a:rPr lang="en-US" sz="1600" i="1" baseline="-25000" dirty="0" smtClean="0"/>
              <a:t>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2045" y="2975394"/>
            <a:ext cx="21424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-establish initial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key</a:t>
            </a:r>
            <a:r>
              <a:rPr lang="en-US" sz="1600" dirty="0"/>
              <a:t> </a:t>
            </a:r>
            <a:r>
              <a:rPr lang="en-US" sz="1600" dirty="0" smtClean="0"/>
              <a:t>using </a:t>
            </a:r>
            <a:r>
              <a:rPr lang="en-US" sz="1600" i="1" dirty="0" err="1" smtClean="0"/>
              <a:t>scfg</a:t>
            </a:r>
            <a:endParaRPr lang="en-US" sz="1600" i="1" baseline="-250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6730908" y="4399674"/>
            <a:ext cx="21424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-establish session 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key using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endParaRPr lang="en-US" sz="1600" i="1" baseline="-250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959543" y="325042"/>
            <a:ext cx="87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client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11495" y="365984"/>
            <a:ext cx="96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erver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428" y="791601"/>
            <a:ext cx="525504" cy="68905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876" y="750226"/>
            <a:ext cx="471850" cy="568996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734332" y="5296903"/>
            <a:ext cx="5885370" cy="1261884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 -client cannot initially check </a:t>
            </a:r>
            <a:r>
              <a:rPr lang="en-US" i="1" dirty="0" err="1" smtClean="0">
                <a:solidFill>
                  <a:srgbClr val="800000"/>
                </a:solidFill>
              </a:rPr>
              <a:t>stk</a:t>
            </a:r>
            <a:r>
              <a:rPr lang="en-US" dirty="0" smtClean="0">
                <a:solidFill>
                  <a:srgbClr val="800000"/>
                </a:solidFill>
              </a:rPr>
              <a:t> authenticity, so this </a:t>
            </a:r>
          </a:p>
          <a:p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rgbClr val="800000"/>
                </a:solidFill>
              </a:rPr>
              <a:t>can lead to</a:t>
            </a:r>
            <a:r>
              <a:rPr lang="en-US" dirty="0" smtClean="0">
                <a:solidFill>
                  <a:srgbClr val="800000"/>
                </a:solidFill>
              </a:rPr>
              <a:t> inconsistent </a:t>
            </a:r>
            <a:r>
              <a:rPr lang="en-US" dirty="0" smtClean="0">
                <a:solidFill>
                  <a:srgbClr val="800000"/>
                </a:solidFill>
              </a:rPr>
              <a:t>view of the handshake</a:t>
            </a:r>
          </a:p>
          <a:p>
            <a:r>
              <a:rPr lang="en-US" sz="2200" dirty="0" smtClean="0">
                <a:solidFill>
                  <a:srgbClr val="800000"/>
                </a:solidFill>
              </a:rPr>
              <a:t> -</a:t>
            </a:r>
            <a:r>
              <a:rPr lang="en-US" dirty="0" smtClean="0">
                <a:solidFill>
                  <a:srgbClr val="800000"/>
                </a:solidFill>
              </a:rPr>
              <a:t>compromising the server before </a:t>
            </a:r>
            <a:r>
              <a:rPr lang="en-US" i="1" dirty="0" err="1" smtClean="0">
                <a:solidFill>
                  <a:srgbClr val="800000"/>
                </a:solidFill>
              </a:rPr>
              <a:t>scfg</a:t>
            </a:r>
            <a:r>
              <a:rPr lang="en-US" dirty="0" smtClean="0">
                <a:solidFill>
                  <a:srgbClr val="800000"/>
                </a:solidFill>
              </a:rPr>
              <a:t> expires can 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  reveal data encrypted with initial key</a:t>
            </a:r>
            <a:endParaRPr lang="en-US" dirty="0"/>
          </a:p>
        </p:txBody>
      </p:sp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549275" y="210748"/>
            <a:ext cx="8042276" cy="980925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QUIC Protocol</a:t>
            </a:r>
            <a:b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dirty="0" smtClean="0"/>
              <a:t>Connection Resumption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4562201" y="3687372"/>
            <a:ext cx="0" cy="295325"/>
          </a:xfrm>
          <a:prstGeom prst="line">
            <a:avLst/>
          </a:prstGeom>
          <a:ln w="28575" cmpd="sng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821552" y="1561005"/>
            <a:ext cx="3773952" cy="369332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</a:rPr>
              <a:t> -can achieve 0-RTT connections!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730908" y="2628922"/>
            <a:ext cx="2142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-verify </a:t>
            </a:r>
            <a:r>
              <a:rPr lang="en-US" sz="1600" i="1" dirty="0" err="1" smtClean="0"/>
              <a:t>stk</a:t>
            </a:r>
            <a:endParaRPr lang="en-US" sz="1600" dirty="0" smtClean="0"/>
          </a:p>
          <a:p>
            <a:r>
              <a:rPr lang="en-US" sz="1600" dirty="0" smtClean="0"/>
              <a:t>-establish initial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key</a:t>
            </a:r>
            <a:r>
              <a:rPr lang="en-US" sz="1600" dirty="0"/>
              <a:t> </a:t>
            </a:r>
            <a:r>
              <a:rPr lang="en-US" sz="1600" dirty="0" smtClean="0"/>
              <a:t>using </a:t>
            </a:r>
            <a:r>
              <a:rPr lang="en-US" sz="1600" i="1" dirty="0" err="1" smtClean="0"/>
              <a:t>pub</a:t>
            </a:r>
            <a:r>
              <a:rPr lang="en-US" sz="1600" i="1" baseline="-25000" dirty="0" err="1" smtClean="0"/>
              <a:t>c</a:t>
            </a:r>
            <a:endParaRPr lang="en-US" sz="1600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161343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63708"/>
            <a:ext cx="8425392" cy="745028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Security Analysis Main Challenges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9275" y="1330595"/>
            <a:ext cx="8326614" cy="5277743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P</a:t>
            </a:r>
            <a:r>
              <a:rPr lang="en-US" sz="2200" dirty="0"/>
              <a:t>revious analyses of TLS are not suitable </a:t>
            </a:r>
            <a:r>
              <a:rPr lang="en-US" sz="2000" dirty="0" smtClean="0"/>
              <a:t>(</a:t>
            </a:r>
            <a:r>
              <a:rPr lang="en-US" sz="20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Jager</a:t>
            </a: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et al, </a:t>
            </a:r>
            <a:r>
              <a:rPr lang="en-US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Krawzcyk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et al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Bhargavan</a:t>
            </a: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et al,</a:t>
            </a: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Crypto 2012, 2013, 2014</a:t>
            </a:r>
            <a:r>
              <a:rPr lang="en-US" sz="2000" dirty="0" smtClean="0"/>
              <a:t>) </a:t>
            </a:r>
          </a:p>
          <a:p>
            <a:pPr lvl="1"/>
            <a:r>
              <a:rPr lang="en-US" sz="2000" dirty="0" smtClean="0"/>
              <a:t>data in QUIC can be exchanged using initial key before the session key is set</a:t>
            </a:r>
          </a:p>
          <a:p>
            <a:r>
              <a:rPr lang="en-US" sz="2200" dirty="0" smtClean="0"/>
              <a:t>Parties </a:t>
            </a:r>
            <a:r>
              <a:rPr lang="en-US" sz="2200" dirty="0"/>
              <a:t>can set distinct initial keys</a:t>
            </a:r>
            <a:r>
              <a:rPr lang="en-US" sz="2200" dirty="0" smtClean="0"/>
              <a:t> </a:t>
            </a:r>
            <a:endParaRPr lang="en-US" sz="2200" dirty="0"/>
          </a:p>
          <a:p>
            <a:pPr lvl="1"/>
            <a:r>
              <a:rPr lang="en-US" sz="2000" dirty="0" smtClean="0"/>
              <a:t>notion of having a ‘</a:t>
            </a:r>
            <a:r>
              <a:rPr lang="en-US" sz="2000" i="1" dirty="0" smtClean="0"/>
              <a:t>matching conversation</a:t>
            </a:r>
            <a:r>
              <a:rPr lang="en-US" sz="2000" dirty="0" smtClean="0"/>
              <a:t>’ is not sufficient </a:t>
            </a:r>
          </a:p>
          <a:p>
            <a:pPr lvl="1"/>
            <a:r>
              <a:rPr lang="en-US" sz="2000" dirty="0" smtClean="0"/>
              <a:t>need </a:t>
            </a:r>
            <a:r>
              <a:rPr lang="en-US" sz="2000" dirty="0"/>
              <a:t>new notion of ‘</a:t>
            </a:r>
            <a:r>
              <a:rPr lang="en-US" sz="2000" i="1" dirty="0"/>
              <a:t>setting a key with’ </a:t>
            </a:r>
            <a:r>
              <a:rPr lang="en-US" sz="2000" dirty="0"/>
              <a:t>to capture data </a:t>
            </a:r>
            <a:r>
              <a:rPr lang="en-US" sz="2000" dirty="0" smtClean="0"/>
              <a:t>privacy</a:t>
            </a:r>
          </a:p>
          <a:p>
            <a:r>
              <a:rPr lang="en-US" sz="2200" i="1" dirty="0" err="1" smtClean="0"/>
              <a:t>scfg</a:t>
            </a:r>
            <a:r>
              <a:rPr lang="en-US" sz="2200" dirty="0" smtClean="0"/>
              <a:t> is public and can be reused before it expires </a:t>
            </a:r>
          </a:p>
          <a:p>
            <a:pPr lvl="1"/>
            <a:r>
              <a:rPr lang="en-US" sz="2000" dirty="0"/>
              <a:t>n</a:t>
            </a:r>
            <a:r>
              <a:rPr lang="en-US" sz="2000" dirty="0" smtClean="0"/>
              <a:t>eed weaker notion for forward secrecy for initial keys</a:t>
            </a:r>
          </a:p>
          <a:p>
            <a:pPr lvl="1"/>
            <a:r>
              <a:rPr lang="en-US" sz="2000" dirty="0" smtClean="0"/>
              <a:t>use traditional notion of forward secrecy for session keys</a:t>
            </a:r>
          </a:p>
          <a:p>
            <a:r>
              <a:rPr lang="en-US" sz="2200" dirty="0"/>
              <a:t>UDP does not address unordered delivery and </a:t>
            </a:r>
            <a:r>
              <a:rPr lang="en-US" sz="2200" dirty="0" smtClean="0"/>
              <a:t>spoofing</a:t>
            </a:r>
            <a:endParaRPr lang="en-US" sz="2200" dirty="0"/>
          </a:p>
          <a:p>
            <a:pPr lvl="1"/>
            <a:r>
              <a:rPr lang="en-US" sz="2000" dirty="0"/>
              <a:t>need to capture </a:t>
            </a:r>
            <a:r>
              <a:rPr lang="en-US" sz="2000" dirty="0" smtClean="0"/>
              <a:t>attacks involving </a:t>
            </a:r>
            <a:r>
              <a:rPr lang="en-US" sz="2000" dirty="0" err="1" smtClean="0"/>
              <a:t>misordering</a:t>
            </a:r>
            <a:r>
              <a:rPr lang="en-US" sz="2000" dirty="0" smtClean="0"/>
              <a:t>, </a:t>
            </a:r>
            <a:r>
              <a:rPr lang="en-US" sz="2000" dirty="0" smtClean="0"/>
              <a:t>selectively </a:t>
            </a:r>
            <a:r>
              <a:rPr lang="en-US" sz="2000" dirty="0"/>
              <a:t>delaying or dropping </a:t>
            </a:r>
            <a:r>
              <a:rPr lang="en-US" sz="2000" dirty="0" smtClean="0"/>
              <a:t>packets, </a:t>
            </a:r>
            <a:r>
              <a:rPr lang="en-US" sz="2000" dirty="0"/>
              <a:t>and </a:t>
            </a:r>
            <a:r>
              <a:rPr lang="en-US" sz="2000" dirty="0" smtClean="0"/>
              <a:t>connection spoofing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367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63708"/>
            <a:ext cx="8425392" cy="745028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Security Analysis Main Challenges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9275" y="1303575"/>
            <a:ext cx="8326614" cy="4989689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To address these challenges we developed </a:t>
            </a:r>
          </a:p>
          <a:p>
            <a:pPr lvl="1"/>
            <a:r>
              <a:rPr lang="en-US" sz="2000" dirty="0" smtClean="0"/>
              <a:t>protocol model that captures data exchanges </a:t>
            </a:r>
            <a:r>
              <a:rPr lang="en-US" sz="2000" dirty="0"/>
              <a:t>under </a:t>
            </a:r>
            <a:r>
              <a:rPr lang="en-US" sz="2000" dirty="0" smtClean="0"/>
              <a:t>initial </a:t>
            </a:r>
            <a:r>
              <a:rPr lang="en-US" sz="2000" dirty="0"/>
              <a:t>key before </a:t>
            </a:r>
            <a:r>
              <a:rPr lang="en-US" sz="2000" dirty="0" smtClean="0"/>
              <a:t>session </a:t>
            </a:r>
            <a:r>
              <a:rPr lang="en-US" sz="2000" dirty="0"/>
              <a:t>key is </a:t>
            </a:r>
            <a:r>
              <a:rPr lang="en-US" sz="2000" dirty="0" smtClean="0"/>
              <a:t>set: Quick </a:t>
            </a:r>
            <a:r>
              <a:rPr lang="en-US" sz="2000" dirty="0"/>
              <a:t>Communications (QC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security notion: Quick </a:t>
            </a:r>
            <a:r>
              <a:rPr lang="en-US" sz="2000" dirty="0"/>
              <a:t>Authenticated and Confidential Channel Establishment (QACCE</a:t>
            </a:r>
            <a:r>
              <a:rPr 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1578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63708"/>
            <a:ext cx="8042276" cy="745028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How Secure is QUIC?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9275" y="1270922"/>
            <a:ext cx="8326614" cy="45240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QUIC meets our notion of QACCE-security if</a:t>
            </a:r>
          </a:p>
          <a:p>
            <a:r>
              <a:rPr lang="en-US" sz="2200" dirty="0"/>
              <a:t>The underlying signature scheme is </a:t>
            </a:r>
            <a:r>
              <a:rPr lang="en-US" sz="2200" i="1" dirty="0" err="1"/>
              <a:t>suf-cma</a:t>
            </a:r>
            <a:endParaRPr lang="en-US" sz="2200" dirty="0"/>
          </a:p>
          <a:p>
            <a:pPr lvl="1"/>
            <a:r>
              <a:rPr lang="en-US" sz="2000" dirty="0"/>
              <a:t>QUIC supports ECDSA-SHA256 and RSA-PSS-SHA256</a:t>
            </a:r>
          </a:p>
          <a:p>
            <a:r>
              <a:rPr lang="en-US" sz="2200" dirty="0"/>
              <a:t>The </a:t>
            </a:r>
            <a:r>
              <a:rPr lang="en-US" sz="2200" dirty="0" smtClean="0"/>
              <a:t>underlying </a:t>
            </a:r>
            <a:r>
              <a:rPr lang="en-US" sz="2200" dirty="0" smtClean="0"/>
              <a:t>AEAD scheme is </a:t>
            </a:r>
            <a:r>
              <a:rPr lang="en-US" sz="2200" i="1" dirty="0" err="1"/>
              <a:t>ind-cpa</a:t>
            </a:r>
            <a:r>
              <a:rPr lang="en-US" sz="2200" dirty="0"/>
              <a:t> and </a:t>
            </a:r>
            <a:r>
              <a:rPr lang="en-US" sz="2200" i="1" dirty="0" err="1"/>
              <a:t>auth</a:t>
            </a:r>
            <a:r>
              <a:rPr lang="en-US" sz="2200" i="1" dirty="0"/>
              <a:t>-secure</a:t>
            </a:r>
            <a:r>
              <a:rPr lang="en-US" dirty="0"/>
              <a:t> </a:t>
            </a:r>
          </a:p>
          <a:p>
            <a:pPr lvl="1"/>
            <a:r>
              <a:rPr lang="en-US" sz="2000" dirty="0"/>
              <a:t>QUIC uses AES Galois-Counter Mode (GCM), McGrew et al, </a:t>
            </a:r>
            <a:r>
              <a:rPr lang="en-US" sz="2000" i="1" dirty="0" smtClean="0"/>
              <a:t>INDOCRYPT</a:t>
            </a:r>
            <a:r>
              <a:rPr lang="en-US" sz="2000" dirty="0" smtClean="0"/>
              <a:t> 2004</a:t>
            </a:r>
            <a:endParaRPr lang="en-US" sz="2000" dirty="0"/>
          </a:p>
          <a:p>
            <a:r>
              <a:rPr lang="en-US" sz="2200" dirty="0"/>
              <a:t>SCDH Problem is hard</a:t>
            </a:r>
            <a:endParaRPr lang="en-US" sz="2200" dirty="0" smtClean="0"/>
          </a:p>
          <a:p>
            <a:r>
              <a:rPr lang="en-US" sz="2200" dirty="0"/>
              <a:t>I</a:t>
            </a:r>
            <a:r>
              <a:rPr lang="en-US" sz="2200" dirty="0" smtClean="0"/>
              <a:t>n </a:t>
            </a:r>
            <a:r>
              <a:rPr lang="en-US" sz="2200" dirty="0"/>
              <a:t>the random oracle (RO) model</a:t>
            </a:r>
            <a:r>
              <a:rPr lang="en-US" sz="2200" dirty="0" smtClean="0"/>
              <a:t> </a:t>
            </a:r>
            <a:endParaRPr lang="en-US" sz="2200" dirty="0"/>
          </a:p>
          <a:p>
            <a:pPr lvl="1"/>
            <a:r>
              <a:rPr lang="en-US" sz="2000" dirty="0"/>
              <a:t>m</a:t>
            </a:r>
            <a:r>
              <a:rPr lang="en-US" sz="2000" dirty="0" smtClean="0"/>
              <a:t>odel </a:t>
            </a:r>
            <a:r>
              <a:rPr lang="en-US" sz="2000" dirty="0"/>
              <a:t>HMAC with RO in the key </a:t>
            </a:r>
            <a:r>
              <a:rPr lang="en-US" sz="2000" dirty="0" smtClean="0"/>
              <a:t>derivation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6507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99444"/>
            <a:ext cx="8042276" cy="48147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Provable Security Analysis of QUIC</a:t>
            </a:r>
            <a:r>
              <a:rPr lang="en-US" dirty="0" smtClean="0"/>
              <a:t>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QUIC Performance-degradation attacks</a:t>
            </a:r>
          </a:p>
          <a:p>
            <a:pPr marL="800100" lvl="1" indent="-457200">
              <a:buFont typeface="+mj-lt"/>
              <a:buAutoNum type="alphaLcPeriod"/>
            </a:pPr>
            <a:r>
              <a:rPr lang="en-US" sz="2000" dirty="0" smtClean="0"/>
              <a:t>types of performance-degradation attacks on QUIC</a:t>
            </a:r>
          </a:p>
          <a:p>
            <a:pPr marL="800100" lvl="1" indent="-457200">
              <a:buFont typeface="+mj-lt"/>
              <a:buAutoNum type="alphaLcPeriod"/>
            </a:pPr>
            <a:r>
              <a:rPr lang="en-US" sz="2000" dirty="0"/>
              <a:t>p</a:t>
            </a:r>
            <a:r>
              <a:rPr lang="en-US" sz="2000" dirty="0" smtClean="0"/>
              <a:t>erformance-degradation attacks we have implemented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Summary and Future Work</a:t>
            </a:r>
            <a:endParaRPr lang="en-US" sz="2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70564" y="107576"/>
            <a:ext cx="9327449" cy="8237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Outline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23333" y="1792116"/>
            <a:ext cx="8168217" cy="1298224"/>
          </a:xfrm>
          <a:prstGeom prst="roundRect">
            <a:avLst/>
          </a:prstGeom>
          <a:noFill/>
          <a:ln w="31750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9275" y="1299384"/>
            <a:ext cx="8227836" cy="4876800"/>
          </a:xfrm>
        </p:spPr>
        <p:txBody>
          <a:bodyPr>
            <a:normAutofit/>
          </a:bodyPr>
          <a:lstStyle/>
          <a:p>
            <a:r>
              <a:rPr lang="en-US" sz="2200" dirty="0"/>
              <a:t>R</a:t>
            </a:r>
            <a:r>
              <a:rPr lang="en-US" sz="2200" dirty="0" smtClean="0"/>
              <a:t>eplaying </a:t>
            </a:r>
            <a:r>
              <a:rPr lang="en-US" sz="2200" dirty="0"/>
              <a:t>public, cacheable </a:t>
            </a:r>
            <a:r>
              <a:rPr lang="en-US" sz="2200" dirty="0" smtClean="0"/>
              <a:t>content, </a:t>
            </a:r>
            <a:r>
              <a:rPr lang="en-US" sz="2200" dirty="0" err="1" smtClean="0"/>
              <a:t>e.g</a:t>
            </a:r>
            <a:r>
              <a:rPr lang="en-US" sz="2200" dirty="0" smtClean="0"/>
              <a:t>, </a:t>
            </a:r>
            <a:r>
              <a:rPr lang="en-US" sz="2200" i="1" dirty="0" err="1" smtClean="0"/>
              <a:t>scfg</a:t>
            </a:r>
            <a:r>
              <a:rPr lang="en-US" sz="2200" dirty="0" smtClean="0"/>
              <a:t> and </a:t>
            </a:r>
            <a:r>
              <a:rPr lang="en-US" sz="2200" i="1" dirty="0" err="1" smtClean="0"/>
              <a:t>stk</a:t>
            </a:r>
            <a:r>
              <a:rPr lang="en-US" sz="2200" dirty="0" smtClean="0"/>
              <a:t> </a:t>
            </a:r>
            <a:endParaRPr lang="en-US" sz="2200" dirty="0"/>
          </a:p>
          <a:p>
            <a:pPr lvl="1"/>
            <a:r>
              <a:rPr lang="en-US" sz="2000" dirty="0" smtClean="0"/>
              <a:t>results </a:t>
            </a:r>
            <a:r>
              <a:rPr lang="en-US" sz="2000" dirty="0"/>
              <a:t>in fooling client and/or server parties into trying to achieve a connection and maintain </a:t>
            </a:r>
            <a:r>
              <a:rPr lang="en-US" sz="2000" dirty="0" smtClean="0"/>
              <a:t>state</a:t>
            </a:r>
          </a:p>
          <a:p>
            <a:r>
              <a:rPr lang="en-US" sz="2200" dirty="0" smtClean="0"/>
              <a:t>Manipulating unprotected </a:t>
            </a:r>
            <a:r>
              <a:rPr lang="en-US" sz="2200" dirty="0" smtClean="0"/>
              <a:t>packet fields, </a:t>
            </a:r>
            <a:r>
              <a:rPr lang="en-US" sz="2200" dirty="0" smtClean="0"/>
              <a:t>e.g., </a:t>
            </a:r>
            <a:r>
              <a:rPr lang="en-US" sz="2200" i="1" dirty="0" err="1" smtClean="0"/>
              <a:t>cid</a:t>
            </a:r>
            <a:r>
              <a:rPr lang="en-US" sz="2200" i="1" dirty="0" smtClean="0"/>
              <a:t> &amp; </a:t>
            </a:r>
            <a:r>
              <a:rPr lang="en-US" sz="2200" i="1" dirty="0" err="1" smtClean="0"/>
              <a:t>stk</a:t>
            </a:r>
            <a:endParaRPr lang="en-US" sz="2000" i="1" dirty="0" smtClean="0"/>
          </a:p>
          <a:p>
            <a:pPr lvl="1"/>
            <a:r>
              <a:rPr lang="en-US" sz="2000" dirty="0" smtClean="0"/>
              <a:t>leads clients and server to have a distinct view of the key exchange resulting in a failure to establish a session key</a:t>
            </a:r>
          </a:p>
          <a:p>
            <a:r>
              <a:rPr lang="en-US" sz="2200" dirty="0"/>
              <a:t>The attacks we have studied</a:t>
            </a:r>
          </a:p>
          <a:p>
            <a:pPr lvl="1"/>
            <a:r>
              <a:rPr lang="en-US" sz="2000" dirty="0"/>
              <a:t>cause servers and clients to waste time and resources</a:t>
            </a:r>
          </a:p>
          <a:p>
            <a:pPr lvl="1"/>
            <a:r>
              <a:rPr lang="en-US" sz="2000" dirty="0"/>
              <a:t>stem from parameters whose purpose was to minimize latency, </a:t>
            </a:r>
            <a:r>
              <a:rPr lang="en-US" sz="2000" dirty="0" smtClean="0"/>
              <a:t>e.g., </a:t>
            </a:r>
            <a:r>
              <a:rPr lang="en-US" sz="2000" i="1" dirty="0" err="1"/>
              <a:t>scfg</a:t>
            </a:r>
            <a:r>
              <a:rPr lang="en-US" sz="2000" dirty="0"/>
              <a:t> and </a:t>
            </a:r>
            <a:r>
              <a:rPr lang="en-US" sz="2000" i="1" dirty="0" err="1"/>
              <a:t>stk</a:t>
            </a:r>
            <a:endParaRPr lang="en-US" sz="2000" i="1" dirty="0"/>
          </a:p>
          <a:p>
            <a:pPr lvl="1"/>
            <a:r>
              <a:rPr lang="en-US" sz="2000" dirty="0"/>
              <a:t>do not concern data authenticity and confidentiality</a:t>
            </a:r>
            <a:endParaRPr lang="en-US" sz="2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-70564" y="107576"/>
            <a:ext cx="9327449" cy="8237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Performance Attack Overview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60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717142"/>
              </p:ext>
            </p:extLst>
          </p:nvPr>
        </p:nvGraphicFramePr>
        <p:xfrm>
          <a:off x="1273603" y="2199770"/>
          <a:ext cx="6332711" cy="27279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8261"/>
                <a:gridCol w="1583177"/>
                <a:gridCol w="23312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Attack 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Attack Type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Impact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err="1" smtClean="0"/>
                        <a:t>scfg</a:t>
                      </a:r>
                      <a:r>
                        <a:rPr lang="en-US" sz="1400" dirty="0" smtClean="0"/>
                        <a:t> Replay Attack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Replay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Connection Failure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err="1" smtClean="0"/>
                        <a:t>stk</a:t>
                      </a:r>
                      <a:r>
                        <a:rPr lang="en-US" sz="1400" baseline="0" dirty="0" smtClean="0"/>
                        <a:t> Replay Attack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Replay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</a:t>
                      </a:r>
                      <a:r>
                        <a:rPr lang="en-US" sz="1400" dirty="0" err="1" smtClean="0"/>
                        <a:t>DoS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 err="1" smtClean="0"/>
                        <a:t>cid</a:t>
                      </a:r>
                      <a:r>
                        <a:rPr lang="en-US" sz="1400" dirty="0" smtClean="0"/>
                        <a:t> Manipulation Attack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Manipulation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Connection Failure, Server Load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stk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Manipulation Attack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Manipulation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Connection Failure, Server Load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Crypto Stream Offset Attack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Connection Failure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86102" y="1243122"/>
            <a:ext cx="677421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argeted QUIC Chromium implementation from October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1,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2014 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u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sed Python </a:t>
            </a:r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</a:rPr>
              <a:t>scapy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 library 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http://www.secdev.org/projects/scapy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/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70564" y="107576"/>
            <a:ext cx="9327449" cy="8237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Attacks We Have Implemented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940" y="5243673"/>
            <a:ext cx="8014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algn="ctr">
              <a:buClr>
                <a:srgbClr val="800000"/>
              </a:buClr>
            </a:pPr>
            <a:r>
              <a:rPr lang="en-US" dirty="0">
                <a:solidFill>
                  <a:srgbClr val="800000"/>
                </a:solidFill>
              </a:rPr>
              <a:t>A</a:t>
            </a:r>
            <a:r>
              <a:rPr lang="en-US" dirty="0" smtClean="0">
                <a:solidFill>
                  <a:srgbClr val="800000"/>
                </a:solidFill>
              </a:rPr>
              <a:t>ttacks can be used to deny clients access </a:t>
            </a:r>
            <a:r>
              <a:rPr lang="en-US" dirty="0">
                <a:solidFill>
                  <a:srgbClr val="800000"/>
                </a:solidFill>
              </a:rPr>
              <a:t>to </a:t>
            </a:r>
            <a:r>
              <a:rPr lang="en-US" dirty="0" smtClean="0">
                <a:solidFill>
                  <a:srgbClr val="800000"/>
                </a:solidFill>
              </a:rPr>
              <a:t>any </a:t>
            </a:r>
          </a:p>
          <a:p>
            <a:pPr marL="342900" algn="ctr">
              <a:buClr>
                <a:srgbClr val="800000"/>
              </a:buClr>
            </a:pPr>
            <a:r>
              <a:rPr lang="en-US" dirty="0">
                <a:solidFill>
                  <a:srgbClr val="800000"/>
                </a:solidFill>
              </a:rPr>
              <a:t>a</a:t>
            </a:r>
            <a:r>
              <a:rPr lang="en-US" dirty="0" smtClean="0">
                <a:solidFill>
                  <a:srgbClr val="800000"/>
                </a:solidFill>
              </a:rPr>
              <a:t>pplication of </a:t>
            </a:r>
            <a:r>
              <a:rPr lang="en-US" dirty="0">
                <a:solidFill>
                  <a:srgbClr val="800000"/>
                </a:solidFill>
              </a:rPr>
              <a:t>choice </a:t>
            </a:r>
            <a:r>
              <a:rPr lang="en-US" dirty="0" smtClean="0">
                <a:solidFill>
                  <a:srgbClr val="800000"/>
                </a:solidFill>
              </a:rPr>
              <a:t>and cause servers </a:t>
            </a:r>
            <a:r>
              <a:rPr lang="en-US" dirty="0">
                <a:solidFill>
                  <a:srgbClr val="800000"/>
                </a:solidFill>
              </a:rPr>
              <a:t>to waste </a:t>
            </a:r>
            <a:r>
              <a:rPr lang="en-US" dirty="0" smtClean="0">
                <a:solidFill>
                  <a:srgbClr val="800000"/>
                </a:solidFill>
              </a:rPr>
              <a:t>resources!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47827" y="5246624"/>
            <a:ext cx="6797952" cy="643380"/>
          </a:xfrm>
          <a:prstGeom prst="roundRect">
            <a:avLst/>
          </a:prstGeom>
          <a:noFill/>
          <a:ln w="31750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5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dirty="0" smtClean="0"/>
              <a:t>Summary and Future Work</a:t>
            </a:r>
            <a:endParaRPr lang="en-US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75644"/>
            <a:ext cx="8042276" cy="5257800"/>
          </a:xfrm>
        </p:spPr>
        <p:txBody>
          <a:bodyPr>
            <a:normAutofit/>
          </a:bodyPr>
          <a:lstStyle/>
          <a:p>
            <a:r>
              <a:rPr lang="en-US" sz="2200" dirty="0"/>
              <a:t>D</a:t>
            </a:r>
            <a:r>
              <a:rPr lang="en-US" sz="2200" dirty="0" smtClean="0"/>
              <a:t>eveloped </a:t>
            </a:r>
            <a:r>
              <a:rPr lang="en-US" sz="2200" dirty="0" smtClean="0"/>
              <a:t>security </a:t>
            </a:r>
            <a:r>
              <a:rPr lang="en-US" sz="2200" dirty="0"/>
              <a:t>definition for performance-driven </a:t>
            </a:r>
            <a:r>
              <a:rPr lang="en-US" sz="2200" dirty="0" smtClean="0"/>
              <a:t>protocols and showed that QUIC meets our definition</a:t>
            </a:r>
          </a:p>
          <a:p>
            <a:r>
              <a:rPr lang="en-US" sz="2200" dirty="0" smtClean="0"/>
              <a:t>Have </a:t>
            </a:r>
            <a:r>
              <a:rPr lang="en-US" sz="2200" dirty="0" smtClean="0"/>
              <a:t>implemented five different practical performance degradation attacks against QUIC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Demonstrate an inherent tradeoff </a:t>
            </a:r>
          </a:p>
          <a:p>
            <a:pPr marL="349250" lvl="1" indent="0">
              <a:buNone/>
            </a:pPr>
            <a:r>
              <a:rPr lang="en-US" dirty="0" smtClean="0"/>
              <a:t>between performance and security  </a:t>
            </a:r>
          </a:p>
          <a:p>
            <a:pPr marL="349250" lvl="1" indent="0">
              <a:buNone/>
            </a:pPr>
            <a:endParaRPr lang="en-US" sz="600" dirty="0" smtClean="0"/>
          </a:p>
          <a:p>
            <a:r>
              <a:rPr lang="en-US" sz="2200" dirty="0" smtClean="0"/>
              <a:t>Our </a:t>
            </a:r>
            <a:r>
              <a:rPr lang="en-US" sz="2200" dirty="0"/>
              <a:t>security definition </a:t>
            </a:r>
            <a:r>
              <a:rPr lang="en-US" sz="2200" dirty="0" smtClean="0"/>
              <a:t>could be used to analyze </a:t>
            </a:r>
            <a:r>
              <a:rPr lang="en-US" sz="2200" dirty="0"/>
              <a:t>other performance-driven </a:t>
            </a:r>
            <a:r>
              <a:rPr lang="en-US" sz="2200" dirty="0" smtClean="0"/>
              <a:t>protocols</a:t>
            </a:r>
            <a:r>
              <a:rPr lang="en-US" sz="2200" dirty="0"/>
              <a:t>, such as TLS version </a:t>
            </a:r>
            <a:r>
              <a:rPr lang="en-US" sz="2200" dirty="0" smtClean="0"/>
              <a:t>1.3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5858568" y="3058929"/>
            <a:ext cx="2960233" cy="1078304"/>
            <a:chOff x="5992932" y="3501388"/>
            <a:chExt cx="2960233" cy="1078304"/>
          </a:xfrm>
        </p:grpSpPr>
        <p:grpSp>
          <p:nvGrpSpPr>
            <p:cNvPr id="11" name="Group 10"/>
            <p:cNvGrpSpPr/>
            <p:nvPr/>
          </p:nvGrpSpPr>
          <p:grpSpPr>
            <a:xfrm flipH="1">
              <a:off x="7837671" y="3546191"/>
              <a:ext cx="847220" cy="692883"/>
              <a:chOff x="5948757" y="3357349"/>
              <a:chExt cx="875123" cy="907878"/>
            </a:xfrm>
          </p:grpSpPr>
          <p:sp>
            <p:nvSpPr>
              <p:cNvPr id="17" name="Flowchart: Extract 42"/>
              <p:cNvSpPr/>
              <p:nvPr/>
            </p:nvSpPr>
            <p:spPr>
              <a:xfrm>
                <a:off x="6092272" y="3357349"/>
                <a:ext cx="579817" cy="748571"/>
              </a:xfrm>
              <a:prstGeom prst="flowChartExtract">
                <a:avLst/>
              </a:prstGeom>
              <a:noFill/>
              <a:ln w="28575" cmpd="sng">
                <a:solidFill>
                  <a:schemeClr val="tx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Flowchart: Delay 41"/>
              <p:cNvSpPr/>
              <p:nvPr/>
            </p:nvSpPr>
            <p:spPr>
              <a:xfrm rot="5400000">
                <a:off x="6275848" y="3717195"/>
                <a:ext cx="220941" cy="875123"/>
              </a:xfrm>
              <a:prstGeom prst="flowChartDelay">
                <a:avLst/>
              </a:prstGeom>
              <a:solidFill>
                <a:schemeClr val="accent1">
                  <a:lumMod val="50000"/>
                </a:schemeClr>
              </a:solidFill>
              <a:ln w="28575" cmpd="sng">
                <a:solidFill>
                  <a:schemeClr val="accent1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 flipH="1">
              <a:off x="6167888" y="3501388"/>
              <a:ext cx="847220" cy="737375"/>
              <a:chOff x="5948757" y="3381232"/>
              <a:chExt cx="875123" cy="966175"/>
            </a:xfrm>
          </p:grpSpPr>
          <p:sp>
            <p:nvSpPr>
              <p:cNvPr id="15" name="Flowchart: Extract 40"/>
              <p:cNvSpPr/>
              <p:nvPr/>
            </p:nvSpPr>
            <p:spPr>
              <a:xfrm>
                <a:off x="6092272" y="3381232"/>
                <a:ext cx="579817" cy="748571"/>
              </a:xfrm>
              <a:prstGeom prst="flowChartExtract">
                <a:avLst/>
              </a:prstGeom>
              <a:noFill/>
              <a:ln w="28575" cmpd="sng">
                <a:solidFill>
                  <a:schemeClr val="tx2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Flowchart: Delay 39"/>
              <p:cNvSpPr/>
              <p:nvPr/>
            </p:nvSpPr>
            <p:spPr>
              <a:xfrm rot="5400000">
                <a:off x="6275848" y="3799375"/>
                <a:ext cx="220941" cy="875123"/>
              </a:xfrm>
              <a:prstGeom prst="flowChartDelay">
                <a:avLst/>
              </a:prstGeom>
              <a:solidFill>
                <a:schemeClr val="accent1">
                  <a:lumMod val="50000"/>
                </a:schemeClr>
              </a:solidFill>
              <a:ln w="28575" cmpd="sng">
                <a:solidFill>
                  <a:schemeClr val="accent1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6591503" y="3514369"/>
              <a:ext cx="1669784" cy="154"/>
            </a:xfrm>
            <a:prstGeom prst="line">
              <a:avLst/>
            </a:prstGeom>
            <a:ln w="28575" cmpd="sng">
              <a:solidFill>
                <a:schemeClr val="tx2"/>
              </a:solidFill>
              <a:headEnd type="oval" w="med" len="med"/>
              <a:tailEnd type="oval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426389" y="3514369"/>
              <a:ext cx="0" cy="1065323"/>
            </a:xfrm>
            <a:prstGeom prst="line">
              <a:avLst/>
            </a:prstGeom>
            <a:ln w="76200" cmpd="sng">
              <a:solidFill>
                <a:schemeClr val="accent2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6451602" y="4579692"/>
              <a:ext cx="2034106" cy="0"/>
            </a:xfrm>
            <a:prstGeom prst="line">
              <a:avLst/>
            </a:prstGeom>
            <a:ln w="76200" cmpd="sng"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 flipH="1">
              <a:off x="7590400" y="3746478"/>
              <a:ext cx="1362765" cy="3385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en-US" sz="1600" b="1" dirty="0">
                  <a:solidFill>
                    <a:srgbClr val="8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1600" b="1" dirty="0" smtClean="0">
                  <a:solidFill>
                    <a:srgbClr val="8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ecurity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 flipH="1">
              <a:off x="5992932" y="3751762"/>
              <a:ext cx="1197142" cy="3385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en-US" sz="1600" b="1" dirty="0" smtClean="0">
                  <a:solidFill>
                    <a:srgbClr val="8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latency</a:t>
              </a:r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 flipH="1">
            <a:off x="5835837" y="3149141"/>
            <a:ext cx="1197142" cy="33855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en-US" sz="1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low</a:t>
            </a:r>
          </a:p>
        </p:txBody>
      </p:sp>
    </p:spTree>
    <p:extLst>
      <p:ext uri="{BB962C8B-B14F-4D97-AF65-F5344CB8AC3E}">
        <p14:creationId xmlns:p14="http://schemas.microsoft.com/office/powerpoint/2010/main" val="413130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5709"/>
            <a:ext cx="8042276" cy="371298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Proliferation of mobile and web applications has made latency a very important issue for online businesses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users might visit </a:t>
            </a:r>
            <a:r>
              <a:rPr lang="en-US" sz="2000" dirty="0"/>
              <a:t>a </a:t>
            </a:r>
            <a:r>
              <a:rPr lang="en-US" sz="2000" dirty="0" smtClean="0"/>
              <a:t>web </a:t>
            </a:r>
            <a:r>
              <a:rPr lang="en-US" sz="2000" dirty="0"/>
              <a:t>site less often if it is slower than a </a:t>
            </a:r>
            <a:r>
              <a:rPr lang="en-US" sz="2000" dirty="0" smtClean="0"/>
              <a:t>competitor </a:t>
            </a:r>
            <a:r>
              <a:rPr lang="en-US" sz="2000" dirty="0"/>
              <a:t>by </a:t>
            </a:r>
            <a:r>
              <a:rPr lang="en-US" sz="2000" dirty="0" smtClean="0"/>
              <a:t>over 250ms, </a:t>
            </a:r>
            <a:r>
              <a:rPr lang="en-US" sz="1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S. </a:t>
            </a:r>
            <a:r>
              <a:rPr lang="en-US" sz="18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Lohler</a:t>
            </a:r>
            <a:r>
              <a:rPr lang="en-US" sz="1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NY Times 2012</a:t>
            </a:r>
          </a:p>
          <a:p>
            <a:pPr lvl="1"/>
            <a:r>
              <a:rPr lang="en-US" sz="2000" dirty="0"/>
              <a:t>100ms latency costs Amazon 1% in </a:t>
            </a:r>
            <a:r>
              <a:rPr lang="en-US" sz="2000" dirty="0" smtClean="0"/>
              <a:t>sales, </a:t>
            </a:r>
            <a:r>
              <a:rPr lang="en-US" sz="1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G. Linden, 2006</a:t>
            </a:r>
            <a:r>
              <a:rPr lang="en-US" sz="2000" dirty="0" smtClean="0"/>
              <a:t> </a:t>
            </a:r>
          </a:p>
          <a:p>
            <a:r>
              <a:rPr lang="en-US" sz="2200" dirty="0" smtClean="0"/>
              <a:t>Bandwidth </a:t>
            </a:r>
            <a:r>
              <a:rPr lang="en-US" sz="2200" dirty="0"/>
              <a:t>is cheap and will </a:t>
            </a:r>
            <a:r>
              <a:rPr lang="en-US" sz="2200" dirty="0" smtClean="0"/>
              <a:t>continue </a:t>
            </a:r>
            <a:endParaRPr lang="en-US" sz="2200" dirty="0"/>
          </a:p>
          <a:p>
            <a:pPr marL="349250" lvl="1" indent="0">
              <a:buNone/>
            </a:pPr>
            <a:r>
              <a:rPr lang="en-US" dirty="0" smtClean="0"/>
              <a:t>to grow, </a:t>
            </a:r>
            <a:r>
              <a:rPr lang="en-US" dirty="0"/>
              <a:t>but information cannot travel </a:t>
            </a:r>
            <a:endParaRPr lang="en-US" dirty="0" smtClean="0"/>
          </a:p>
          <a:p>
            <a:pPr marL="349250" lvl="1" indent="0">
              <a:buNone/>
            </a:pPr>
            <a:r>
              <a:rPr lang="en-US" dirty="0" smtClean="0"/>
              <a:t>faster </a:t>
            </a:r>
            <a:r>
              <a:rPr lang="en-US" dirty="0"/>
              <a:t>than the speed of </a:t>
            </a:r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8847" y="5204838"/>
            <a:ext cx="7481848" cy="769441"/>
          </a:xfrm>
          <a:prstGeom prst="rect">
            <a:avLst/>
          </a:prstGeom>
          <a:noFill/>
          <a:ln w="25400">
            <a:solidFill>
              <a:srgbClr val="800000"/>
            </a:solidFill>
          </a:ln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800000"/>
                </a:solidFill>
              </a:rPr>
              <a:t>Challenge</a:t>
            </a:r>
            <a:r>
              <a:rPr lang="en-US" sz="2200" b="1" dirty="0">
                <a:solidFill>
                  <a:srgbClr val="800000"/>
                </a:solidFill>
              </a:rPr>
              <a:t>: minimize number of </a:t>
            </a:r>
            <a:r>
              <a:rPr lang="en-US" sz="2200" b="1" dirty="0" smtClean="0">
                <a:solidFill>
                  <a:srgbClr val="800000"/>
                </a:solidFill>
              </a:rPr>
              <a:t>RTT’s </a:t>
            </a:r>
            <a:r>
              <a:rPr lang="en-US" sz="2200" b="1" dirty="0">
                <a:solidFill>
                  <a:srgbClr val="800000"/>
                </a:solidFill>
              </a:rPr>
              <a:t>required </a:t>
            </a:r>
            <a:endParaRPr lang="en-US" sz="2200" b="1" dirty="0" smtClean="0">
              <a:solidFill>
                <a:srgbClr val="800000"/>
              </a:solidFill>
            </a:endParaRPr>
          </a:p>
          <a:p>
            <a:pPr algn="ctr"/>
            <a:r>
              <a:rPr lang="en-US" sz="2200" b="1" dirty="0" smtClean="0">
                <a:solidFill>
                  <a:srgbClr val="800000"/>
                </a:solidFill>
              </a:rPr>
              <a:t>to </a:t>
            </a:r>
            <a:r>
              <a:rPr lang="en-US" sz="2200" b="1" dirty="0">
                <a:solidFill>
                  <a:srgbClr val="800000"/>
                </a:solidFill>
              </a:rPr>
              <a:t>establish </a:t>
            </a:r>
            <a:r>
              <a:rPr lang="en-US" sz="2200" b="1" dirty="0" smtClean="0">
                <a:solidFill>
                  <a:srgbClr val="800000"/>
                </a:solidFill>
              </a:rPr>
              <a:t>a </a:t>
            </a:r>
            <a:r>
              <a:rPr lang="en-US" sz="2200" b="1" dirty="0">
                <a:solidFill>
                  <a:srgbClr val="800000"/>
                </a:solidFill>
              </a:rPr>
              <a:t>connection, </a:t>
            </a:r>
            <a:r>
              <a:rPr lang="en-US" sz="2200" b="1" dirty="0" smtClean="0">
                <a:solidFill>
                  <a:srgbClr val="800000"/>
                </a:solidFill>
              </a:rPr>
              <a:t>without </a:t>
            </a:r>
            <a:r>
              <a:rPr lang="en-US" sz="2200" b="1" dirty="0">
                <a:solidFill>
                  <a:srgbClr val="800000"/>
                </a:solidFill>
              </a:rPr>
              <a:t>sacrificing </a:t>
            </a:r>
            <a:r>
              <a:rPr lang="en-US" sz="2200" b="1" dirty="0" smtClean="0">
                <a:solidFill>
                  <a:srgbClr val="800000"/>
                </a:solidFill>
              </a:rPr>
              <a:t>security</a:t>
            </a:r>
            <a:endParaRPr lang="en-US" sz="2200" b="1" dirty="0">
              <a:solidFill>
                <a:srgbClr val="800000"/>
              </a:solidFill>
            </a:endParaRPr>
          </a:p>
        </p:txBody>
      </p:sp>
      <p:pic>
        <p:nvPicPr>
          <p:cNvPr id="5" name="Picture 4" descr="sad-kitt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395" y="3374526"/>
            <a:ext cx="1309232" cy="12233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68906" y="4550867"/>
            <a:ext cx="3012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m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y internets are so slow!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70564" y="107576"/>
            <a:ext cx="9327449" cy="8237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Minimizing Latency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084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50761" y="211667"/>
            <a:ext cx="8648095" cy="84191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Thank You</a:t>
            </a:r>
            <a:endParaRPr lang="en-US" sz="450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6632" y="1707977"/>
            <a:ext cx="393650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l</a:t>
            </a:r>
            <a:r>
              <a:rPr lang="en-US" sz="26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ook for the full version</a:t>
            </a:r>
            <a:endParaRPr lang="en-US" sz="2600" b="1" i="1" dirty="0" smtClean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1874" y="2639035"/>
            <a:ext cx="6276077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solidFill>
                  <a:srgbClr val="000090"/>
                </a:solidFill>
                <a:latin typeface="Arial"/>
                <a:cs typeface="Arial"/>
              </a:rPr>
              <a:t>Security definitions and proofs</a:t>
            </a:r>
          </a:p>
          <a:p>
            <a:pPr marL="457200" indent="-457200">
              <a:buFont typeface="Wingdings" charset="2"/>
              <a:buAutoNum type="arabicPeriod"/>
            </a:pPr>
            <a:r>
              <a:rPr lang="en-US" sz="2600" b="1" dirty="0" smtClean="0">
                <a:solidFill>
                  <a:srgbClr val="000090"/>
                </a:solidFill>
                <a:latin typeface="Arial"/>
                <a:cs typeface="Arial"/>
              </a:rPr>
              <a:t>Attack implementation details</a:t>
            </a:r>
          </a:p>
          <a:p>
            <a:pPr marL="457200" indent="-457200">
              <a:buFont typeface="Wingdings" charset="2"/>
              <a:buAutoNum type="arabicPeriod"/>
            </a:pPr>
            <a:r>
              <a:rPr lang="en-US" sz="2600" b="1" dirty="0" smtClean="0">
                <a:solidFill>
                  <a:srgbClr val="000090"/>
                </a:solidFill>
                <a:latin typeface="Arial"/>
                <a:cs typeface="Arial"/>
              </a:rPr>
              <a:t>Comparison to attacks against TLS</a:t>
            </a:r>
          </a:p>
          <a:p>
            <a:pPr marL="457200" indent="-457200">
              <a:buFont typeface="Wingdings" charset="2"/>
              <a:buAutoNum type="arabicPeriod"/>
            </a:pPr>
            <a:r>
              <a:rPr lang="en-US" sz="2600" b="1" dirty="0" smtClean="0">
                <a:solidFill>
                  <a:srgbClr val="000090"/>
                </a:solidFill>
                <a:latin typeface="Arial"/>
                <a:cs typeface="Arial"/>
              </a:rPr>
              <a:t>Mitigation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3878387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78851"/>
            <a:ext cx="8042276" cy="3099581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/>
              <a:t>Google’s answer to the latency challenge</a:t>
            </a:r>
          </a:p>
          <a:p>
            <a:r>
              <a:rPr lang="en-US" sz="2200" dirty="0" smtClean="0"/>
              <a:t>Stands for </a:t>
            </a:r>
            <a:r>
              <a:rPr lang="en-US" sz="2200" b="1" dirty="0" smtClean="0"/>
              <a:t>Q</a:t>
            </a:r>
            <a:r>
              <a:rPr lang="en-US" sz="2200" dirty="0" smtClean="0"/>
              <a:t>uick </a:t>
            </a:r>
            <a:r>
              <a:rPr lang="en-US" sz="2200" b="1" dirty="0" smtClean="0"/>
              <a:t>U</a:t>
            </a:r>
            <a:r>
              <a:rPr lang="en-US" sz="2200" dirty="0" smtClean="0"/>
              <a:t>DP </a:t>
            </a:r>
            <a:r>
              <a:rPr lang="en-US" sz="2200" b="1" dirty="0" smtClean="0"/>
              <a:t>I</a:t>
            </a:r>
            <a:r>
              <a:rPr lang="en-US" sz="2200" dirty="0" smtClean="0"/>
              <a:t>nternet </a:t>
            </a:r>
            <a:r>
              <a:rPr lang="en-US" sz="2200" b="1" dirty="0" smtClean="0"/>
              <a:t>C</a:t>
            </a:r>
            <a:r>
              <a:rPr lang="en-US" sz="2200" dirty="0" smtClean="0"/>
              <a:t>onnections</a:t>
            </a:r>
          </a:p>
          <a:p>
            <a:r>
              <a:rPr lang="en-US" sz="2200" dirty="0" smtClean="0"/>
              <a:t>Communication protocol developed by Google and </a:t>
            </a:r>
            <a:r>
              <a:rPr lang="en-US" sz="2200" dirty="0"/>
              <a:t>i</a:t>
            </a:r>
            <a:r>
              <a:rPr lang="en-US" sz="2200" dirty="0" smtClean="0"/>
              <a:t>mplemented as part of Chrome browser in 2013</a:t>
            </a:r>
          </a:p>
          <a:p>
            <a:r>
              <a:rPr lang="en-US" sz="2200" dirty="0" smtClean="0"/>
              <a:t>Was </a:t>
            </a:r>
            <a:r>
              <a:rPr lang="en-US" sz="2200" dirty="0"/>
              <a:t>designed </a:t>
            </a:r>
            <a:r>
              <a:rPr lang="en-US" sz="2200" dirty="0" smtClean="0"/>
              <a:t>to</a:t>
            </a:r>
          </a:p>
          <a:p>
            <a:pPr lvl="1"/>
            <a:r>
              <a:rPr lang="en-US" sz="2000" dirty="0" smtClean="0"/>
              <a:t>produce security </a:t>
            </a:r>
            <a:r>
              <a:rPr lang="en-US" sz="2000" dirty="0"/>
              <a:t>protection </a:t>
            </a:r>
            <a:r>
              <a:rPr lang="en-US" sz="2000" dirty="0" smtClean="0"/>
              <a:t>comparable </a:t>
            </a:r>
            <a:r>
              <a:rPr lang="en-US" sz="2000" dirty="0"/>
              <a:t>to </a:t>
            </a:r>
            <a:r>
              <a:rPr lang="en-US" sz="2000" dirty="0" smtClean="0"/>
              <a:t>TLS </a:t>
            </a:r>
          </a:p>
          <a:p>
            <a:pPr lvl="1"/>
            <a:r>
              <a:rPr lang="en-US" sz="2000" dirty="0" smtClean="0"/>
              <a:t>reduce connection latency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213556" y="3854137"/>
            <a:ext cx="6533444" cy="737805"/>
          </a:xfrm>
          <a:prstGeom prst="roundRect">
            <a:avLst/>
          </a:prstGeom>
          <a:noFill/>
          <a:ln w="25400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60779" y="5209365"/>
            <a:ext cx="61382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800000"/>
                </a:solidFill>
              </a:rPr>
              <a:t>Can QUIC do this in presence of attackers?</a:t>
            </a:r>
            <a:endParaRPr lang="en-US" sz="2200" b="1" dirty="0">
              <a:solidFill>
                <a:srgbClr val="8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229556" y="4760252"/>
            <a:ext cx="592666" cy="381000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-70564" y="107576"/>
            <a:ext cx="9327449" cy="8237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What is QUIC?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224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ndshak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57" y="2341956"/>
            <a:ext cx="1869773" cy="89173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31866" y="1860133"/>
            <a:ext cx="313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TCP session establishment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" name="Picture 9" descr="handshak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39" y="4167841"/>
            <a:ext cx="1869773" cy="891738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11" name="TextBox 10"/>
          <p:cNvSpPr txBox="1"/>
          <p:nvPr/>
        </p:nvSpPr>
        <p:spPr>
          <a:xfrm>
            <a:off x="435606" y="3701190"/>
            <a:ext cx="2653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TLS key establishment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" name="Picture 11" descr="handshak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504" y="2620994"/>
            <a:ext cx="1869773" cy="89173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827889" y="1860133"/>
            <a:ext cx="2994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connection establishment</a:t>
            </a:r>
          </a:p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and key agreement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7857" y="5283522"/>
            <a:ext cx="1775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exchange data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4281" y="3729645"/>
            <a:ext cx="1775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exchange data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49931" y="2784537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setup </a:t>
            </a:r>
          </a:p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latency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99376" y="3275058"/>
            <a:ext cx="4070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/>
              <a:t>+</a:t>
            </a:r>
            <a:endParaRPr lang="en-US" sz="2600" b="1" dirty="0"/>
          </a:p>
        </p:txBody>
      </p:sp>
      <p:sp>
        <p:nvSpPr>
          <p:cNvPr id="20" name="Right Brace 19"/>
          <p:cNvSpPr/>
          <p:nvPr/>
        </p:nvSpPr>
        <p:spPr>
          <a:xfrm>
            <a:off x="3333818" y="1777679"/>
            <a:ext cx="550333" cy="332239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/>
          <p:cNvSpPr/>
          <p:nvPr/>
        </p:nvSpPr>
        <p:spPr>
          <a:xfrm>
            <a:off x="5257972" y="1854756"/>
            <a:ext cx="552051" cy="182033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25334" y="1106641"/>
            <a:ext cx="2183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TLS over TCP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5402" y="1125776"/>
            <a:ext cx="964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QUIC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1471" y="2529074"/>
            <a:ext cx="1056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client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10439" y="2533734"/>
            <a:ext cx="96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erver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4372" y="2931129"/>
            <a:ext cx="525504" cy="68905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0703" y="2929174"/>
            <a:ext cx="471850" cy="56899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8165579" y="2770195"/>
            <a:ext cx="96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erver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9512" y="3125257"/>
            <a:ext cx="525504" cy="68905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5623355" y="2776872"/>
            <a:ext cx="1056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client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0809" y="3120528"/>
            <a:ext cx="471850" cy="568996"/>
          </a:xfrm>
          <a:prstGeom prst="rect">
            <a:avLst/>
          </a:prstGeom>
        </p:spPr>
      </p:pic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3770664" y="4353396"/>
            <a:ext cx="5377984" cy="1731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/>
              <a:t>TCP guarantees ordered </a:t>
            </a:r>
            <a:r>
              <a:rPr lang="en-US" sz="1900" dirty="0" smtClean="0"/>
              <a:t>delivery, provides protection against connection-spoofing, </a:t>
            </a:r>
            <a:r>
              <a:rPr lang="en-US" sz="1900" dirty="0"/>
              <a:t>but </a:t>
            </a:r>
          </a:p>
          <a:p>
            <a:pPr lvl="1"/>
            <a:r>
              <a:rPr lang="en-US" sz="1800" dirty="0"/>
              <a:t>adds latency</a:t>
            </a:r>
          </a:p>
          <a:p>
            <a:pPr lvl="1"/>
            <a:r>
              <a:rPr lang="en-US" sz="1800" dirty="0"/>
              <a:t>suffers from subtle </a:t>
            </a:r>
            <a:r>
              <a:rPr lang="en-US" sz="1800" dirty="0" smtClean="0"/>
              <a:t>performance </a:t>
            </a:r>
            <a:r>
              <a:rPr lang="en-US" sz="1800" dirty="0"/>
              <a:t>attacks, e.g., TCP </a:t>
            </a:r>
            <a:r>
              <a:rPr lang="en-US" sz="1800" dirty="0" smtClean="0"/>
              <a:t>reset, </a:t>
            </a:r>
            <a:r>
              <a:rPr lang="en-US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Clayton </a:t>
            </a:r>
            <a:r>
              <a:rPr lang="en-US" sz="1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et al, 2006</a:t>
            </a:r>
            <a:r>
              <a:rPr lang="en-US" sz="1800" dirty="0" smtClean="0"/>
              <a:t> 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883552" y="6058237"/>
            <a:ext cx="4921780" cy="64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2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92150" indent="-342900" algn="l" defTabSz="914400" rtl="0" eaLnBrk="1" latinLnBrk="0" hangingPunct="1"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10000"/>
              <a:buFont typeface="Lucida Grande"/>
              <a:buChar char="-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>
                <a:solidFill>
                  <a:schemeClr val="accent2">
                    <a:lumMod val="75000"/>
                  </a:schemeClr>
                </a:solidFill>
              </a:rPr>
              <a:t>What </a:t>
            </a:r>
            <a:r>
              <a:rPr lang="en-US" sz="1900" dirty="0" smtClean="0">
                <a:solidFill>
                  <a:schemeClr val="accent2">
                    <a:lumMod val="75000"/>
                  </a:schemeClr>
                </a:solidFill>
              </a:rPr>
              <a:t>about QUIC?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-70564" y="107576"/>
            <a:ext cx="9327449" cy="8237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Setup Time: QUIC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</a:rPr>
              <a:t>vs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 TLS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46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  <p:bldP spid="17" grpId="0"/>
      <p:bldP spid="18" grpId="0"/>
      <p:bldP spid="19" grpId="0"/>
      <p:bldP spid="20" grpId="0" animBg="1"/>
      <p:bldP spid="22" grpId="0" animBg="1"/>
      <p:bldP spid="3" grpId="0"/>
      <p:bldP spid="16" grpId="0"/>
      <p:bldP spid="21" grpId="0"/>
      <p:bldP spid="23" grpId="0"/>
      <p:bldP spid="26" grpId="0"/>
      <p:bldP spid="28" grpId="0"/>
      <p:bldP spid="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5876883" y="3720936"/>
            <a:ext cx="2089178" cy="596528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5876883" y="3026477"/>
            <a:ext cx="2089178" cy="73212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8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912042" y="2255149"/>
            <a:ext cx="2030588" cy="732121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4725" y="2298967"/>
            <a:ext cx="1726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nitial key establishment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21691" y="3518382"/>
            <a:ext cx="1866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session key establishment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876883" y="4354518"/>
            <a:ext cx="2107924" cy="73212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8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930623" y="4402977"/>
            <a:ext cx="1974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8000"/>
                </a:solidFill>
              </a:rPr>
              <a:t>d</a:t>
            </a:r>
            <a:r>
              <a:rPr lang="en-US" dirty="0" smtClean="0">
                <a:solidFill>
                  <a:srgbClr val="008000"/>
                </a:solidFill>
              </a:rPr>
              <a:t>ata exchange 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with session key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86977" y="1735895"/>
            <a:ext cx="1056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client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33406" y="1706721"/>
            <a:ext cx="96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erver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7339" y="2132338"/>
            <a:ext cx="525504" cy="68905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2098" y="2192439"/>
            <a:ext cx="471850" cy="568996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>
            <a:off x="6038400" y="2990369"/>
            <a:ext cx="1843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8000"/>
                </a:solidFill>
              </a:rPr>
              <a:t>d</a:t>
            </a:r>
            <a:r>
              <a:rPr lang="en-US" dirty="0" smtClean="0">
                <a:solidFill>
                  <a:srgbClr val="008000"/>
                </a:solidFill>
              </a:rPr>
              <a:t>ata exchange</a:t>
            </a:r>
          </a:p>
          <a:p>
            <a:pPr algn="ctr"/>
            <a:r>
              <a:rPr lang="en-US" dirty="0" smtClean="0">
                <a:solidFill>
                  <a:srgbClr val="008000"/>
                </a:solidFill>
              </a:rPr>
              <a:t>with initial key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1052981" y="2256583"/>
            <a:ext cx="2109384" cy="732121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253753" y="2284805"/>
            <a:ext cx="1744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ession key establishment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1052981" y="3034879"/>
            <a:ext cx="2109384" cy="73212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8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/>
          <p:cNvSpPr txBox="1"/>
          <p:nvPr/>
        </p:nvSpPr>
        <p:spPr>
          <a:xfrm>
            <a:off x="1086400" y="3077344"/>
            <a:ext cx="2005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8000"/>
                </a:solidFill>
              </a:rPr>
              <a:t>d</a:t>
            </a:r>
            <a:r>
              <a:rPr lang="en-US" dirty="0" smtClean="0">
                <a:solidFill>
                  <a:srgbClr val="008000"/>
                </a:solidFill>
              </a:rPr>
              <a:t>ata exchange with session key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698902" y="1235800"/>
            <a:ext cx="758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TLS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61575" y="1304216"/>
            <a:ext cx="964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QUIC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70443" y="1779575"/>
            <a:ext cx="1056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client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419293" y="1750401"/>
            <a:ext cx="96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erver</a:t>
            </a:r>
            <a:endParaRPr lang="en-US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3" name="Picture 1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226" y="2176018"/>
            <a:ext cx="525504" cy="689054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743" y="2236119"/>
            <a:ext cx="471850" cy="568996"/>
          </a:xfrm>
          <a:prstGeom prst="rect">
            <a:avLst/>
          </a:prstGeom>
        </p:spPr>
      </p:pic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224531" y="4254549"/>
            <a:ext cx="5448136" cy="1093562"/>
          </a:xfrm>
        </p:spPr>
        <p:txBody>
          <a:bodyPr>
            <a:normAutofit/>
          </a:bodyPr>
          <a:lstStyle/>
          <a:p>
            <a:r>
              <a:rPr lang="en-US" sz="1900" dirty="0" smtClean="0"/>
              <a:t>Parties </a:t>
            </a:r>
            <a:r>
              <a:rPr lang="en-US" sz="1900" dirty="0"/>
              <a:t>can </a:t>
            </a:r>
            <a:r>
              <a:rPr lang="en-US" sz="1900" dirty="0" smtClean="0"/>
              <a:t>often avoid 1 RTT in initial </a:t>
            </a:r>
            <a:r>
              <a:rPr lang="en-US" sz="1900" dirty="0"/>
              <a:t>key </a:t>
            </a:r>
            <a:r>
              <a:rPr lang="en-US" sz="1900" dirty="0" smtClean="0"/>
              <a:t>establishment </a:t>
            </a:r>
            <a:r>
              <a:rPr lang="en-US" sz="1900" dirty="0" smtClean="0"/>
              <a:t>of</a:t>
            </a:r>
            <a:r>
              <a:rPr lang="en-US" sz="1900" dirty="0" smtClean="0"/>
              <a:t> </a:t>
            </a:r>
            <a:r>
              <a:rPr lang="en-US" sz="1900" dirty="0" smtClean="0"/>
              <a:t>QUIC by caching some parameters (achieving 0-RTT connections)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905" y="5477421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210420" y="5477421"/>
            <a:ext cx="6052618" cy="64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2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92150" indent="-342900" algn="l" defTabSz="914400" rtl="0" eaLnBrk="1" latinLnBrk="0" hangingPunct="1">
              <a:spcBef>
                <a:spcPts val="600"/>
              </a:spcBef>
              <a:buClr>
                <a:schemeClr val="accent2">
                  <a:lumMod val="75000"/>
                </a:schemeClr>
              </a:buClr>
              <a:buSzPct val="110000"/>
              <a:buFont typeface="Lucida Grande"/>
              <a:buChar char="-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1900" dirty="0">
                <a:solidFill>
                  <a:schemeClr val="accent2">
                    <a:lumMod val="75000"/>
                  </a:schemeClr>
                </a:solidFill>
              </a:rPr>
              <a:t>What implications does this have on security</a:t>
            </a:r>
            <a:r>
              <a:rPr lang="en-US" sz="1900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-70564" y="107576"/>
            <a:ext cx="9327449" cy="8237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Starting Data Exchange: QUIC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</a:rPr>
              <a:t>vs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 TLS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632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9" grpId="0" animBg="1"/>
      <p:bldP spid="9" grpId="0"/>
      <p:bldP spid="13" grpId="0"/>
      <p:bldP spid="22" grpId="0" animBg="1"/>
      <p:bldP spid="25" grpId="0"/>
      <p:bldP spid="27" grpId="0"/>
      <p:bldP spid="28" grpId="0"/>
      <p:bldP spid="100" grpId="0"/>
      <p:bldP spid="103" grpId="0" animBg="1"/>
      <p:bldP spid="104" grpId="0"/>
      <p:bldP spid="106" grpId="0" animBg="1"/>
      <p:bldP spid="107" grpId="0"/>
      <p:bldP spid="109" grpId="0"/>
      <p:bldP spid="110" grpId="0"/>
      <p:bldP spid="121" grpId="0"/>
      <p:bldP spid="122" grpId="0"/>
      <p:bldP spid="26" grpId="0" build="p"/>
      <p:bldP spid="3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99444"/>
            <a:ext cx="8042276" cy="4814712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Fischlin</a:t>
            </a:r>
            <a:r>
              <a:rPr lang="en-US" sz="2200" dirty="0" smtClean="0"/>
              <a:t> </a:t>
            </a:r>
            <a:r>
              <a:rPr lang="en-US" sz="2200" dirty="0"/>
              <a:t>&amp; </a:t>
            </a:r>
            <a:r>
              <a:rPr lang="en-US" sz="2200" dirty="0" err="1" smtClean="0"/>
              <a:t>Günther</a:t>
            </a:r>
            <a:r>
              <a:rPr lang="en-US" sz="2200" dirty="0" smtClean="0"/>
              <a:t>, </a:t>
            </a:r>
            <a:r>
              <a:rPr lang="en-US" sz="2200" i="1" dirty="0" smtClean="0"/>
              <a:t>ACM</a:t>
            </a:r>
            <a:r>
              <a:rPr lang="en-US" sz="2200" dirty="0" smtClean="0"/>
              <a:t> </a:t>
            </a:r>
            <a:r>
              <a:rPr lang="en-US" sz="2200" i="1" dirty="0" smtClean="0"/>
              <a:t>CCS</a:t>
            </a:r>
            <a:r>
              <a:rPr lang="en-US" sz="2200" dirty="0"/>
              <a:t> </a:t>
            </a:r>
            <a:r>
              <a:rPr lang="en-US" sz="2200" dirty="0" smtClean="0"/>
              <a:t>2014</a:t>
            </a:r>
          </a:p>
          <a:p>
            <a:pPr lvl="1"/>
            <a:r>
              <a:rPr lang="en-US" sz="2000" dirty="0" smtClean="0"/>
              <a:t>develop </a:t>
            </a:r>
            <a:r>
              <a:rPr lang="en-US" sz="2000" dirty="0"/>
              <a:t>a security </a:t>
            </a:r>
            <a:r>
              <a:rPr lang="en-US" sz="2000" dirty="0" smtClean="0"/>
              <a:t>definition </a:t>
            </a:r>
            <a:r>
              <a:rPr lang="en-US" sz="2000" dirty="0"/>
              <a:t>for multi-stage key agreement </a:t>
            </a:r>
            <a:r>
              <a:rPr lang="en-US" sz="2000" dirty="0" smtClean="0"/>
              <a:t>and show that QUIC’s </a:t>
            </a:r>
            <a:r>
              <a:rPr lang="en-US" sz="2000" dirty="0"/>
              <a:t>key exchange </a:t>
            </a:r>
            <a:r>
              <a:rPr lang="en-US" sz="2000" dirty="0" smtClean="0"/>
              <a:t>meets this definition</a:t>
            </a:r>
            <a:endParaRPr lang="en-US" sz="2000" dirty="0"/>
          </a:p>
          <a:p>
            <a:pPr lvl="1"/>
            <a:r>
              <a:rPr lang="en-US" sz="2000" dirty="0" smtClean="0"/>
              <a:t>show how to modify QUIC so that it can compose </a:t>
            </a:r>
            <a:r>
              <a:rPr lang="en-US" sz="2000" dirty="0"/>
              <a:t>with any secure data exchange protocol</a:t>
            </a:r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rove QUIC’s </a:t>
            </a:r>
            <a:r>
              <a:rPr lang="en-US" sz="2000" dirty="0"/>
              <a:t>key exchange with a modification is </a:t>
            </a:r>
            <a:r>
              <a:rPr lang="en-US" sz="2000" dirty="0" smtClean="0"/>
              <a:t>secure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70564" y="107576"/>
            <a:ext cx="9327449" cy="82375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Previous Work on QUIC</a:t>
            </a:r>
            <a:endParaRPr lang="en-US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40557" y="3838672"/>
            <a:ext cx="6702000" cy="892552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800000"/>
                </a:solidFill>
              </a:rPr>
              <a:t> What </a:t>
            </a:r>
            <a:r>
              <a:rPr lang="en-US" sz="2200" dirty="0">
                <a:solidFill>
                  <a:srgbClr val="800000"/>
                </a:solidFill>
              </a:rPr>
              <a:t>about security of the whole protocol as is?</a:t>
            </a:r>
          </a:p>
          <a:p>
            <a:endParaRPr lang="en-US" sz="800" dirty="0" smtClean="0">
              <a:solidFill>
                <a:srgbClr val="800000"/>
              </a:solidFill>
            </a:endParaRPr>
          </a:p>
          <a:p>
            <a:r>
              <a:rPr lang="en-US" sz="2200" dirty="0" smtClean="0">
                <a:solidFill>
                  <a:srgbClr val="800000"/>
                </a:solidFill>
              </a:rPr>
              <a:t> What </a:t>
            </a:r>
            <a:r>
              <a:rPr lang="en-US" sz="2200" dirty="0">
                <a:solidFill>
                  <a:srgbClr val="800000"/>
                </a:solidFill>
              </a:rPr>
              <a:t>about its latency in presence of </a:t>
            </a:r>
            <a:r>
              <a:rPr lang="en-US" sz="2200" dirty="0" smtClean="0">
                <a:solidFill>
                  <a:srgbClr val="800000"/>
                </a:solidFill>
              </a:rPr>
              <a:t>attackers?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0679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26464"/>
            <a:ext cx="8042276" cy="48147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What provable security guarantees does QUIC provide, </a:t>
            </a:r>
            <a:r>
              <a:rPr lang="en-US" sz="2200" dirty="0"/>
              <a:t>and under which assumptions</a:t>
            </a:r>
            <a:r>
              <a:rPr lang="en-US" sz="22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How </a:t>
            </a:r>
            <a:r>
              <a:rPr lang="en-US" sz="2200" dirty="0"/>
              <a:t>effective is QUIC at minimizing latency in presence of </a:t>
            </a:r>
            <a:r>
              <a:rPr lang="en-US" sz="2200" dirty="0" smtClean="0"/>
              <a:t>attackers</a:t>
            </a:r>
            <a:r>
              <a:rPr lang="en-US" sz="2200" dirty="0"/>
              <a:t>?</a:t>
            </a:r>
            <a:endParaRPr lang="en-US" sz="22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148028"/>
            <a:ext cx="8042276" cy="745028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Main Questions We Address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03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26464"/>
            <a:ext cx="8042276" cy="516466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What provable security guarantees does QUIC provide, </a:t>
            </a:r>
            <a:r>
              <a:rPr lang="en-US" sz="2200" dirty="0"/>
              <a:t>and under which assumptions</a:t>
            </a:r>
            <a:r>
              <a:rPr lang="en-US" sz="2200" dirty="0" smtClean="0"/>
              <a:t>?</a:t>
            </a:r>
          </a:p>
          <a:p>
            <a:pPr lvl="1">
              <a:buClrTx/>
            </a:pPr>
            <a:r>
              <a:rPr lang="en-US" sz="2000" dirty="0">
                <a:solidFill>
                  <a:srgbClr val="800000"/>
                </a:solidFill>
              </a:rPr>
              <a:t>w</a:t>
            </a:r>
            <a:r>
              <a:rPr lang="en-US" sz="2000" dirty="0" smtClean="0">
                <a:solidFill>
                  <a:srgbClr val="800000"/>
                </a:solidFill>
              </a:rPr>
              <a:t>e develop a security definition suitable for performance driven protocols and show that QUIC </a:t>
            </a:r>
            <a:r>
              <a:rPr lang="en-US" sz="2000" dirty="0">
                <a:solidFill>
                  <a:srgbClr val="800000"/>
                </a:solidFill>
              </a:rPr>
              <a:t>satisfies </a:t>
            </a:r>
            <a:r>
              <a:rPr lang="en-US" sz="2000" dirty="0" smtClean="0">
                <a:solidFill>
                  <a:srgbClr val="800000"/>
                </a:solidFill>
              </a:rPr>
              <a:t>it</a:t>
            </a:r>
          </a:p>
          <a:p>
            <a:pPr lvl="1">
              <a:buClrTx/>
            </a:pPr>
            <a:r>
              <a:rPr lang="en-US" sz="2000" dirty="0" smtClean="0">
                <a:solidFill>
                  <a:srgbClr val="800000"/>
                </a:solidFill>
              </a:rPr>
              <a:t>QUIC does not satisfy the traditional notion of forward secrecy, provided by some TLS modes, e.g., TLS-DHE</a:t>
            </a:r>
          </a:p>
          <a:p>
            <a:pPr marL="349250" lvl="1" indent="0">
              <a:buClr>
                <a:srgbClr val="800000"/>
              </a:buClr>
              <a:buNone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How effective is QUIC at minimizing latency in presence of attackers?</a:t>
            </a:r>
          </a:p>
          <a:p>
            <a:pPr lvl="1">
              <a:buClr>
                <a:srgbClr val="800000"/>
              </a:buClr>
            </a:pPr>
            <a:r>
              <a:rPr lang="en-US" sz="2000" dirty="0" smtClean="0">
                <a:solidFill>
                  <a:srgbClr val="800000"/>
                </a:solidFill>
              </a:rPr>
              <a:t>with simple attacks </a:t>
            </a:r>
            <a:r>
              <a:rPr lang="en-US" sz="2000" dirty="0">
                <a:solidFill>
                  <a:srgbClr val="800000"/>
                </a:solidFill>
              </a:rPr>
              <a:t>on some </a:t>
            </a:r>
            <a:r>
              <a:rPr lang="en-US" sz="2000" dirty="0" smtClean="0">
                <a:solidFill>
                  <a:srgbClr val="800000"/>
                </a:solidFill>
              </a:rPr>
              <a:t>parameters, it is easy to prevent </a:t>
            </a:r>
            <a:r>
              <a:rPr lang="en-US" sz="2000" dirty="0">
                <a:solidFill>
                  <a:srgbClr val="800000"/>
                </a:solidFill>
              </a:rPr>
              <a:t>QUIC from achieving </a:t>
            </a:r>
            <a:r>
              <a:rPr lang="en-US" sz="2000" dirty="0" smtClean="0">
                <a:solidFill>
                  <a:srgbClr val="800000"/>
                </a:solidFill>
              </a:rPr>
              <a:t>its minimal latency goals</a:t>
            </a:r>
          </a:p>
          <a:p>
            <a:pPr lvl="1">
              <a:buClr>
                <a:srgbClr val="800000"/>
              </a:buClr>
            </a:pPr>
            <a:r>
              <a:rPr lang="en-US" sz="2000" dirty="0" smtClean="0">
                <a:solidFill>
                  <a:srgbClr val="800000"/>
                </a:solidFill>
              </a:rPr>
              <a:t>we have implemented these attacks and demonstrated that they are practical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9275" y="148028"/>
            <a:ext cx="8042276" cy="745028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Summary of Our Results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820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99444"/>
            <a:ext cx="8042276" cy="48147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Provable Security Analysis of QUIC</a:t>
            </a:r>
            <a:r>
              <a:rPr lang="en-US" dirty="0" smtClean="0"/>
              <a:t> </a:t>
            </a:r>
            <a:endParaRPr lang="en-US" dirty="0"/>
          </a:p>
          <a:p>
            <a:pPr marL="800100" lvl="1" indent="-457200">
              <a:buFont typeface="+mj-lt"/>
              <a:buAutoNum type="alphaLcPeriod"/>
            </a:pPr>
            <a:r>
              <a:rPr lang="en-US" sz="2000" dirty="0"/>
              <a:t>h</a:t>
            </a:r>
            <a:r>
              <a:rPr lang="en-US" sz="2000" dirty="0" smtClean="0"/>
              <a:t>ow QUIC works</a:t>
            </a:r>
          </a:p>
          <a:p>
            <a:pPr marL="800100" lvl="1" indent="-457200">
              <a:buFont typeface="+mj-lt"/>
              <a:buAutoNum type="alphaLcPeriod" startAt="2"/>
            </a:pPr>
            <a:r>
              <a:rPr lang="en-US" sz="2000" dirty="0" smtClean="0"/>
              <a:t>new protocol and security models</a:t>
            </a:r>
          </a:p>
          <a:p>
            <a:pPr marL="800100" lvl="1" indent="-457200">
              <a:buFont typeface="+mj-lt"/>
              <a:buAutoNum type="alphaLcPeriod" startAt="2"/>
            </a:pPr>
            <a:r>
              <a:rPr lang="en-US" sz="2000" dirty="0" smtClean="0"/>
              <a:t>security </a:t>
            </a:r>
            <a:r>
              <a:rPr lang="en-US" sz="2000" dirty="0" smtClean="0"/>
              <a:t>of QUIC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QUIC Performance-degradation attacks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Summary and Future Work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23333" y="1186907"/>
            <a:ext cx="8168217" cy="1705872"/>
          </a:xfrm>
          <a:prstGeom prst="roundRect">
            <a:avLst/>
          </a:prstGeom>
          <a:noFill/>
          <a:ln w="31750">
            <a:solidFill>
              <a:srgbClr val="8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9275" y="148028"/>
            <a:ext cx="8042276" cy="745028"/>
          </a:xfrm>
        </p:spPr>
        <p:txBody>
          <a:bodyPr/>
          <a:lstStyle/>
          <a:p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Outline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997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22506</TotalTime>
  <Words>1645</Words>
  <Application>Microsoft Macintosh PowerPoint</Application>
  <PresentationFormat>On-screen Show (4:3)</PresentationFormat>
  <Paragraphs>274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Main Questions We Address</vt:lpstr>
      <vt:lpstr>Summary of Our Results</vt:lpstr>
      <vt:lpstr>Outline</vt:lpstr>
      <vt:lpstr>QUIC Protocol</vt:lpstr>
      <vt:lpstr>QUIC Protocol Connection Resumption</vt:lpstr>
      <vt:lpstr>QUIC Protocol Connection Resumption</vt:lpstr>
      <vt:lpstr>Security Analysis Main Challenges</vt:lpstr>
      <vt:lpstr>Security Analysis Main Challenges</vt:lpstr>
      <vt:lpstr>How Secure is QUIC?</vt:lpstr>
      <vt:lpstr>PowerPoint Presentation</vt:lpstr>
      <vt:lpstr>PowerPoint Presentation</vt:lpstr>
      <vt:lpstr>PowerPoint Presentation</vt:lpstr>
      <vt:lpstr>Summary and Future Work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Secure and QUICK is QUIC</dc:title>
  <dc:creator>Alexandra Boldyreva</dc:creator>
  <cp:lastModifiedBy>Robert Lychev</cp:lastModifiedBy>
  <cp:revision>1003</cp:revision>
  <dcterms:created xsi:type="dcterms:W3CDTF">2014-05-23T07:40:42Z</dcterms:created>
  <dcterms:modified xsi:type="dcterms:W3CDTF">2015-05-18T18:12:32Z</dcterms:modified>
</cp:coreProperties>
</file>