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2"/>
    <p:sldMasterId id="2147483670" r:id="rId3"/>
  </p:sldMasterIdLst>
  <p:notesMasterIdLst>
    <p:notesMasterId r:id="rId22"/>
  </p:notesMasterIdLst>
  <p:handoutMasterIdLst>
    <p:handoutMasterId r:id="rId23"/>
  </p:handoutMasterIdLst>
  <p:sldIdLst>
    <p:sldId id="256" r:id="rId4"/>
    <p:sldId id="257" r:id="rId5"/>
    <p:sldId id="258" r:id="rId6"/>
    <p:sldId id="259" r:id="rId7"/>
    <p:sldId id="274" r:id="rId8"/>
    <p:sldId id="261" r:id="rId9"/>
    <p:sldId id="260" r:id="rId10"/>
    <p:sldId id="262" r:id="rId11"/>
    <p:sldId id="263" r:id="rId12"/>
    <p:sldId id="264" r:id="rId13"/>
    <p:sldId id="271" r:id="rId14"/>
    <p:sldId id="272" r:id="rId15"/>
    <p:sldId id="273" r:id="rId16"/>
    <p:sldId id="266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9" d="100"/>
          <a:sy n="89" d="100"/>
        </p:scale>
        <p:origin x="131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3101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5BAFD-F1EB-452B-9933-3F3951439FB6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D5B60-4061-4D20-9A78-70F612438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41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3842907C-D0AA-4C58-9F94-58B40AD65B29}" type="datetimeFigureOut">
              <a:rPr lang="en-US" smtClean="0"/>
              <a:pPr/>
              <a:t>4/24/2016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1D76769E-C829-4283-B80E-CB90D995C2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32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12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582807"/>
            <a:ext cx="7772400" cy="1199704"/>
          </a:xfrm>
        </p:spPr>
        <p:txBody>
          <a:bodyPr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hap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8" name="Shap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11" name="Shap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7A374CF-94F2-49DB-8C40-D2A3D5ED29DC}" type="datetime2">
              <a:rPr lang="en-US" smtClean="0"/>
              <a:t>Sunday, April 24, 2016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292C34-3E5E-4BA5-AF54-F1601B144FB0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3F1BF-268F-48D2-A83D-5EFCA157826B}" type="datetime2">
              <a:rPr lang="en-US" smtClean="0">
                <a:solidFill>
                  <a:prstClr val="white"/>
                </a:solidFill>
              </a:rPr>
              <a:t>Sunday, April 24, 2016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22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032933"/>
            <a:ext cx="3886200" cy="514403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032933"/>
            <a:ext cx="3886200" cy="514403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8DA1-FE05-42FF-BE2E-C52D624D1887}" type="datetime2">
              <a:rPr lang="en-US" smtClean="0">
                <a:solidFill>
                  <a:prstClr val="white"/>
                </a:solidFill>
              </a:rPr>
              <a:t>Sunday, April 24, 2016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787400"/>
          </a:xfrm>
          <a:prstGeom prst="rect">
            <a:avLst/>
          </a:prstGeom>
          <a:solidFill>
            <a:srgbClr val="1C2C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28650" y="111128"/>
            <a:ext cx="7886700" cy="6762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424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020770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44682"/>
            <a:ext cx="3868340" cy="434498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020770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44682"/>
            <a:ext cx="3887391" cy="434498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8E2E-A2E0-48F8-9547-F118128B1CAF}" type="datetime2">
              <a:rPr lang="en-US" smtClean="0">
                <a:solidFill>
                  <a:prstClr val="white"/>
                </a:solidFill>
              </a:rPr>
              <a:t>Sunday, April 24, 2016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787400"/>
          </a:xfrm>
          <a:prstGeom prst="rect">
            <a:avLst/>
          </a:prstGeom>
          <a:solidFill>
            <a:srgbClr val="1C2C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28650" y="111128"/>
            <a:ext cx="7886700" cy="6762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803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8A9E5-88D1-4690-835B-673056D23EBB}" type="datetime2">
              <a:rPr lang="en-US" smtClean="0">
                <a:solidFill>
                  <a:prstClr val="white"/>
                </a:solidFill>
              </a:rPr>
              <a:t>Sunday, April 24, 2016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787400"/>
          </a:xfrm>
          <a:prstGeom prst="rect">
            <a:avLst/>
          </a:prstGeom>
          <a:solidFill>
            <a:srgbClr val="1C2C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111128"/>
            <a:ext cx="7886700" cy="6762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9768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67DA9-A7E9-4AB7-8C1A-6ECF2F97DEAC}" type="datetime2">
              <a:rPr lang="en-US" smtClean="0">
                <a:solidFill>
                  <a:prstClr val="white"/>
                </a:solidFill>
              </a:rPr>
              <a:t>Sunday, April 24, 2016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078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E16F-B90A-426F-B4C3-2F42EE6F9BC6}" type="datetime2">
              <a:rPr lang="en-US" smtClean="0">
                <a:solidFill>
                  <a:prstClr val="white"/>
                </a:solidFill>
              </a:rPr>
              <a:t>Sunday, April 24, 2016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646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3A294-DDBF-48BD-A505-1115F0FD0AB4}" type="datetime2">
              <a:rPr lang="en-US" smtClean="0">
                <a:solidFill>
                  <a:prstClr val="white"/>
                </a:solidFill>
              </a:rPr>
              <a:t>Sunday, April 24, 2016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325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6559E-B85A-4BC7-9FE4-B9DABE362639}" type="datetime2">
              <a:rPr lang="en-US" smtClean="0"/>
              <a:t>Sunday, April 24,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72430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72430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7943C8-3858-48A0-8A07-4E9DC84EBB5B}" type="datetime2">
              <a:rPr lang="en-US" smtClean="0"/>
              <a:t>Sunday, April 24,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F7A6A5-AEBA-46D8-8AA8-A5C96354C146}" type="datetime2">
              <a:rPr lang="en-US" smtClean="0"/>
              <a:t>Sunday, April 24,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34000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69C971A-63A3-4B92-B336-5D17833CAD83}" type="datetime2">
              <a:rPr lang="en-US" smtClean="0"/>
              <a:t>Sunday, April 24,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27AD5B-E234-451C-88EE-554229CCC774}" type="datetime2">
              <a:rPr lang="en-US" smtClean="0"/>
              <a:t>Sunday, April 24,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61F35F-6595-4C65-B886-BAEE652083F2}" type="datetime2">
              <a:rPr lang="en-US" smtClean="0"/>
              <a:t>Sunday, April 24,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8ED11-B25D-49B8-AB51-6EA223B61CB0}" type="datetime2">
              <a:rPr lang="en-US" smtClean="0">
                <a:solidFill>
                  <a:prstClr val="white"/>
                </a:solidFill>
              </a:rPr>
              <a:t>Sunday, April 24, 2016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77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787400"/>
          </a:xfrm>
          <a:prstGeom prst="rect">
            <a:avLst/>
          </a:prstGeom>
          <a:solidFill>
            <a:srgbClr val="1C2C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1128"/>
            <a:ext cx="7886700" cy="6762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82134"/>
            <a:ext cx="7886700" cy="51948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E25F-545C-4CE2-B4F9-7D9BA35E2EE2}" type="datetime2">
              <a:rPr lang="en-US" smtClean="0">
                <a:solidFill>
                  <a:prstClr val="white"/>
                </a:solidFill>
              </a:rPr>
              <a:t>Sunday, April 24, 2016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846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2" name="Shap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9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>
              <a:defRPr sz="1000">
                <a:solidFill>
                  <a:schemeClr val="tx1"/>
                </a:solidFill>
              </a:defRPr>
            </a:lvl1pPr>
            <a:extLst/>
          </a:lstStyle>
          <a:p>
            <a:fld id="{84D11E3B-8818-4047-8F4D-CCAF8A0DD38E}" type="datetime2">
              <a:rPr lang="en-US" smtClean="0"/>
              <a:t>Sunday, April 24, 2016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tx1"/>
                </a:solidFill>
              </a:defRPr>
            </a:lvl1pPr>
            <a:extLst/>
          </a:lstStyle>
          <a:p>
            <a:pPr algn="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 b="0">
                <a:solidFill>
                  <a:schemeClr val="tx1"/>
                </a:solidFill>
              </a:defRPr>
            </a:lvl1pPr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5" r:id="rId4"/>
    <p:sldLayoutId id="2147483666" r:id="rId5"/>
    <p:sldLayoutId id="2147483668" r:id="rId6"/>
    <p:sldLayoutId id="2147483669" r:id="rId7"/>
  </p:sldLayoutIdLst>
  <p:hf hdr="0" ftr="0" dt="0"/>
  <p:txStyles>
    <p:titleStyle>
      <a:lvl1pPr algn="l" rtl="0" eaLnBrk="1" latinLnBrk="0" hangingPunct="1">
        <a:spcBef>
          <a:spcPct val="0"/>
        </a:spcBef>
        <a:buNone/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5000"/>
        <a:buFont typeface="Wingdings 3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491823"/>
            <a:ext cx="9144000" cy="366177"/>
          </a:xfrm>
          <a:prstGeom prst="rect">
            <a:avLst/>
          </a:prstGeom>
          <a:solidFill>
            <a:srgbClr val="1C2C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49182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BF023CE-BEA8-43E7-9A11-7FC3CD4E06A5}" type="datetime2">
              <a:rPr lang="en-US" smtClean="0">
                <a:solidFill>
                  <a:prstClr val="white"/>
                </a:solidFill>
              </a:rPr>
              <a:t>Sunday, April 24, 2016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9182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9182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8FBAB62-A1FE-44E4-8DFB-BD206A767B1A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51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 anchor="ctr">
            <a:noAutofit/>
          </a:bodyPr>
          <a:lstStyle/>
          <a:p>
            <a:r>
              <a:rPr lang="en-US" sz="3600" dirty="0"/>
              <a:t>Dynamic </a:t>
            </a:r>
            <a:r>
              <a:rPr lang="en-US" sz="3600" dirty="0" smtClean="0"/>
              <a:t>Control </a:t>
            </a:r>
            <a:r>
              <a:rPr lang="en-US" sz="3600" dirty="0"/>
              <a:t>of </a:t>
            </a:r>
            <a:r>
              <a:rPr lang="en-US" sz="3600" dirty="0" smtClean="0"/>
              <a:t>Real-Time </a:t>
            </a:r>
            <a:r>
              <a:rPr lang="en-US" sz="3600" dirty="0"/>
              <a:t>C</a:t>
            </a:r>
            <a:r>
              <a:rPr lang="en-US" sz="3600" dirty="0" smtClean="0"/>
              <a:t>ommunication </a:t>
            </a:r>
            <a:r>
              <a:rPr lang="en-US" sz="3600" dirty="0"/>
              <a:t>(</a:t>
            </a:r>
            <a:r>
              <a:rPr lang="en-US" sz="3600" dirty="0" smtClean="0"/>
              <a:t>RTC) using </a:t>
            </a:r>
            <a:r>
              <a:rPr lang="en-US" sz="3600" dirty="0"/>
              <a:t>SDN: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 </a:t>
            </a:r>
            <a:r>
              <a:rPr lang="en-US" sz="3600" dirty="0"/>
              <a:t>case study of a 5G </a:t>
            </a:r>
            <a:r>
              <a:rPr lang="en-US" sz="3600" dirty="0" smtClean="0"/>
              <a:t>end-to-end service</a:t>
            </a:r>
            <a:endParaRPr lang="en-US" sz="3200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817562"/>
          </a:xfrm>
        </p:spPr>
        <p:txBody>
          <a:bodyPr>
            <a:normAutofit/>
          </a:bodyPr>
          <a:lstStyle/>
          <a:p>
            <a:r>
              <a:rPr lang="en-US" sz="2000" b="1" dirty="0"/>
              <a:t>Samuel </a:t>
            </a:r>
            <a:r>
              <a:rPr lang="en-US" sz="2000" b="1" dirty="0" err="1" smtClean="0"/>
              <a:t>Jero</a:t>
            </a:r>
            <a:r>
              <a:rPr lang="en-US" sz="2000" dirty="0" smtClean="0"/>
              <a:t>, </a:t>
            </a:r>
            <a:r>
              <a:rPr lang="en-US" sz="2000" dirty="0"/>
              <a:t>Vijay K. </a:t>
            </a:r>
            <a:r>
              <a:rPr lang="en-US" sz="2000" dirty="0" err="1" smtClean="0"/>
              <a:t>Gurbani</a:t>
            </a:r>
            <a:r>
              <a:rPr lang="en-US" sz="2000" dirty="0" smtClean="0"/>
              <a:t>, </a:t>
            </a:r>
            <a:r>
              <a:rPr lang="en-US" sz="2000" dirty="0"/>
              <a:t>Ray </a:t>
            </a:r>
            <a:r>
              <a:rPr lang="en-US" sz="2000" dirty="0" smtClean="0"/>
              <a:t>Miller, </a:t>
            </a:r>
            <a:r>
              <a:rPr lang="en-US" sz="2000" dirty="0"/>
              <a:t>Bruce </a:t>
            </a:r>
            <a:r>
              <a:rPr lang="en-US" sz="2000" dirty="0" err="1" smtClean="0"/>
              <a:t>Cilli</a:t>
            </a:r>
            <a:r>
              <a:rPr lang="en-US" sz="2000" dirty="0" smtClean="0"/>
              <a:t>, </a:t>
            </a:r>
          </a:p>
          <a:p>
            <a:r>
              <a:rPr lang="en-US" sz="2000" dirty="0" smtClean="0"/>
              <a:t>Charles Payette, </a:t>
            </a:r>
            <a:r>
              <a:rPr lang="en-US" sz="2000" dirty="0"/>
              <a:t>Sameer </a:t>
            </a:r>
            <a:r>
              <a:rPr lang="en-US" sz="2000" dirty="0" smtClean="0"/>
              <a:t>Sharma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en-US" smtClean="0"/>
              <a:pPr/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17013" y="5377026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NOMS 2016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19300" y="4619893"/>
            <a:ext cx="5105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Purdue University </a:t>
            </a:r>
            <a:r>
              <a:rPr lang="en-US" smtClean="0"/>
              <a:t>and Nokia Bell </a:t>
            </a:r>
            <a:r>
              <a:rPr lang="en-US" dirty="0" smtClean="0"/>
              <a:t>Laboratories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4G/LTE Network</a:t>
            </a:r>
            <a:endParaRPr lang="en-US" dirty="0"/>
          </a:p>
        </p:txBody>
      </p:sp>
      <p:sp>
        <p:nvSpPr>
          <p:cNvPr id="102" name="Content Placeholder 101"/>
          <p:cNvSpPr>
            <a:spLocks noGrp="1"/>
          </p:cNvSpPr>
          <p:nvPr>
            <p:ph idx="1"/>
          </p:nvPr>
        </p:nvSpPr>
        <p:spPr>
          <a:xfrm>
            <a:off x="628650" y="982134"/>
            <a:ext cx="7886700" cy="35832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Since no 5G testbeds exist yet, we base our proof of concept on a 4G/LTE testbed</a:t>
            </a:r>
          </a:p>
          <a:p>
            <a:r>
              <a:rPr lang="en-US" sz="2400" dirty="0" smtClean="0"/>
              <a:t>The 4G/LTE Network consists of a number of interacting components:</a:t>
            </a:r>
          </a:p>
          <a:p>
            <a:pPr lvl="1"/>
            <a:r>
              <a:rPr lang="en-US" sz="2000" dirty="0" err="1" smtClean="0"/>
              <a:t>eNB</a:t>
            </a:r>
            <a:r>
              <a:rPr lang="en-US" sz="2000" dirty="0" smtClean="0"/>
              <a:t> (</a:t>
            </a:r>
            <a:r>
              <a:rPr lang="en-US" sz="2000" dirty="0" err="1" smtClean="0"/>
              <a:t>eNodeB</a:t>
            </a:r>
            <a:r>
              <a:rPr lang="en-US" sz="2000" dirty="0" smtClean="0"/>
              <a:t>) or radio base station</a:t>
            </a:r>
          </a:p>
          <a:p>
            <a:pPr lvl="1"/>
            <a:r>
              <a:rPr lang="en-US" sz="2000" dirty="0" smtClean="0"/>
              <a:t>SGW (Serving Gateway) –establishes bearers for data flows</a:t>
            </a:r>
          </a:p>
          <a:p>
            <a:pPr lvl="1"/>
            <a:r>
              <a:rPr lang="en-US" sz="2000" dirty="0" smtClean="0"/>
              <a:t>PGW (Packet Gateway) –policy enforcement and packet routing</a:t>
            </a:r>
          </a:p>
          <a:p>
            <a:pPr lvl="1"/>
            <a:r>
              <a:rPr lang="en-US" sz="2000" dirty="0" smtClean="0"/>
              <a:t>MME (Mobility Management Entity) –key mobility control node</a:t>
            </a:r>
          </a:p>
          <a:p>
            <a:pPr lvl="1"/>
            <a:r>
              <a:rPr lang="en-US" sz="2000" dirty="0" smtClean="0"/>
              <a:t>PCRF (Policy and Charging Function)—sets network policy</a:t>
            </a:r>
          </a:p>
          <a:p>
            <a:pPr lvl="1"/>
            <a:r>
              <a:rPr lang="en-US" sz="2000" dirty="0" smtClean="0"/>
              <a:t>HSS (Home Subscriber Server)</a:t>
            </a:r>
          </a:p>
        </p:txBody>
      </p:sp>
      <p:sp>
        <p:nvSpPr>
          <p:cNvPr id="99" name="Slide Number Placeholder 9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51" name="Group 49"/>
          <p:cNvGrpSpPr/>
          <p:nvPr/>
        </p:nvGrpSpPr>
        <p:grpSpPr>
          <a:xfrm>
            <a:off x="462618" y="4675629"/>
            <a:ext cx="7645400" cy="1725170"/>
            <a:chOff x="748095" y="3276600"/>
            <a:chExt cx="7937942" cy="2170605"/>
          </a:xfrm>
        </p:grpSpPr>
        <p:sp>
          <p:nvSpPr>
            <p:cNvPr id="52" name="Flowchart: Process 51"/>
            <p:cNvSpPr/>
            <p:nvPr/>
          </p:nvSpPr>
          <p:spPr>
            <a:xfrm>
              <a:off x="748095" y="4843673"/>
              <a:ext cx="775905" cy="393991"/>
            </a:xfrm>
            <a:prstGeom prst="flowChartProcess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Device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" name="Flowchart: Process 52"/>
            <p:cNvSpPr/>
            <p:nvPr/>
          </p:nvSpPr>
          <p:spPr>
            <a:xfrm>
              <a:off x="3962400" y="4843673"/>
              <a:ext cx="685800" cy="393991"/>
            </a:xfrm>
            <a:prstGeom prst="flowChartProcess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SGW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4" name="Flowchart: Process 53"/>
            <p:cNvSpPr/>
            <p:nvPr/>
          </p:nvSpPr>
          <p:spPr>
            <a:xfrm>
              <a:off x="5257800" y="4843673"/>
              <a:ext cx="685800" cy="393991"/>
            </a:xfrm>
            <a:prstGeom prst="flowChartProcess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PGW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" name="Flowchart: Process 54"/>
            <p:cNvSpPr/>
            <p:nvPr/>
          </p:nvSpPr>
          <p:spPr>
            <a:xfrm>
              <a:off x="6447606" y="3934096"/>
              <a:ext cx="959031" cy="507274"/>
            </a:xfrm>
            <a:prstGeom prst="flowChartProcess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WebRTC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Gateway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" name="Flowchart: Process 55"/>
            <p:cNvSpPr/>
            <p:nvPr/>
          </p:nvSpPr>
          <p:spPr>
            <a:xfrm>
              <a:off x="7848599" y="4843673"/>
              <a:ext cx="837438" cy="393991"/>
            </a:xfrm>
            <a:prstGeom prst="flowChartProcess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Device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7" name="Flowchart: Process 56"/>
            <p:cNvSpPr/>
            <p:nvPr/>
          </p:nvSpPr>
          <p:spPr>
            <a:xfrm>
              <a:off x="2514600" y="4843673"/>
              <a:ext cx="685800" cy="393991"/>
            </a:xfrm>
            <a:prstGeom prst="flowChartProcess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eNB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" name="Cloud Callout 57"/>
            <p:cNvSpPr/>
            <p:nvPr/>
          </p:nvSpPr>
          <p:spPr>
            <a:xfrm>
              <a:off x="6477000" y="4734344"/>
              <a:ext cx="914400" cy="612648"/>
            </a:xfrm>
            <a:prstGeom prst="cloudCallout">
              <a:avLst>
                <a:gd name="adj1" fmla="val -16911"/>
                <a:gd name="adj2" fmla="val 44941"/>
              </a:avLst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59" name="Straight Arrow Connector 58"/>
            <p:cNvCxnSpPr>
              <a:stCxn id="52" idx="3"/>
            </p:cNvCxnSpPr>
            <p:nvPr/>
          </p:nvCxnSpPr>
          <p:spPr>
            <a:xfrm>
              <a:off x="1524000" y="5040669"/>
              <a:ext cx="990600" cy="0"/>
            </a:xfrm>
            <a:prstGeom prst="straightConnector1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60" name="Straight Arrow Connector 59"/>
            <p:cNvCxnSpPr>
              <a:stCxn id="57" idx="3"/>
              <a:endCxn id="53" idx="1"/>
            </p:cNvCxnSpPr>
            <p:nvPr/>
          </p:nvCxnSpPr>
          <p:spPr>
            <a:xfrm>
              <a:off x="3200400" y="5040669"/>
              <a:ext cx="762000" cy="0"/>
            </a:xfrm>
            <a:prstGeom prst="straightConnector1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>
            <a:xfrm>
              <a:off x="4648200" y="5040668"/>
              <a:ext cx="609600" cy="0"/>
            </a:xfrm>
            <a:prstGeom prst="straightConnector1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>
            <a:xfrm flipV="1">
              <a:off x="5943600" y="5040668"/>
              <a:ext cx="536236" cy="1"/>
            </a:xfrm>
            <a:prstGeom prst="straightConnector1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63" name="Straight Arrow Connector 62"/>
            <p:cNvCxnSpPr>
              <a:stCxn id="58" idx="2"/>
              <a:endCxn id="56" idx="1"/>
            </p:cNvCxnSpPr>
            <p:nvPr/>
          </p:nvCxnSpPr>
          <p:spPr>
            <a:xfrm>
              <a:off x="7390638" y="5040669"/>
              <a:ext cx="457961" cy="0"/>
            </a:xfrm>
            <a:prstGeom prst="straightConnector1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64" name="Straight Arrow Connector 63"/>
            <p:cNvCxnSpPr>
              <a:stCxn id="58" idx="3"/>
              <a:endCxn id="55" idx="2"/>
            </p:cNvCxnSpPr>
            <p:nvPr/>
          </p:nvCxnSpPr>
          <p:spPr>
            <a:xfrm flipH="1" flipV="1">
              <a:off x="6927122" y="4441370"/>
              <a:ext cx="7078" cy="328003"/>
            </a:xfrm>
            <a:prstGeom prst="straightConnector1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sp>
          <p:nvSpPr>
            <p:cNvPr id="65" name="Flowchart: Process 64"/>
            <p:cNvSpPr/>
            <p:nvPr/>
          </p:nvSpPr>
          <p:spPr>
            <a:xfrm>
              <a:off x="3352800" y="4114800"/>
              <a:ext cx="685800" cy="381000"/>
            </a:xfrm>
            <a:prstGeom prst="flowChartProcess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MME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" name="Flowchart: Process 65"/>
            <p:cNvSpPr/>
            <p:nvPr/>
          </p:nvSpPr>
          <p:spPr>
            <a:xfrm>
              <a:off x="4572000" y="3733800"/>
              <a:ext cx="685800" cy="381000"/>
            </a:xfrm>
            <a:prstGeom prst="flowChartProcess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PCRF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7" name="Flowchart: Process 66"/>
            <p:cNvSpPr/>
            <p:nvPr/>
          </p:nvSpPr>
          <p:spPr>
            <a:xfrm>
              <a:off x="3352800" y="3276600"/>
              <a:ext cx="685800" cy="381000"/>
            </a:xfrm>
            <a:prstGeom prst="flowChartProcess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HSS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68" name="Straight Arrow Connector 67"/>
            <p:cNvCxnSpPr>
              <a:stCxn id="67" idx="2"/>
              <a:endCxn id="65" idx="0"/>
            </p:cNvCxnSpPr>
            <p:nvPr/>
          </p:nvCxnSpPr>
          <p:spPr>
            <a:xfrm>
              <a:off x="3695700" y="3657600"/>
              <a:ext cx="0" cy="457200"/>
            </a:xfrm>
            <a:prstGeom prst="straightConnector1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69" name="Straight Arrow Connector 68"/>
            <p:cNvCxnSpPr>
              <a:stCxn id="67" idx="3"/>
              <a:endCxn id="66" idx="0"/>
            </p:cNvCxnSpPr>
            <p:nvPr/>
          </p:nvCxnSpPr>
          <p:spPr>
            <a:xfrm>
              <a:off x="4038600" y="3467100"/>
              <a:ext cx="876300" cy="266700"/>
            </a:xfrm>
            <a:prstGeom prst="straightConnector1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70" name="Straight Arrow Connector 69"/>
            <p:cNvCxnSpPr>
              <a:stCxn id="66" idx="2"/>
              <a:endCxn id="65" idx="3"/>
            </p:cNvCxnSpPr>
            <p:nvPr/>
          </p:nvCxnSpPr>
          <p:spPr>
            <a:xfrm flipH="1">
              <a:off x="4038600" y="4114800"/>
              <a:ext cx="876300" cy="190500"/>
            </a:xfrm>
            <a:prstGeom prst="straightConnector1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71" name="Straight Arrow Connector 70"/>
            <p:cNvCxnSpPr>
              <a:stCxn id="65" idx="2"/>
              <a:endCxn id="57" idx="0"/>
            </p:cNvCxnSpPr>
            <p:nvPr/>
          </p:nvCxnSpPr>
          <p:spPr>
            <a:xfrm flipH="1">
              <a:off x="2857500" y="4495800"/>
              <a:ext cx="838200" cy="347873"/>
            </a:xfrm>
            <a:prstGeom prst="straightConnector1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72" name="Straight Arrow Connector 71"/>
            <p:cNvCxnSpPr>
              <a:stCxn id="53" idx="0"/>
              <a:endCxn id="65" idx="2"/>
            </p:cNvCxnSpPr>
            <p:nvPr/>
          </p:nvCxnSpPr>
          <p:spPr>
            <a:xfrm flipH="1" flipV="1">
              <a:off x="3695700" y="4495800"/>
              <a:ext cx="609600" cy="347873"/>
            </a:xfrm>
            <a:prstGeom prst="straightConnector1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75" name="Straight Arrow Connector 74"/>
            <p:cNvCxnSpPr>
              <a:stCxn id="54" idx="0"/>
              <a:endCxn id="66" idx="2"/>
            </p:cNvCxnSpPr>
            <p:nvPr/>
          </p:nvCxnSpPr>
          <p:spPr>
            <a:xfrm flipH="1" flipV="1">
              <a:off x="4914900" y="4114800"/>
              <a:ext cx="685800" cy="728873"/>
            </a:xfrm>
            <a:prstGeom prst="straightConnector1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94" name="Straight Arrow Connector 61"/>
            <p:cNvCxnSpPr/>
            <p:nvPr/>
          </p:nvCxnSpPr>
          <p:spPr>
            <a:xfrm rot="16200000" flipV="1">
              <a:off x="7131196" y="4464196"/>
              <a:ext cx="749008" cy="685800"/>
            </a:xfrm>
            <a:prstGeom prst="bentConnector3">
              <a:avLst>
                <a:gd name="adj1" fmla="val -269"/>
              </a:avLst>
            </a:prstGeom>
            <a:noFill/>
            <a:ln w="38100" cap="flat" cmpd="sng" algn="ctr">
              <a:solidFill>
                <a:srgbClr val="00A664"/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95" name="Straight Arrow Connector 61"/>
            <p:cNvCxnSpPr/>
            <p:nvPr/>
          </p:nvCxnSpPr>
          <p:spPr>
            <a:xfrm flipV="1">
              <a:off x="1524000" y="4432592"/>
              <a:ext cx="5181600" cy="749008"/>
            </a:xfrm>
            <a:prstGeom prst="bentConnector3">
              <a:avLst>
                <a:gd name="adj1" fmla="val 100000"/>
              </a:avLst>
            </a:prstGeom>
            <a:noFill/>
            <a:ln w="38100" cap="flat" cmpd="sng" algn="ctr">
              <a:solidFill>
                <a:srgbClr val="00A664"/>
              </a:solidFill>
              <a:prstDash val="solid"/>
              <a:headEnd type="arrow"/>
              <a:tailEnd type="arrow"/>
            </a:ln>
            <a:effectLst/>
          </p:spPr>
        </p:cxnSp>
        <p:sp>
          <p:nvSpPr>
            <p:cNvPr id="96" name="TextBox 95"/>
            <p:cNvSpPr txBox="1"/>
            <p:nvPr/>
          </p:nvSpPr>
          <p:spPr>
            <a:xfrm>
              <a:off x="3135086" y="5179368"/>
              <a:ext cx="1211973" cy="267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A664"/>
                  </a:solidFill>
                  <a:effectLst/>
                  <a:uLnTx/>
                  <a:uFillTx/>
                  <a:latin typeface="Tahoma" pitchFamily="34" charset="0"/>
                </a:rPr>
                <a:t>RTP and RTCP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A664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7007876" y="4855003"/>
            <a:ext cx="1856031" cy="9541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lIns="91440" tIns="45720" rIns="91440" bIns="45720" rtlCol="0" anchor="ctr" anchorCtr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srgbClr val="EE3124"/>
                </a:solidFill>
                <a:latin typeface="Trebuchet MS" pitchFamily="34" charset="0"/>
              </a:rPr>
              <a:t>C</a:t>
            </a:r>
            <a:r>
              <a:rPr kumimoji="0" lang="en-US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EE3124"/>
                </a:solidFill>
                <a:effectLst/>
                <a:uLnTx/>
                <a:uFillTx/>
                <a:latin typeface="Trebuchet MS" pitchFamily="34" charset="0"/>
              </a:rPr>
              <a:t>ontrol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EE3124"/>
                </a:solidFill>
                <a:effectLst/>
                <a:uLnTx/>
                <a:uFillTx/>
                <a:latin typeface="Trebuchet MS" pitchFamily="34" charset="0"/>
              </a:rPr>
              <a:t>-plane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69AA"/>
                </a:solidFill>
                <a:effectLst/>
                <a:uLnTx/>
                <a:uFillTx/>
                <a:latin typeface="Trebuchet MS" pitchFamily="34" charset="0"/>
              </a:rPr>
              <a:t>Data-plane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A664"/>
                </a:solidFill>
                <a:effectLst/>
                <a:uLnTx/>
                <a:uFillTx/>
                <a:latin typeface="Trebuchet MS" pitchFamily="34" charset="0"/>
              </a:rPr>
              <a:t>Video Traffic</a:t>
            </a:r>
          </a:p>
        </p:txBody>
      </p:sp>
    </p:spTree>
    <p:extLst>
      <p:ext uri="{BB962C8B-B14F-4D97-AF65-F5344CB8AC3E}">
        <p14:creationId xmlns:p14="http://schemas.microsoft.com/office/powerpoint/2010/main" val="211445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Our Proof of Concept 5G Network</a:t>
            </a:r>
            <a:endParaRPr lang="en-US" dirty="0"/>
          </a:p>
        </p:txBody>
      </p:sp>
      <p:sp>
        <p:nvSpPr>
          <p:cNvPr id="102" name="Content Placeholder 101"/>
          <p:cNvSpPr>
            <a:spLocks noGrp="1"/>
          </p:cNvSpPr>
          <p:nvPr>
            <p:ph idx="1"/>
          </p:nvPr>
        </p:nvSpPr>
        <p:spPr>
          <a:xfrm>
            <a:off x="628650" y="982134"/>
            <a:ext cx="7886700" cy="2209927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We simulate a 5G network by introducing an SDN controller into a 4G/LTE testbed</a:t>
            </a:r>
          </a:p>
          <a:p>
            <a:r>
              <a:rPr lang="en-US" sz="2400" dirty="0" smtClean="0"/>
              <a:t>An </a:t>
            </a:r>
            <a:r>
              <a:rPr lang="en-US" sz="2400" dirty="0" err="1" smtClean="0"/>
              <a:t>OpenFlow</a:t>
            </a:r>
            <a:r>
              <a:rPr lang="en-US" sz="2400" dirty="0" smtClean="0"/>
              <a:t> adaptor enables SDN Controller to control the </a:t>
            </a:r>
            <a:r>
              <a:rPr lang="en-US" sz="2400" dirty="0" err="1" smtClean="0"/>
              <a:t>eNodeB</a:t>
            </a:r>
            <a:endParaRPr lang="en-US" sz="2400" dirty="0" smtClean="0"/>
          </a:p>
          <a:p>
            <a:pPr lvl="1"/>
            <a:r>
              <a:rPr lang="en-US" sz="2000" dirty="0" smtClean="0"/>
              <a:t>Adaptor maps between </a:t>
            </a:r>
            <a:r>
              <a:rPr lang="en-US" sz="2000" dirty="0" err="1" smtClean="0"/>
              <a:t>OpenFlow</a:t>
            </a:r>
            <a:r>
              <a:rPr lang="en-US" sz="2000" dirty="0" smtClean="0"/>
              <a:t> and the base station’s CLI commands</a:t>
            </a:r>
            <a:endParaRPr lang="en-US" dirty="0"/>
          </a:p>
          <a:p>
            <a:pPr lvl="1"/>
            <a:r>
              <a:rPr lang="en-US" sz="2000" dirty="0" smtClean="0"/>
              <a:t>Sends device throughput info to controller and enables/disables NE-RTC</a:t>
            </a:r>
          </a:p>
        </p:txBody>
      </p:sp>
      <p:sp>
        <p:nvSpPr>
          <p:cNvPr id="99" name="Slide Number Placeholder 9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51" name="Group 49"/>
          <p:cNvGrpSpPr/>
          <p:nvPr/>
        </p:nvGrpSpPr>
        <p:grpSpPr>
          <a:xfrm>
            <a:off x="462618" y="3505200"/>
            <a:ext cx="7645400" cy="2895600"/>
            <a:chOff x="748095" y="1803969"/>
            <a:chExt cx="7937942" cy="3643236"/>
          </a:xfrm>
        </p:grpSpPr>
        <p:sp>
          <p:nvSpPr>
            <p:cNvPr id="52" name="Flowchart: Process 51"/>
            <p:cNvSpPr/>
            <p:nvPr/>
          </p:nvSpPr>
          <p:spPr>
            <a:xfrm>
              <a:off x="748095" y="4843673"/>
              <a:ext cx="775905" cy="393991"/>
            </a:xfrm>
            <a:prstGeom prst="flowChartProcess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Device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" name="Flowchart: Process 52"/>
            <p:cNvSpPr/>
            <p:nvPr/>
          </p:nvSpPr>
          <p:spPr>
            <a:xfrm>
              <a:off x="3962400" y="4843673"/>
              <a:ext cx="685800" cy="393991"/>
            </a:xfrm>
            <a:prstGeom prst="flowChartProcess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SGW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4" name="Flowchart: Process 53"/>
            <p:cNvSpPr/>
            <p:nvPr/>
          </p:nvSpPr>
          <p:spPr>
            <a:xfrm>
              <a:off x="5257800" y="4843673"/>
              <a:ext cx="685800" cy="393991"/>
            </a:xfrm>
            <a:prstGeom prst="flowChartProcess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PGW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" name="Flowchart: Process 54"/>
            <p:cNvSpPr/>
            <p:nvPr/>
          </p:nvSpPr>
          <p:spPr>
            <a:xfrm>
              <a:off x="6447606" y="3934096"/>
              <a:ext cx="959031" cy="507274"/>
            </a:xfrm>
            <a:prstGeom prst="flowChartProcess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WebRTC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Gateway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" name="Flowchart: Process 55"/>
            <p:cNvSpPr/>
            <p:nvPr/>
          </p:nvSpPr>
          <p:spPr>
            <a:xfrm>
              <a:off x="7848599" y="4843673"/>
              <a:ext cx="837438" cy="393991"/>
            </a:xfrm>
            <a:prstGeom prst="flowChartProcess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Device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7" name="Flowchart: Process 56"/>
            <p:cNvSpPr/>
            <p:nvPr/>
          </p:nvSpPr>
          <p:spPr>
            <a:xfrm>
              <a:off x="2514600" y="4843673"/>
              <a:ext cx="685800" cy="393991"/>
            </a:xfrm>
            <a:prstGeom prst="flowChartProcess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eNB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" name="Cloud Callout 57"/>
            <p:cNvSpPr/>
            <p:nvPr/>
          </p:nvSpPr>
          <p:spPr>
            <a:xfrm>
              <a:off x="6477000" y="4734344"/>
              <a:ext cx="914400" cy="612648"/>
            </a:xfrm>
            <a:prstGeom prst="cloudCallout">
              <a:avLst>
                <a:gd name="adj1" fmla="val -16911"/>
                <a:gd name="adj2" fmla="val 44941"/>
              </a:avLst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59" name="Straight Arrow Connector 58"/>
            <p:cNvCxnSpPr>
              <a:stCxn id="52" idx="3"/>
            </p:cNvCxnSpPr>
            <p:nvPr/>
          </p:nvCxnSpPr>
          <p:spPr>
            <a:xfrm>
              <a:off x="1524000" y="5040669"/>
              <a:ext cx="990600" cy="0"/>
            </a:xfrm>
            <a:prstGeom prst="straightConnector1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60" name="Straight Arrow Connector 59"/>
            <p:cNvCxnSpPr>
              <a:stCxn id="57" idx="3"/>
              <a:endCxn id="53" idx="1"/>
            </p:cNvCxnSpPr>
            <p:nvPr/>
          </p:nvCxnSpPr>
          <p:spPr>
            <a:xfrm>
              <a:off x="3200400" y="5040669"/>
              <a:ext cx="762000" cy="0"/>
            </a:xfrm>
            <a:prstGeom prst="straightConnector1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>
            <a:xfrm>
              <a:off x="4648200" y="5040668"/>
              <a:ext cx="609600" cy="0"/>
            </a:xfrm>
            <a:prstGeom prst="straightConnector1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>
            <a:xfrm flipV="1">
              <a:off x="5943600" y="5040668"/>
              <a:ext cx="536236" cy="1"/>
            </a:xfrm>
            <a:prstGeom prst="straightConnector1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63" name="Straight Arrow Connector 62"/>
            <p:cNvCxnSpPr>
              <a:stCxn id="58" idx="2"/>
              <a:endCxn id="56" idx="1"/>
            </p:cNvCxnSpPr>
            <p:nvPr/>
          </p:nvCxnSpPr>
          <p:spPr>
            <a:xfrm>
              <a:off x="7390638" y="5040669"/>
              <a:ext cx="457961" cy="0"/>
            </a:xfrm>
            <a:prstGeom prst="straightConnector1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64" name="Straight Arrow Connector 63"/>
            <p:cNvCxnSpPr>
              <a:stCxn id="58" idx="3"/>
              <a:endCxn id="55" idx="2"/>
            </p:cNvCxnSpPr>
            <p:nvPr/>
          </p:nvCxnSpPr>
          <p:spPr>
            <a:xfrm flipH="1" flipV="1">
              <a:off x="6927122" y="4441370"/>
              <a:ext cx="7078" cy="328003"/>
            </a:xfrm>
            <a:prstGeom prst="straightConnector1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sp>
          <p:nvSpPr>
            <p:cNvPr id="65" name="Flowchart: Process 64"/>
            <p:cNvSpPr/>
            <p:nvPr/>
          </p:nvSpPr>
          <p:spPr>
            <a:xfrm>
              <a:off x="3352800" y="4114800"/>
              <a:ext cx="685800" cy="381000"/>
            </a:xfrm>
            <a:prstGeom prst="flowChartProcess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MME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" name="Flowchart: Process 65"/>
            <p:cNvSpPr/>
            <p:nvPr/>
          </p:nvSpPr>
          <p:spPr>
            <a:xfrm>
              <a:off x="4572000" y="3733800"/>
              <a:ext cx="685800" cy="381000"/>
            </a:xfrm>
            <a:prstGeom prst="flowChartProcess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PCRF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7" name="Flowchart: Process 66"/>
            <p:cNvSpPr/>
            <p:nvPr/>
          </p:nvSpPr>
          <p:spPr>
            <a:xfrm>
              <a:off x="3352800" y="3276600"/>
              <a:ext cx="685800" cy="381000"/>
            </a:xfrm>
            <a:prstGeom prst="flowChartProcess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HSS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68" name="Straight Arrow Connector 67"/>
            <p:cNvCxnSpPr>
              <a:stCxn id="67" idx="2"/>
              <a:endCxn id="65" idx="0"/>
            </p:cNvCxnSpPr>
            <p:nvPr/>
          </p:nvCxnSpPr>
          <p:spPr>
            <a:xfrm>
              <a:off x="3695700" y="3657600"/>
              <a:ext cx="0" cy="457200"/>
            </a:xfrm>
            <a:prstGeom prst="straightConnector1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69" name="Straight Arrow Connector 68"/>
            <p:cNvCxnSpPr>
              <a:stCxn id="67" idx="3"/>
              <a:endCxn id="66" idx="0"/>
            </p:cNvCxnSpPr>
            <p:nvPr/>
          </p:nvCxnSpPr>
          <p:spPr>
            <a:xfrm>
              <a:off x="4038600" y="3467100"/>
              <a:ext cx="876300" cy="266700"/>
            </a:xfrm>
            <a:prstGeom prst="straightConnector1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70" name="Straight Arrow Connector 69"/>
            <p:cNvCxnSpPr>
              <a:stCxn id="66" idx="2"/>
              <a:endCxn id="65" idx="3"/>
            </p:cNvCxnSpPr>
            <p:nvPr/>
          </p:nvCxnSpPr>
          <p:spPr>
            <a:xfrm flipH="1">
              <a:off x="4038600" y="4114800"/>
              <a:ext cx="876300" cy="190500"/>
            </a:xfrm>
            <a:prstGeom prst="straightConnector1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71" name="Straight Arrow Connector 70"/>
            <p:cNvCxnSpPr>
              <a:stCxn id="65" idx="2"/>
              <a:endCxn id="57" idx="0"/>
            </p:cNvCxnSpPr>
            <p:nvPr/>
          </p:nvCxnSpPr>
          <p:spPr>
            <a:xfrm flipH="1">
              <a:off x="2857500" y="4495800"/>
              <a:ext cx="838200" cy="347873"/>
            </a:xfrm>
            <a:prstGeom prst="straightConnector1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72" name="Straight Arrow Connector 71"/>
            <p:cNvCxnSpPr>
              <a:stCxn id="53" idx="0"/>
              <a:endCxn id="65" idx="2"/>
            </p:cNvCxnSpPr>
            <p:nvPr/>
          </p:nvCxnSpPr>
          <p:spPr>
            <a:xfrm flipH="1" flipV="1">
              <a:off x="3695700" y="4495800"/>
              <a:ext cx="609600" cy="347873"/>
            </a:xfrm>
            <a:prstGeom prst="straightConnector1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sp>
          <p:nvSpPr>
            <p:cNvPr id="73" name="Flowchart: Process 72"/>
            <p:cNvSpPr/>
            <p:nvPr/>
          </p:nvSpPr>
          <p:spPr>
            <a:xfrm>
              <a:off x="3886200" y="2079739"/>
              <a:ext cx="1213259" cy="486229"/>
            </a:xfrm>
            <a:prstGeom prst="flowChartProcess">
              <a:avLst/>
            </a:prstGeom>
            <a:solidFill>
              <a:srgbClr val="F79646"/>
            </a:solidFill>
            <a:ln w="25400" cap="flat" cmpd="sng" algn="ctr">
              <a:solidFill>
                <a:srgbClr val="F79646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SDN</a:t>
              </a:r>
              <a:b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</a:b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Controller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74" name="Flowchart: Process 73"/>
            <p:cNvSpPr/>
            <p:nvPr/>
          </p:nvSpPr>
          <p:spPr>
            <a:xfrm>
              <a:off x="3886200" y="1803969"/>
              <a:ext cx="1204469" cy="304800"/>
            </a:xfrm>
            <a:prstGeom prst="flowChartProcess">
              <a:avLst/>
            </a:prstGeom>
            <a:solidFill>
              <a:srgbClr val="F79646"/>
            </a:solidFill>
            <a:ln w="25400" cap="flat" cmpd="sng" algn="ctr">
              <a:solidFill>
                <a:srgbClr val="F79646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DNE-RTC App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75" name="Straight Arrow Connector 74"/>
            <p:cNvCxnSpPr>
              <a:stCxn id="54" idx="0"/>
              <a:endCxn id="66" idx="2"/>
            </p:cNvCxnSpPr>
            <p:nvPr/>
          </p:nvCxnSpPr>
          <p:spPr>
            <a:xfrm flipH="1" flipV="1">
              <a:off x="4914900" y="4114800"/>
              <a:ext cx="685800" cy="728873"/>
            </a:xfrm>
            <a:prstGeom prst="straightConnector1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76" name="Curved Connector 51"/>
            <p:cNvCxnSpPr>
              <a:stCxn id="74" idx="3"/>
              <a:endCxn id="66" idx="3"/>
            </p:cNvCxnSpPr>
            <p:nvPr/>
          </p:nvCxnSpPr>
          <p:spPr>
            <a:xfrm>
              <a:off x="5090669" y="1956369"/>
              <a:ext cx="167131" cy="1967931"/>
            </a:xfrm>
            <a:prstGeom prst="curvedConnector3">
              <a:avLst>
                <a:gd name="adj1" fmla="val 242012"/>
              </a:avLst>
            </a:prstGeom>
            <a:noFill/>
            <a:ln w="25400" cap="flat" cmpd="sng" algn="ctr">
              <a:solidFill>
                <a:srgbClr val="F79646"/>
              </a:solidFill>
              <a:prstDash val="solid"/>
              <a:headEnd type="none"/>
              <a:tailEnd type="arrow"/>
            </a:ln>
            <a:effectLst/>
          </p:spPr>
        </p:cxnSp>
        <p:cxnSp>
          <p:nvCxnSpPr>
            <p:cNvPr id="77" name="Curved Connector 51"/>
            <p:cNvCxnSpPr>
              <a:stCxn id="74" idx="3"/>
              <a:endCxn id="55" idx="0"/>
            </p:cNvCxnSpPr>
            <p:nvPr/>
          </p:nvCxnSpPr>
          <p:spPr>
            <a:xfrm>
              <a:off x="5090669" y="1956369"/>
              <a:ext cx="1836453" cy="1977727"/>
            </a:xfrm>
            <a:prstGeom prst="curvedConnector2">
              <a:avLst/>
            </a:prstGeom>
            <a:noFill/>
            <a:ln w="25400" cap="flat" cmpd="sng" algn="ctr">
              <a:solidFill>
                <a:srgbClr val="F79646"/>
              </a:solidFill>
              <a:prstDash val="solid"/>
              <a:headEnd type="none"/>
              <a:tailEnd type="arrow"/>
            </a:ln>
            <a:effectLst/>
          </p:spPr>
        </p:cxnSp>
        <p:cxnSp>
          <p:nvCxnSpPr>
            <p:cNvPr id="78" name="Curved Connector 51"/>
            <p:cNvCxnSpPr>
              <a:stCxn id="74" idx="1"/>
              <a:endCxn id="65" idx="1"/>
            </p:cNvCxnSpPr>
            <p:nvPr/>
          </p:nvCxnSpPr>
          <p:spPr>
            <a:xfrm rot="10800000" flipV="1">
              <a:off x="3352800" y="1956369"/>
              <a:ext cx="533400" cy="2348931"/>
            </a:xfrm>
            <a:prstGeom prst="curvedConnector3">
              <a:avLst>
                <a:gd name="adj1" fmla="val 144497"/>
              </a:avLst>
            </a:prstGeom>
            <a:noFill/>
            <a:ln w="25400" cap="flat" cmpd="sng" algn="ctr">
              <a:solidFill>
                <a:srgbClr val="F79646"/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79" name="Elbow Connector 70"/>
            <p:cNvCxnSpPr>
              <a:stCxn id="73" idx="2"/>
              <a:endCxn id="80" idx="3"/>
            </p:cNvCxnSpPr>
            <p:nvPr/>
          </p:nvCxnSpPr>
          <p:spPr>
            <a:xfrm rot="5400000">
              <a:off x="2966365" y="2495203"/>
              <a:ext cx="1455699" cy="1597230"/>
            </a:xfrm>
            <a:prstGeom prst="bentConnector2">
              <a:avLst/>
            </a:prstGeom>
            <a:noFill/>
            <a:ln w="25400" cap="flat" cmpd="sng" algn="ctr">
              <a:solidFill>
                <a:srgbClr val="F79646"/>
              </a:solidFill>
              <a:prstDash val="solid"/>
              <a:headEnd type="arrow"/>
              <a:tailEnd type="arrow"/>
            </a:ln>
            <a:effectLst/>
          </p:spPr>
        </p:cxnSp>
        <p:sp>
          <p:nvSpPr>
            <p:cNvPr id="80" name="Flowchart: Process 79"/>
            <p:cNvSpPr/>
            <p:nvPr/>
          </p:nvSpPr>
          <p:spPr>
            <a:xfrm>
              <a:off x="1752600" y="3810000"/>
              <a:ext cx="1143000" cy="423333"/>
            </a:xfrm>
            <a:prstGeom prst="flowChartProcess">
              <a:avLst/>
            </a:prstGeom>
            <a:solidFill>
              <a:srgbClr val="F79646"/>
            </a:solidFill>
            <a:ln w="25400" cap="flat" cmpd="sng" algn="ctr">
              <a:solidFill>
                <a:srgbClr val="F79646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OpenFlow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/>
              </a:r>
              <a:b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</a:b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Adaptor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81" name="Elbow Connector 70"/>
            <p:cNvCxnSpPr>
              <a:stCxn id="80" idx="2"/>
              <a:endCxn id="57" idx="0"/>
            </p:cNvCxnSpPr>
            <p:nvPr/>
          </p:nvCxnSpPr>
          <p:spPr>
            <a:xfrm rot="16200000" flipH="1">
              <a:off x="2285630" y="4271803"/>
              <a:ext cx="610340" cy="533400"/>
            </a:xfrm>
            <a:prstGeom prst="bentConnector3">
              <a:avLst>
                <a:gd name="adj1" fmla="val 50000"/>
              </a:avLst>
            </a:prstGeom>
            <a:noFill/>
            <a:ln w="25400" cap="flat" cmpd="sng" algn="ctr">
              <a:solidFill>
                <a:srgbClr val="F79646"/>
              </a:solidFill>
              <a:prstDash val="solid"/>
              <a:headEnd type="arrow"/>
              <a:tailEnd type="arrow"/>
            </a:ln>
            <a:effectLst/>
          </p:spPr>
        </p:cxnSp>
        <p:sp>
          <p:nvSpPr>
            <p:cNvPr id="83" name="TextBox 82"/>
            <p:cNvSpPr txBox="1"/>
            <p:nvPr/>
          </p:nvSpPr>
          <p:spPr>
            <a:xfrm>
              <a:off x="3733800" y="3776990"/>
              <a:ext cx="76655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  <a:t>OpenFlow</a:t>
              </a: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  <p:cxnSp>
          <p:nvCxnSpPr>
            <p:cNvPr id="87" name="Curved Connector 51"/>
            <p:cNvCxnSpPr>
              <a:stCxn id="52" idx="0"/>
              <a:endCxn id="74" idx="1"/>
            </p:cNvCxnSpPr>
            <p:nvPr/>
          </p:nvCxnSpPr>
          <p:spPr>
            <a:xfrm rot="5400000" flipH="1" flipV="1">
              <a:off x="1067471" y="2024945"/>
              <a:ext cx="2887304" cy="2750152"/>
            </a:xfrm>
            <a:prstGeom prst="curvedConnector2">
              <a:avLst/>
            </a:prstGeom>
            <a:noFill/>
            <a:ln w="25400" cap="flat" cmpd="sng" algn="ctr">
              <a:solidFill>
                <a:srgbClr val="F79646"/>
              </a:solidFill>
              <a:prstDash val="solid"/>
              <a:headEnd type="none"/>
              <a:tailEnd type="arrow"/>
            </a:ln>
            <a:effectLst/>
          </p:spPr>
        </p:cxnSp>
        <p:sp>
          <p:nvSpPr>
            <p:cNvPr id="89" name="TextBox 88"/>
            <p:cNvSpPr txBox="1"/>
            <p:nvPr/>
          </p:nvSpPr>
          <p:spPr>
            <a:xfrm>
              <a:off x="1371600" y="2648449"/>
              <a:ext cx="1066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  <a:t>Call Start/Stop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554656" y="2648449"/>
              <a:ext cx="1066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  <a:t>UEID mapping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3886200" y="2600909"/>
              <a:ext cx="1066800" cy="5421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  <a:t>Device info </a:t>
              </a:r>
              <a:r>
                <a:rPr lang="en-US" sz="1100" kern="0" dirty="0" smtClean="0">
                  <a:solidFill>
                    <a:sysClr val="windowText" lastClr="000000"/>
                  </a:solidFill>
                  <a:latin typeface="Tahoma" pitchFamily="34" charset="0"/>
                </a:rPr>
                <a:t>&amp;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  <a:t>ctrl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047271" y="2658002"/>
              <a:ext cx="10668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  <a:t>Setup</a:t>
              </a:r>
              <a:b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</a:b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  <a:t>GBR bearers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6145745" y="2705767"/>
              <a:ext cx="10668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  <a:t>Video</a:t>
              </a:r>
              <a:b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</a:b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  <a:t>bitrate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  <a:t> cap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  <p:cxnSp>
          <p:nvCxnSpPr>
            <p:cNvPr id="94" name="Straight Arrow Connector 61"/>
            <p:cNvCxnSpPr/>
            <p:nvPr/>
          </p:nvCxnSpPr>
          <p:spPr>
            <a:xfrm rot="16200000" flipV="1">
              <a:off x="7131196" y="4464196"/>
              <a:ext cx="749008" cy="685800"/>
            </a:xfrm>
            <a:prstGeom prst="bentConnector3">
              <a:avLst>
                <a:gd name="adj1" fmla="val -269"/>
              </a:avLst>
            </a:prstGeom>
            <a:noFill/>
            <a:ln w="38100" cap="flat" cmpd="sng" algn="ctr">
              <a:solidFill>
                <a:srgbClr val="00A664"/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95" name="Straight Arrow Connector 61"/>
            <p:cNvCxnSpPr/>
            <p:nvPr/>
          </p:nvCxnSpPr>
          <p:spPr>
            <a:xfrm flipV="1">
              <a:off x="1524000" y="4432592"/>
              <a:ext cx="5181600" cy="749008"/>
            </a:xfrm>
            <a:prstGeom prst="bentConnector3">
              <a:avLst>
                <a:gd name="adj1" fmla="val 100000"/>
              </a:avLst>
            </a:prstGeom>
            <a:noFill/>
            <a:ln w="38100" cap="flat" cmpd="sng" algn="ctr">
              <a:solidFill>
                <a:srgbClr val="00A664"/>
              </a:solidFill>
              <a:prstDash val="solid"/>
              <a:headEnd type="arrow"/>
              <a:tailEnd type="arrow"/>
            </a:ln>
            <a:effectLst/>
          </p:spPr>
        </p:cxnSp>
        <p:sp>
          <p:nvSpPr>
            <p:cNvPr id="96" name="TextBox 95"/>
            <p:cNvSpPr txBox="1"/>
            <p:nvPr/>
          </p:nvSpPr>
          <p:spPr>
            <a:xfrm>
              <a:off x="3135086" y="5179368"/>
              <a:ext cx="1211973" cy="267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A664"/>
                  </a:solidFill>
                  <a:effectLst/>
                  <a:uLnTx/>
                  <a:uFillTx/>
                  <a:latin typeface="Tahoma" pitchFamily="34" charset="0"/>
                </a:rPr>
                <a:t>RTP and RTCP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A664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6558634" y="3504013"/>
            <a:ext cx="1856031" cy="129266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lIns="91440" tIns="45720" rIns="91440" bIns="45720" rtlCol="0" anchor="ctr" anchorCtr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Trebuchet MS" pitchFamily="34" charset="0"/>
              </a:rPr>
              <a:t>New control-plane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EE3124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EE3124"/>
                </a:solidFill>
                <a:effectLst/>
                <a:uLnTx/>
                <a:uFillTx/>
                <a:latin typeface="Trebuchet MS" pitchFamily="34" charset="0"/>
              </a:rPr>
              <a:t>Existing control-plane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69AA"/>
                </a:solidFill>
                <a:effectLst/>
                <a:uLnTx/>
                <a:uFillTx/>
                <a:latin typeface="Trebuchet MS" pitchFamily="34" charset="0"/>
              </a:rPr>
              <a:t>Data-plane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A664"/>
                </a:solidFill>
                <a:effectLst/>
                <a:uLnTx/>
                <a:uFillTx/>
                <a:latin typeface="Trebuchet MS" pitchFamily="34" charset="0"/>
              </a:rPr>
              <a:t>Video Traffic</a:t>
            </a:r>
          </a:p>
        </p:txBody>
      </p:sp>
    </p:spTree>
    <p:extLst>
      <p:ext uri="{BB962C8B-B14F-4D97-AF65-F5344CB8AC3E}">
        <p14:creationId xmlns:p14="http://schemas.microsoft.com/office/powerpoint/2010/main" val="339700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Our Proof of Concept 5G Network</a:t>
            </a:r>
            <a:endParaRPr lang="en-US" dirty="0"/>
          </a:p>
        </p:txBody>
      </p:sp>
      <p:sp>
        <p:nvSpPr>
          <p:cNvPr id="102" name="Content Placeholder 101"/>
          <p:cNvSpPr>
            <a:spLocks noGrp="1"/>
          </p:cNvSpPr>
          <p:nvPr>
            <p:ph idx="1"/>
          </p:nvPr>
        </p:nvSpPr>
        <p:spPr>
          <a:xfrm>
            <a:off x="628650" y="982134"/>
            <a:ext cx="7886700" cy="2209927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DNE-RTC app runs on SDN controller and uses device throughput to decide when to enable or disable NE-RTC</a:t>
            </a:r>
          </a:p>
          <a:p>
            <a:r>
              <a:rPr lang="en-US" sz="2400" dirty="0" smtClean="0"/>
              <a:t>App communicates with many existing components:</a:t>
            </a:r>
          </a:p>
          <a:p>
            <a:pPr lvl="1"/>
            <a:r>
              <a:rPr lang="en-US" sz="2000" dirty="0" smtClean="0"/>
              <a:t>MME to map between different device identifiers</a:t>
            </a:r>
          </a:p>
          <a:p>
            <a:pPr lvl="1"/>
            <a:r>
              <a:rPr lang="en-US" sz="2000" dirty="0" smtClean="0"/>
              <a:t>PCRF to setup guaranteed bitrate bearers for video flows</a:t>
            </a:r>
          </a:p>
          <a:p>
            <a:pPr lvl="1"/>
            <a:r>
              <a:rPr lang="en-US" sz="2000" dirty="0" err="1" smtClean="0"/>
              <a:t>WebRTC</a:t>
            </a:r>
            <a:r>
              <a:rPr lang="en-US" sz="2000" dirty="0" smtClean="0"/>
              <a:t> gateway to set target bitrates</a:t>
            </a:r>
          </a:p>
          <a:p>
            <a:pPr lvl="1"/>
            <a:r>
              <a:rPr lang="en-US" sz="2000" dirty="0" smtClean="0"/>
              <a:t>Device to determine when a call is occurring</a:t>
            </a:r>
            <a:endParaRPr lang="en-US" sz="1600" dirty="0" smtClean="0"/>
          </a:p>
        </p:txBody>
      </p:sp>
      <p:sp>
        <p:nvSpPr>
          <p:cNvPr id="99" name="Slide Number Placeholder 9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51" name="Group 49"/>
          <p:cNvGrpSpPr/>
          <p:nvPr/>
        </p:nvGrpSpPr>
        <p:grpSpPr>
          <a:xfrm>
            <a:off x="462618" y="3505200"/>
            <a:ext cx="7645400" cy="2895600"/>
            <a:chOff x="748095" y="1803969"/>
            <a:chExt cx="7937942" cy="3643236"/>
          </a:xfrm>
        </p:grpSpPr>
        <p:sp>
          <p:nvSpPr>
            <p:cNvPr id="52" name="Flowchart: Process 51"/>
            <p:cNvSpPr/>
            <p:nvPr/>
          </p:nvSpPr>
          <p:spPr>
            <a:xfrm>
              <a:off x="748095" y="4843673"/>
              <a:ext cx="775905" cy="393991"/>
            </a:xfrm>
            <a:prstGeom prst="flowChartProcess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Device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" name="Flowchart: Process 52"/>
            <p:cNvSpPr/>
            <p:nvPr/>
          </p:nvSpPr>
          <p:spPr>
            <a:xfrm>
              <a:off x="3962400" y="4843673"/>
              <a:ext cx="685800" cy="393991"/>
            </a:xfrm>
            <a:prstGeom prst="flowChartProcess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SGW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4" name="Flowchart: Process 53"/>
            <p:cNvSpPr/>
            <p:nvPr/>
          </p:nvSpPr>
          <p:spPr>
            <a:xfrm>
              <a:off x="5257800" y="4843673"/>
              <a:ext cx="685800" cy="393991"/>
            </a:xfrm>
            <a:prstGeom prst="flowChartProcess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PGW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" name="Flowchart: Process 54"/>
            <p:cNvSpPr/>
            <p:nvPr/>
          </p:nvSpPr>
          <p:spPr>
            <a:xfrm>
              <a:off x="6447606" y="3934096"/>
              <a:ext cx="959031" cy="507274"/>
            </a:xfrm>
            <a:prstGeom prst="flowChartProcess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WebRTC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Gateway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" name="Flowchart: Process 55"/>
            <p:cNvSpPr/>
            <p:nvPr/>
          </p:nvSpPr>
          <p:spPr>
            <a:xfrm>
              <a:off x="7848599" y="4843673"/>
              <a:ext cx="837438" cy="393991"/>
            </a:xfrm>
            <a:prstGeom prst="flowChartProcess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Device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7" name="Flowchart: Process 56"/>
            <p:cNvSpPr/>
            <p:nvPr/>
          </p:nvSpPr>
          <p:spPr>
            <a:xfrm>
              <a:off x="2514600" y="4843673"/>
              <a:ext cx="685800" cy="393991"/>
            </a:xfrm>
            <a:prstGeom prst="flowChartProcess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eNB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" name="Cloud Callout 57"/>
            <p:cNvSpPr/>
            <p:nvPr/>
          </p:nvSpPr>
          <p:spPr>
            <a:xfrm>
              <a:off x="6477000" y="4734344"/>
              <a:ext cx="914400" cy="612648"/>
            </a:xfrm>
            <a:prstGeom prst="cloudCallout">
              <a:avLst>
                <a:gd name="adj1" fmla="val -16911"/>
                <a:gd name="adj2" fmla="val 44941"/>
              </a:avLst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59" name="Straight Arrow Connector 58"/>
            <p:cNvCxnSpPr>
              <a:stCxn id="52" idx="3"/>
            </p:cNvCxnSpPr>
            <p:nvPr/>
          </p:nvCxnSpPr>
          <p:spPr>
            <a:xfrm>
              <a:off x="1524000" y="5040669"/>
              <a:ext cx="990600" cy="0"/>
            </a:xfrm>
            <a:prstGeom prst="straightConnector1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60" name="Straight Arrow Connector 59"/>
            <p:cNvCxnSpPr>
              <a:stCxn id="57" idx="3"/>
              <a:endCxn id="53" idx="1"/>
            </p:cNvCxnSpPr>
            <p:nvPr/>
          </p:nvCxnSpPr>
          <p:spPr>
            <a:xfrm>
              <a:off x="3200400" y="5040669"/>
              <a:ext cx="762000" cy="0"/>
            </a:xfrm>
            <a:prstGeom prst="straightConnector1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>
            <a:xfrm>
              <a:off x="4648200" y="5040668"/>
              <a:ext cx="609600" cy="0"/>
            </a:xfrm>
            <a:prstGeom prst="straightConnector1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>
            <a:xfrm flipV="1">
              <a:off x="5943600" y="5040668"/>
              <a:ext cx="536236" cy="1"/>
            </a:xfrm>
            <a:prstGeom prst="straightConnector1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63" name="Straight Arrow Connector 62"/>
            <p:cNvCxnSpPr>
              <a:stCxn id="58" idx="2"/>
              <a:endCxn id="56" idx="1"/>
            </p:cNvCxnSpPr>
            <p:nvPr/>
          </p:nvCxnSpPr>
          <p:spPr>
            <a:xfrm>
              <a:off x="7390638" y="5040669"/>
              <a:ext cx="457961" cy="0"/>
            </a:xfrm>
            <a:prstGeom prst="straightConnector1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64" name="Straight Arrow Connector 63"/>
            <p:cNvCxnSpPr>
              <a:stCxn id="58" idx="3"/>
              <a:endCxn id="55" idx="2"/>
            </p:cNvCxnSpPr>
            <p:nvPr/>
          </p:nvCxnSpPr>
          <p:spPr>
            <a:xfrm flipH="1" flipV="1">
              <a:off x="6927122" y="4441370"/>
              <a:ext cx="7078" cy="328003"/>
            </a:xfrm>
            <a:prstGeom prst="straightConnector1">
              <a:avLst/>
            </a:prstGeom>
            <a:solidFill>
              <a:srgbClr val="0069AA"/>
            </a:solidFill>
            <a:ln w="25400" cap="flat" cmpd="sng" algn="ctr">
              <a:solidFill>
                <a:srgbClr val="0069AA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sp>
          <p:nvSpPr>
            <p:cNvPr id="65" name="Flowchart: Process 64"/>
            <p:cNvSpPr/>
            <p:nvPr/>
          </p:nvSpPr>
          <p:spPr>
            <a:xfrm>
              <a:off x="3352800" y="4114800"/>
              <a:ext cx="685800" cy="381000"/>
            </a:xfrm>
            <a:prstGeom prst="flowChartProcess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MME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" name="Flowchart: Process 65"/>
            <p:cNvSpPr/>
            <p:nvPr/>
          </p:nvSpPr>
          <p:spPr>
            <a:xfrm>
              <a:off x="4572000" y="3733800"/>
              <a:ext cx="685800" cy="381000"/>
            </a:xfrm>
            <a:prstGeom prst="flowChartProcess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PCRF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7" name="Flowchart: Process 66"/>
            <p:cNvSpPr/>
            <p:nvPr/>
          </p:nvSpPr>
          <p:spPr>
            <a:xfrm>
              <a:off x="3352800" y="3276600"/>
              <a:ext cx="685800" cy="381000"/>
            </a:xfrm>
            <a:prstGeom prst="flowChartProcess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HSS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68" name="Straight Arrow Connector 67"/>
            <p:cNvCxnSpPr>
              <a:stCxn id="67" idx="2"/>
              <a:endCxn id="65" idx="0"/>
            </p:cNvCxnSpPr>
            <p:nvPr/>
          </p:nvCxnSpPr>
          <p:spPr>
            <a:xfrm>
              <a:off x="3695700" y="3657600"/>
              <a:ext cx="0" cy="457200"/>
            </a:xfrm>
            <a:prstGeom prst="straightConnector1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69" name="Straight Arrow Connector 68"/>
            <p:cNvCxnSpPr>
              <a:stCxn id="67" idx="3"/>
              <a:endCxn id="66" idx="0"/>
            </p:cNvCxnSpPr>
            <p:nvPr/>
          </p:nvCxnSpPr>
          <p:spPr>
            <a:xfrm>
              <a:off x="4038600" y="3467100"/>
              <a:ext cx="876300" cy="266700"/>
            </a:xfrm>
            <a:prstGeom prst="straightConnector1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70" name="Straight Arrow Connector 69"/>
            <p:cNvCxnSpPr>
              <a:stCxn id="66" idx="2"/>
              <a:endCxn id="65" idx="3"/>
            </p:cNvCxnSpPr>
            <p:nvPr/>
          </p:nvCxnSpPr>
          <p:spPr>
            <a:xfrm flipH="1">
              <a:off x="4038600" y="4114800"/>
              <a:ext cx="876300" cy="190500"/>
            </a:xfrm>
            <a:prstGeom prst="straightConnector1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71" name="Straight Arrow Connector 70"/>
            <p:cNvCxnSpPr>
              <a:stCxn id="65" idx="2"/>
              <a:endCxn id="57" idx="0"/>
            </p:cNvCxnSpPr>
            <p:nvPr/>
          </p:nvCxnSpPr>
          <p:spPr>
            <a:xfrm flipH="1">
              <a:off x="2857500" y="4495800"/>
              <a:ext cx="838200" cy="347873"/>
            </a:xfrm>
            <a:prstGeom prst="straightConnector1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72" name="Straight Arrow Connector 71"/>
            <p:cNvCxnSpPr>
              <a:stCxn id="53" idx="0"/>
              <a:endCxn id="65" idx="2"/>
            </p:cNvCxnSpPr>
            <p:nvPr/>
          </p:nvCxnSpPr>
          <p:spPr>
            <a:xfrm flipH="1" flipV="1">
              <a:off x="3695700" y="4495800"/>
              <a:ext cx="609600" cy="347873"/>
            </a:xfrm>
            <a:prstGeom prst="straightConnector1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sp>
          <p:nvSpPr>
            <p:cNvPr id="73" name="Flowchart: Process 72"/>
            <p:cNvSpPr/>
            <p:nvPr/>
          </p:nvSpPr>
          <p:spPr>
            <a:xfrm>
              <a:off x="3886200" y="2079739"/>
              <a:ext cx="1213259" cy="486229"/>
            </a:xfrm>
            <a:prstGeom prst="flowChartProcess">
              <a:avLst/>
            </a:prstGeom>
            <a:solidFill>
              <a:srgbClr val="F79646"/>
            </a:solidFill>
            <a:ln w="25400" cap="flat" cmpd="sng" algn="ctr">
              <a:solidFill>
                <a:srgbClr val="F79646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SDN</a:t>
              </a:r>
              <a:b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</a:b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Controller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74" name="Flowchart: Process 73"/>
            <p:cNvSpPr/>
            <p:nvPr/>
          </p:nvSpPr>
          <p:spPr>
            <a:xfrm>
              <a:off x="3886200" y="1803969"/>
              <a:ext cx="1204469" cy="304800"/>
            </a:xfrm>
            <a:prstGeom prst="flowChartProcess">
              <a:avLst/>
            </a:prstGeom>
            <a:solidFill>
              <a:srgbClr val="F79646"/>
            </a:solidFill>
            <a:ln w="25400" cap="flat" cmpd="sng" algn="ctr">
              <a:solidFill>
                <a:srgbClr val="F79646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DNE-RTC App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75" name="Straight Arrow Connector 74"/>
            <p:cNvCxnSpPr>
              <a:stCxn id="54" idx="0"/>
              <a:endCxn id="66" idx="2"/>
            </p:cNvCxnSpPr>
            <p:nvPr/>
          </p:nvCxnSpPr>
          <p:spPr>
            <a:xfrm flipH="1" flipV="1">
              <a:off x="4914900" y="4114800"/>
              <a:ext cx="685800" cy="728873"/>
            </a:xfrm>
            <a:prstGeom prst="straightConnector1">
              <a:avLst/>
            </a:prstGeom>
            <a:solidFill>
              <a:srgbClr val="EE3124"/>
            </a:solidFill>
            <a:ln w="25400" cap="flat" cmpd="sng" algn="ctr">
              <a:solidFill>
                <a:srgbClr val="EE3124">
                  <a:shade val="50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76" name="Curved Connector 51"/>
            <p:cNvCxnSpPr>
              <a:stCxn id="74" idx="3"/>
              <a:endCxn id="66" idx="3"/>
            </p:cNvCxnSpPr>
            <p:nvPr/>
          </p:nvCxnSpPr>
          <p:spPr>
            <a:xfrm>
              <a:off x="5090669" y="1956369"/>
              <a:ext cx="167131" cy="1967931"/>
            </a:xfrm>
            <a:prstGeom prst="curvedConnector3">
              <a:avLst>
                <a:gd name="adj1" fmla="val 242012"/>
              </a:avLst>
            </a:prstGeom>
            <a:noFill/>
            <a:ln w="25400" cap="flat" cmpd="sng" algn="ctr">
              <a:solidFill>
                <a:srgbClr val="F79646"/>
              </a:solidFill>
              <a:prstDash val="solid"/>
              <a:headEnd type="none"/>
              <a:tailEnd type="arrow"/>
            </a:ln>
            <a:effectLst/>
          </p:spPr>
        </p:cxnSp>
        <p:cxnSp>
          <p:nvCxnSpPr>
            <p:cNvPr id="77" name="Curved Connector 51"/>
            <p:cNvCxnSpPr>
              <a:stCxn id="74" idx="3"/>
              <a:endCxn id="55" idx="0"/>
            </p:cNvCxnSpPr>
            <p:nvPr/>
          </p:nvCxnSpPr>
          <p:spPr>
            <a:xfrm>
              <a:off x="5090669" y="1956369"/>
              <a:ext cx="1836453" cy="1977727"/>
            </a:xfrm>
            <a:prstGeom prst="curvedConnector2">
              <a:avLst/>
            </a:prstGeom>
            <a:noFill/>
            <a:ln w="25400" cap="flat" cmpd="sng" algn="ctr">
              <a:solidFill>
                <a:srgbClr val="F79646"/>
              </a:solidFill>
              <a:prstDash val="solid"/>
              <a:headEnd type="none"/>
              <a:tailEnd type="arrow"/>
            </a:ln>
            <a:effectLst/>
          </p:spPr>
        </p:cxnSp>
        <p:cxnSp>
          <p:nvCxnSpPr>
            <p:cNvPr id="78" name="Curved Connector 51"/>
            <p:cNvCxnSpPr>
              <a:stCxn id="74" idx="1"/>
              <a:endCxn id="65" idx="1"/>
            </p:cNvCxnSpPr>
            <p:nvPr/>
          </p:nvCxnSpPr>
          <p:spPr>
            <a:xfrm rot="10800000" flipV="1">
              <a:off x="3352800" y="1956369"/>
              <a:ext cx="533400" cy="2348931"/>
            </a:xfrm>
            <a:prstGeom prst="curvedConnector3">
              <a:avLst>
                <a:gd name="adj1" fmla="val 144497"/>
              </a:avLst>
            </a:prstGeom>
            <a:noFill/>
            <a:ln w="25400" cap="flat" cmpd="sng" algn="ctr">
              <a:solidFill>
                <a:srgbClr val="F79646"/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79" name="Elbow Connector 70"/>
            <p:cNvCxnSpPr>
              <a:stCxn id="73" idx="2"/>
              <a:endCxn id="80" idx="3"/>
            </p:cNvCxnSpPr>
            <p:nvPr/>
          </p:nvCxnSpPr>
          <p:spPr>
            <a:xfrm rot="5400000">
              <a:off x="2966365" y="2495203"/>
              <a:ext cx="1455699" cy="1597230"/>
            </a:xfrm>
            <a:prstGeom prst="bentConnector2">
              <a:avLst/>
            </a:prstGeom>
            <a:noFill/>
            <a:ln w="25400" cap="flat" cmpd="sng" algn="ctr">
              <a:solidFill>
                <a:srgbClr val="F79646"/>
              </a:solidFill>
              <a:prstDash val="solid"/>
              <a:headEnd type="arrow"/>
              <a:tailEnd type="arrow"/>
            </a:ln>
            <a:effectLst/>
          </p:spPr>
        </p:cxnSp>
        <p:sp>
          <p:nvSpPr>
            <p:cNvPr id="80" name="Flowchart: Process 79"/>
            <p:cNvSpPr/>
            <p:nvPr/>
          </p:nvSpPr>
          <p:spPr>
            <a:xfrm>
              <a:off x="1752600" y="3810000"/>
              <a:ext cx="1143000" cy="423333"/>
            </a:xfrm>
            <a:prstGeom prst="flowChartProcess">
              <a:avLst/>
            </a:prstGeom>
            <a:solidFill>
              <a:srgbClr val="F79646"/>
            </a:solidFill>
            <a:ln w="25400" cap="flat" cmpd="sng" algn="ctr">
              <a:solidFill>
                <a:srgbClr val="F79646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OpenFlow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/>
              </a:r>
              <a:b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</a:b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Adaptor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81" name="Elbow Connector 70"/>
            <p:cNvCxnSpPr>
              <a:stCxn id="80" idx="2"/>
              <a:endCxn id="57" idx="0"/>
            </p:cNvCxnSpPr>
            <p:nvPr/>
          </p:nvCxnSpPr>
          <p:spPr>
            <a:xfrm rot="16200000" flipH="1">
              <a:off x="2285630" y="4271803"/>
              <a:ext cx="610340" cy="533400"/>
            </a:xfrm>
            <a:prstGeom prst="bentConnector3">
              <a:avLst>
                <a:gd name="adj1" fmla="val 50000"/>
              </a:avLst>
            </a:prstGeom>
            <a:noFill/>
            <a:ln w="25400" cap="flat" cmpd="sng" algn="ctr">
              <a:solidFill>
                <a:srgbClr val="F79646"/>
              </a:solidFill>
              <a:prstDash val="solid"/>
              <a:headEnd type="arrow"/>
              <a:tailEnd type="arrow"/>
            </a:ln>
            <a:effectLst/>
          </p:spPr>
        </p:cxnSp>
        <p:sp>
          <p:nvSpPr>
            <p:cNvPr id="83" name="TextBox 82"/>
            <p:cNvSpPr txBox="1"/>
            <p:nvPr/>
          </p:nvSpPr>
          <p:spPr>
            <a:xfrm>
              <a:off x="3733800" y="3776990"/>
              <a:ext cx="76655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  <a:t>OpenFlow</a:t>
              </a: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  <p:cxnSp>
          <p:nvCxnSpPr>
            <p:cNvPr id="87" name="Curved Connector 51"/>
            <p:cNvCxnSpPr>
              <a:stCxn id="52" idx="0"/>
              <a:endCxn id="74" idx="1"/>
            </p:cNvCxnSpPr>
            <p:nvPr/>
          </p:nvCxnSpPr>
          <p:spPr>
            <a:xfrm rot="5400000" flipH="1" flipV="1">
              <a:off x="1067471" y="2024945"/>
              <a:ext cx="2887304" cy="2750152"/>
            </a:xfrm>
            <a:prstGeom prst="curvedConnector2">
              <a:avLst/>
            </a:prstGeom>
            <a:noFill/>
            <a:ln w="25400" cap="flat" cmpd="sng" algn="ctr">
              <a:solidFill>
                <a:srgbClr val="F79646"/>
              </a:solidFill>
              <a:prstDash val="solid"/>
              <a:headEnd type="none"/>
              <a:tailEnd type="arrow"/>
            </a:ln>
            <a:effectLst/>
          </p:spPr>
        </p:cxnSp>
        <p:sp>
          <p:nvSpPr>
            <p:cNvPr id="89" name="TextBox 88"/>
            <p:cNvSpPr txBox="1"/>
            <p:nvPr/>
          </p:nvSpPr>
          <p:spPr>
            <a:xfrm>
              <a:off x="1371600" y="2648449"/>
              <a:ext cx="1066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  <a:t>Call Start/Stop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554656" y="2648449"/>
              <a:ext cx="1066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  <a:t>UEID mapping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3886200" y="2600909"/>
              <a:ext cx="1066800" cy="5421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  <a:t>Device info </a:t>
              </a:r>
              <a:r>
                <a:rPr lang="en-US" sz="1100" kern="0" dirty="0" smtClean="0">
                  <a:solidFill>
                    <a:sysClr val="windowText" lastClr="000000"/>
                  </a:solidFill>
                  <a:latin typeface="Tahoma" pitchFamily="34" charset="0"/>
                </a:rPr>
                <a:t>&amp;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  <a:t>ctrl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047271" y="2658002"/>
              <a:ext cx="10668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  <a:t>Setup</a:t>
              </a:r>
              <a:b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</a:b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  <a:t>GBR bearers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6145745" y="2705767"/>
              <a:ext cx="10668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  <a:t>Video</a:t>
              </a:r>
              <a:b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</a:b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  <a:t>bitrate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  <a:t> cap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  <p:cxnSp>
          <p:nvCxnSpPr>
            <p:cNvPr id="94" name="Straight Arrow Connector 61"/>
            <p:cNvCxnSpPr/>
            <p:nvPr/>
          </p:nvCxnSpPr>
          <p:spPr>
            <a:xfrm rot="16200000" flipV="1">
              <a:off x="7131196" y="4464196"/>
              <a:ext cx="749008" cy="685800"/>
            </a:xfrm>
            <a:prstGeom prst="bentConnector3">
              <a:avLst>
                <a:gd name="adj1" fmla="val -269"/>
              </a:avLst>
            </a:prstGeom>
            <a:noFill/>
            <a:ln w="38100" cap="flat" cmpd="sng" algn="ctr">
              <a:solidFill>
                <a:srgbClr val="00A664"/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95" name="Straight Arrow Connector 61"/>
            <p:cNvCxnSpPr/>
            <p:nvPr/>
          </p:nvCxnSpPr>
          <p:spPr>
            <a:xfrm flipV="1">
              <a:off x="1524000" y="4432592"/>
              <a:ext cx="5181600" cy="749008"/>
            </a:xfrm>
            <a:prstGeom prst="bentConnector3">
              <a:avLst>
                <a:gd name="adj1" fmla="val 100000"/>
              </a:avLst>
            </a:prstGeom>
            <a:noFill/>
            <a:ln w="38100" cap="flat" cmpd="sng" algn="ctr">
              <a:solidFill>
                <a:srgbClr val="00A664"/>
              </a:solidFill>
              <a:prstDash val="solid"/>
              <a:headEnd type="arrow"/>
              <a:tailEnd type="arrow"/>
            </a:ln>
            <a:effectLst/>
          </p:spPr>
        </p:cxnSp>
        <p:sp>
          <p:nvSpPr>
            <p:cNvPr id="96" name="TextBox 95"/>
            <p:cNvSpPr txBox="1"/>
            <p:nvPr/>
          </p:nvSpPr>
          <p:spPr>
            <a:xfrm>
              <a:off x="3135086" y="5179368"/>
              <a:ext cx="1211973" cy="267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A664"/>
                  </a:solidFill>
                  <a:effectLst/>
                  <a:uLnTx/>
                  <a:uFillTx/>
                  <a:latin typeface="Tahoma" pitchFamily="34" charset="0"/>
                </a:rPr>
                <a:t>RTP and RTCP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A664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6558634" y="3504013"/>
            <a:ext cx="1856031" cy="129266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lIns="91440" tIns="45720" rIns="91440" bIns="45720" rtlCol="0" anchor="ctr" anchorCtr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Trebuchet MS" pitchFamily="34" charset="0"/>
              </a:rPr>
              <a:t>New control-plane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EE3124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EE3124"/>
                </a:solidFill>
                <a:effectLst/>
                <a:uLnTx/>
                <a:uFillTx/>
                <a:latin typeface="Trebuchet MS" pitchFamily="34" charset="0"/>
              </a:rPr>
              <a:t>Existing control-plane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69AA"/>
                </a:solidFill>
                <a:effectLst/>
                <a:uLnTx/>
                <a:uFillTx/>
                <a:latin typeface="Trebuchet MS" pitchFamily="34" charset="0"/>
              </a:rPr>
              <a:t>Data-plane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A664"/>
                </a:solidFill>
                <a:effectLst/>
                <a:uLnTx/>
                <a:uFillTx/>
                <a:latin typeface="Trebuchet MS" pitchFamily="34" charset="0"/>
              </a:rPr>
              <a:t>Video Traffic</a:t>
            </a:r>
          </a:p>
        </p:txBody>
      </p:sp>
    </p:spTree>
    <p:extLst>
      <p:ext uri="{BB962C8B-B14F-4D97-AF65-F5344CB8AC3E}">
        <p14:creationId xmlns:p14="http://schemas.microsoft.com/office/powerpoint/2010/main" val="184497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DNE-RTC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82134"/>
            <a:ext cx="7886700" cy="3437466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Computes an exponentially weighted moving average of each device’s throughput</a:t>
            </a:r>
          </a:p>
          <a:p>
            <a:r>
              <a:rPr lang="en-US" sz="2400" dirty="0"/>
              <a:t>NE-RTC is enabled when the device is in a call and </a:t>
            </a:r>
            <a:r>
              <a:rPr lang="en-US" sz="2400" dirty="0" smtClean="0"/>
              <a:t>its </a:t>
            </a:r>
            <a:r>
              <a:rPr lang="en-US" sz="2400" dirty="0"/>
              <a:t>throughput drops </a:t>
            </a:r>
            <a:r>
              <a:rPr lang="en-US" sz="2400" dirty="0" smtClean="0"/>
              <a:t>below </a:t>
            </a:r>
            <a:r>
              <a:rPr lang="en-US" sz="2400" dirty="0"/>
              <a:t>a low threshold</a:t>
            </a:r>
          </a:p>
          <a:p>
            <a:pPr lvl="1"/>
            <a:r>
              <a:rPr lang="en-US" sz="2000" dirty="0"/>
              <a:t>Enables target bitrate computation and scheduling </a:t>
            </a:r>
            <a:r>
              <a:rPr lang="en-US" sz="2000" dirty="0" smtClean="0"/>
              <a:t>algorithm</a:t>
            </a:r>
          </a:p>
          <a:p>
            <a:pPr lvl="1"/>
            <a:r>
              <a:rPr lang="en-US" sz="2000" dirty="0"/>
              <a:t>Sends target bitrate info to </a:t>
            </a:r>
            <a:r>
              <a:rPr lang="en-US" sz="2000" dirty="0" err="1"/>
              <a:t>WebRTC</a:t>
            </a:r>
            <a:r>
              <a:rPr lang="en-US" sz="2000" dirty="0"/>
              <a:t> </a:t>
            </a:r>
            <a:r>
              <a:rPr lang="en-US" sz="2000" dirty="0" smtClean="0"/>
              <a:t>gateway</a:t>
            </a:r>
          </a:p>
          <a:p>
            <a:pPr lvl="1"/>
            <a:r>
              <a:rPr lang="en-US" sz="2000" dirty="0" smtClean="0"/>
              <a:t>Sets </a:t>
            </a:r>
            <a:r>
              <a:rPr lang="en-US" sz="2000" dirty="0"/>
              <a:t>up guaranteed bitrate bearers across the </a:t>
            </a:r>
            <a:r>
              <a:rPr lang="en-US" sz="2000" dirty="0" smtClean="0"/>
              <a:t>network</a:t>
            </a:r>
          </a:p>
          <a:p>
            <a:r>
              <a:rPr lang="en-US" sz="2400" dirty="0" smtClean="0"/>
              <a:t>A </a:t>
            </a:r>
            <a:r>
              <a:rPr lang="en-US" sz="2400" dirty="0"/>
              <a:t>second higher threshold determines when to disable NE-RTC again</a:t>
            </a:r>
          </a:p>
          <a:p>
            <a:pPr lvl="1"/>
            <a:r>
              <a:rPr lang="en-US" sz="2000" dirty="0"/>
              <a:t>Disables target bitrate computation and scheduling </a:t>
            </a:r>
            <a:r>
              <a:rPr lang="en-US" sz="2000" dirty="0" smtClean="0"/>
              <a:t>algorithm</a:t>
            </a:r>
          </a:p>
          <a:p>
            <a:pPr lvl="1"/>
            <a:r>
              <a:rPr lang="en-US" sz="2000" dirty="0" smtClean="0"/>
              <a:t>Releases </a:t>
            </a:r>
            <a:r>
              <a:rPr lang="en-US" sz="2000" dirty="0"/>
              <a:t>guaranteed bitrate bearers for this </a:t>
            </a:r>
            <a:r>
              <a:rPr lang="en-US" sz="2000" dirty="0" smtClean="0"/>
              <a:t>flow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>
                <a:solidFill>
                  <a:prstClr val="white"/>
                </a:solidFill>
              </a:rPr>
              <a:pPr/>
              <a:t>13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5" name="Picture 4" descr="Screenshot from 2015-04-21 151825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029200" y="4548723"/>
            <a:ext cx="3288323" cy="1943100"/>
          </a:xfrm>
          <a:prstGeom prst="rect">
            <a:avLst/>
          </a:prstGeom>
        </p:spPr>
      </p:pic>
      <p:pic>
        <p:nvPicPr>
          <p:cNvPr id="6" name="Picture 5" descr="Screenshot from 2015-04-21 112924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841" t="5153" r="18710" b="57778"/>
          <a:stretch>
            <a:fillRect/>
          </a:stretch>
        </p:blipFill>
        <p:spPr>
          <a:xfrm>
            <a:off x="611778" y="4548723"/>
            <a:ext cx="3523852" cy="1950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06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Horizontal SDN interactions are common</a:t>
            </a:r>
            <a:endParaRPr lang="en-US" sz="3600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628650" y="982133"/>
            <a:ext cx="7886700" cy="371042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Mobile Networks are usually separated into a number of domains: RAN, Edge, and Core</a:t>
            </a:r>
          </a:p>
          <a:p>
            <a:r>
              <a:rPr lang="en-US" sz="2400" dirty="0" smtClean="0"/>
              <a:t>Network services need to frequently communicate and configure components across all of these domains</a:t>
            </a:r>
          </a:p>
          <a:p>
            <a:pPr lvl="1"/>
            <a:r>
              <a:rPr lang="en-US" sz="2000" dirty="0" smtClean="0"/>
              <a:t>RAN: base station throughput info and scheduling algorithm</a:t>
            </a:r>
          </a:p>
          <a:p>
            <a:pPr lvl="1"/>
            <a:r>
              <a:rPr lang="en-US" sz="2000" dirty="0" smtClean="0"/>
              <a:t>Edge/Core: guaranteed bitrate bearers</a:t>
            </a:r>
          </a:p>
          <a:p>
            <a:pPr lvl="1"/>
            <a:r>
              <a:rPr lang="en-US" sz="2000" dirty="0" smtClean="0"/>
              <a:t>App: target bitrate</a:t>
            </a:r>
          </a:p>
          <a:p>
            <a:r>
              <a:rPr lang="en-US" sz="2400" dirty="0" smtClean="0"/>
              <a:t>Thus horizontal communication between controllers in different domains MUST be efficient</a:t>
            </a:r>
            <a:endParaRPr lang="en-US" sz="200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Cloud Callout 7"/>
          <p:cNvSpPr/>
          <p:nvPr/>
        </p:nvSpPr>
        <p:spPr>
          <a:xfrm>
            <a:off x="1543049" y="4798123"/>
            <a:ext cx="1953499" cy="1127814"/>
          </a:xfrm>
          <a:prstGeom prst="cloudCallout">
            <a:avLst>
              <a:gd name="adj1" fmla="val -11029"/>
              <a:gd name="adj2" fmla="val 36161"/>
            </a:avLst>
          </a:prstGeom>
          <a:gradFill rotWithShape="1">
            <a:gsLst>
              <a:gs pos="0">
                <a:srgbClr val="D9D9D9">
                  <a:shade val="51000"/>
                  <a:satMod val="130000"/>
                </a:srgbClr>
              </a:gs>
              <a:gs pos="80000">
                <a:srgbClr val="D9D9D9">
                  <a:shade val="93000"/>
                  <a:satMod val="130000"/>
                </a:srgbClr>
              </a:gs>
              <a:gs pos="100000">
                <a:srgbClr val="D9D9D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D9D9D9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RAN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3657600" y="4783061"/>
            <a:ext cx="1952040" cy="1105551"/>
          </a:xfrm>
          <a:prstGeom prst="cloudCallout">
            <a:avLst>
              <a:gd name="adj1" fmla="val -11029"/>
              <a:gd name="adj2" fmla="val 36161"/>
            </a:avLst>
          </a:prstGeom>
          <a:gradFill rotWithShape="1">
            <a:gsLst>
              <a:gs pos="0">
                <a:srgbClr val="D9D9D9">
                  <a:shade val="51000"/>
                  <a:satMod val="130000"/>
                </a:srgbClr>
              </a:gs>
              <a:gs pos="80000">
                <a:srgbClr val="D9D9D9">
                  <a:shade val="93000"/>
                  <a:satMod val="130000"/>
                </a:srgbClr>
              </a:gs>
              <a:gs pos="100000">
                <a:srgbClr val="D9D9D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D9D9D9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000000"/>
                </a:solidFill>
                <a:latin typeface="Trebuchet MS"/>
              </a:rPr>
              <a:t>Edge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5770692" y="4781224"/>
            <a:ext cx="1952040" cy="1105551"/>
          </a:xfrm>
          <a:prstGeom prst="cloudCallout">
            <a:avLst>
              <a:gd name="adj1" fmla="val -11029"/>
              <a:gd name="adj2" fmla="val 36161"/>
            </a:avLst>
          </a:prstGeom>
          <a:gradFill rotWithShape="1">
            <a:gsLst>
              <a:gs pos="0">
                <a:srgbClr val="D9D9D9">
                  <a:shade val="51000"/>
                  <a:satMod val="130000"/>
                </a:srgbClr>
              </a:gs>
              <a:gs pos="80000">
                <a:srgbClr val="D9D9D9">
                  <a:shade val="93000"/>
                  <a:satMod val="130000"/>
                </a:srgbClr>
              </a:gs>
              <a:gs pos="100000">
                <a:srgbClr val="D9D9D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D9D9D9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000000"/>
                </a:solidFill>
                <a:latin typeface="Trebuchet MS"/>
              </a:rPr>
              <a:t>Core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33600" y="5334000"/>
            <a:ext cx="4819649" cy="377281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Services</a:t>
            </a:r>
          </a:p>
        </p:txBody>
      </p:sp>
    </p:spTree>
    <p:extLst>
      <p:ext uri="{BB962C8B-B14F-4D97-AF65-F5344CB8AC3E}">
        <p14:creationId xmlns:p14="http://schemas.microsoft.com/office/powerpoint/2010/main" val="338970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dirty="0" smtClean="0"/>
              <a:t>Identifier proliferation complicates services</a:t>
            </a:r>
            <a:endParaRPr lang="en-US" sz="3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982134"/>
            <a:ext cx="7886700" cy="381846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existing 4G/LTE network components use many different identifiers for the same device</a:t>
            </a:r>
          </a:p>
          <a:p>
            <a:pPr lvl="1"/>
            <a:r>
              <a:rPr lang="en-US" sz="2000" dirty="0" smtClean="0"/>
              <a:t>IMSI, S1APID, IP address, SIP URI</a:t>
            </a:r>
          </a:p>
          <a:p>
            <a:r>
              <a:rPr lang="en-US" sz="2400" dirty="0" smtClean="0"/>
              <a:t>Implementing the DNE-RTC service required mapping between 4 of these</a:t>
            </a:r>
          </a:p>
          <a:p>
            <a:pPr lvl="1"/>
            <a:r>
              <a:rPr lang="en-US" sz="2000" dirty="0" smtClean="0"/>
              <a:t>Hardest part of the implementation</a:t>
            </a:r>
          </a:p>
          <a:p>
            <a:r>
              <a:rPr lang="en-US" sz="2400" dirty="0" smtClean="0"/>
              <a:t>Need to minimize the number of identifiers needed in 5G service APIs and enable easy mapping</a:t>
            </a:r>
          </a:p>
          <a:p>
            <a:pPr lvl="1"/>
            <a:r>
              <a:rPr lang="en-US" sz="2000" dirty="0" smtClean="0"/>
              <a:t>The centralized information and control of SDN will help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27314" y="5256245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b="1" dirty="0" smtClean="0">
                <a:ln w="11430"/>
                <a:gradFill>
                  <a:gsLst>
                    <a:gs pos="0">
                      <a:srgbClr val="EE3124">
                        <a:tint val="90000"/>
                        <a:satMod val="120000"/>
                      </a:srgbClr>
                    </a:gs>
                    <a:gs pos="25000">
                      <a:srgbClr val="EE3124">
                        <a:tint val="93000"/>
                        <a:satMod val="120000"/>
                      </a:srgbClr>
                    </a:gs>
                    <a:gs pos="50000">
                      <a:srgbClr val="EE3124">
                        <a:shade val="89000"/>
                        <a:satMod val="110000"/>
                      </a:srgbClr>
                    </a:gs>
                    <a:gs pos="75000">
                      <a:srgbClr val="EE3124">
                        <a:tint val="93000"/>
                        <a:satMod val="120000"/>
                      </a:srgbClr>
                    </a:gs>
                    <a:gs pos="100000">
                      <a:srgbClr val="EE3124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</a:rPr>
              <a:t>IP: 203.0.113.15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69363" y="5250024"/>
            <a:ext cx="2776722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b="1" dirty="0" smtClean="0">
                <a:ln w="11430"/>
                <a:gradFill>
                  <a:gsLst>
                    <a:gs pos="0">
                      <a:srgbClr val="EE3124">
                        <a:tint val="90000"/>
                        <a:satMod val="120000"/>
                      </a:srgbClr>
                    </a:gs>
                    <a:gs pos="25000">
                      <a:srgbClr val="EE3124">
                        <a:tint val="93000"/>
                        <a:satMod val="120000"/>
                      </a:srgbClr>
                    </a:gs>
                    <a:gs pos="50000">
                      <a:srgbClr val="EE3124">
                        <a:shade val="89000"/>
                        <a:satMod val="110000"/>
                      </a:srgbClr>
                    </a:gs>
                    <a:gs pos="75000">
                      <a:srgbClr val="EE3124">
                        <a:tint val="93000"/>
                        <a:satMod val="120000"/>
                      </a:srgbClr>
                    </a:gs>
                    <a:gs pos="100000">
                      <a:srgbClr val="EE3124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</a:rPr>
              <a:t>IMSI: 241100754492889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86000" y="5791200"/>
            <a:ext cx="2023311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b="1" dirty="0" smtClean="0">
                <a:ln w="11430"/>
                <a:gradFill>
                  <a:gsLst>
                    <a:gs pos="0">
                      <a:srgbClr val="EE3124">
                        <a:tint val="90000"/>
                        <a:satMod val="120000"/>
                      </a:srgbClr>
                    </a:gs>
                    <a:gs pos="25000">
                      <a:srgbClr val="EE3124">
                        <a:tint val="93000"/>
                        <a:satMod val="120000"/>
                      </a:srgbClr>
                    </a:gs>
                    <a:gs pos="50000">
                      <a:srgbClr val="EE3124">
                        <a:shade val="89000"/>
                        <a:satMod val="110000"/>
                      </a:srgbClr>
                    </a:gs>
                    <a:gs pos="75000">
                      <a:srgbClr val="EE3124">
                        <a:tint val="93000"/>
                        <a:satMod val="120000"/>
                      </a:srgbClr>
                    </a:gs>
                    <a:gs pos="100000">
                      <a:srgbClr val="EE3124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</a:rPr>
              <a:t>S1APID: 0x57143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85453" y="5738327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b="1" dirty="0" smtClean="0">
                <a:ln w="11430"/>
                <a:gradFill>
                  <a:gsLst>
                    <a:gs pos="0">
                      <a:srgbClr val="EE3124">
                        <a:tint val="90000"/>
                        <a:satMod val="120000"/>
                      </a:srgbClr>
                    </a:gs>
                    <a:gs pos="25000">
                      <a:srgbClr val="EE3124">
                        <a:tint val="93000"/>
                        <a:satMod val="120000"/>
                      </a:srgbClr>
                    </a:gs>
                    <a:gs pos="50000">
                      <a:srgbClr val="EE3124">
                        <a:shade val="89000"/>
                        <a:satMod val="110000"/>
                      </a:srgbClr>
                    </a:gs>
                    <a:gs pos="75000">
                      <a:srgbClr val="EE3124">
                        <a:tint val="93000"/>
                        <a:satMod val="120000"/>
                      </a:srgbClr>
                    </a:gs>
                    <a:gs pos="100000">
                      <a:srgbClr val="EE3124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</a:rPr>
              <a:t>SIP: bob@example.com</a:t>
            </a:r>
          </a:p>
        </p:txBody>
      </p:sp>
    </p:spTree>
    <p:extLst>
      <p:ext uri="{BB962C8B-B14F-4D97-AF65-F5344CB8AC3E}">
        <p14:creationId xmlns:p14="http://schemas.microsoft.com/office/powerpoint/2010/main" val="9739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Network function graphs have control plane elements</a:t>
            </a:r>
            <a:endParaRPr lang="en-US" sz="2800" dirty="0"/>
          </a:p>
        </p:txBody>
      </p:sp>
      <p:sp>
        <p:nvSpPr>
          <p:cNvPr id="58" name="Content Placeholder 57"/>
          <p:cNvSpPr>
            <a:spLocks noGrp="1"/>
          </p:cNvSpPr>
          <p:nvPr>
            <p:ph idx="1"/>
          </p:nvPr>
        </p:nvSpPr>
        <p:spPr>
          <a:xfrm>
            <a:off x="628650" y="982134"/>
            <a:ext cx="7886700" cy="320886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Network function graphs provide a way to define services in terms of connected network elements</a:t>
            </a:r>
          </a:p>
          <a:p>
            <a:pPr lvl="1"/>
            <a:r>
              <a:rPr lang="en-US" sz="2000" dirty="0" smtClean="0"/>
              <a:t>Being standardized by ETSI and IRTF</a:t>
            </a:r>
          </a:p>
          <a:p>
            <a:r>
              <a:rPr lang="en-US" sz="2400" dirty="0" smtClean="0"/>
              <a:t>Usually discussed in terms of data plane elements</a:t>
            </a:r>
          </a:p>
          <a:p>
            <a:pPr lvl="1"/>
            <a:r>
              <a:rPr lang="en-US" sz="2000" dirty="0" smtClean="0"/>
              <a:t>Firewalls, load balancers, IPS, IDS, </a:t>
            </a:r>
            <a:r>
              <a:rPr lang="en-US" sz="2000" dirty="0" err="1" smtClean="0"/>
              <a:t>etc</a:t>
            </a:r>
            <a:endParaRPr lang="en-US" sz="2000" dirty="0" smtClean="0"/>
          </a:p>
          <a:p>
            <a:r>
              <a:rPr lang="en-US" sz="2400" dirty="0" smtClean="0"/>
              <a:t>These graphs need to be able to include control plane elements in addition to data plane elements</a:t>
            </a:r>
          </a:p>
          <a:p>
            <a:pPr lvl="1"/>
            <a:r>
              <a:rPr lang="en-US" sz="2000" dirty="0" smtClean="0"/>
              <a:t>The new components in DNE-RTC are control plane</a:t>
            </a:r>
          </a:p>
        </p:txBody>
      </p: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4388327" y="5218089"/>
            <a:ext cx="4282733" cy="983317"/>
            <a:chOff x="1330405" y="4445010"/>
            <a:chExt cx="6333681" cy="1473837"/>
          </a:xfrm>
        </p:grpSpPr>
        <p:sp>
          <p:nvSpPr>
            <p:cNvPr id="28" name="Rectangle 27"/>
            <p:cNvSpPr/>
            <p:nvPr/>
          </p:nvSpPr>
          <p:spPr>
            <a:xfrm>
              <a:off x="2625803" y="5382399"/>
              <a:ext cx="685799" cy="457199"/>
            </a:xfrm>
            <a:prstGeom prst="rect">
              <a:avLst/>
            </a:prstGeom>
            <a:solidFill>
              <a:srgbClr val="00A664"/>
            </a:solidFill>
            <a:ln w="25400" cap="flat" cmpd="sng" algn="ctr">
              <a:solidFill>
                <a:srgbClr val="00A664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eNB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117777" y="5382399"/>
              <a:ext cx="1324698" cy="457199"/>
            </a:xfrm>
            <a:prstGeom prst="rect">
              <a:avLst/>
            </a:prstGeom>
            <a:solidFill>
              <a:srgbClr val="00A664"/>
            </a:solidFill>
            <a:ln w="25400" cap="flat" cmpd="sng" algn="ctr">
              <a:solidFill>
                <a:srgbClr val="00A664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WebRTC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Gateway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179806" y="4445010"/>
              <a:ext cx="1207467" cy="609600"/>
            </a:xfrm>
            <a:prstGeom prst="rect">
              <a:avLst/>
            </a:prstGeom>
            <a:solidFill>
              <a:srgbClr val="C0504D"/>
            </a:solidFill>
            <a:ln w="25400" cap="flat" cmpd="sng" algn="ctr">
              <a:solidFill>
                <a:srgbClr val="C0504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DNE-RTC</a:t>
              </a:r>
              <a:b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</a:b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Controller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31" name="Straight Arrow Connector 30"/>
            <p:cNvCxnSpPr>
              <a:stCxn id="28" idx="3"/>
              <a:endCxn id="29" idx="1"/>
            </p:cNvCxnSpPr>
            <p:nvPr/>
          </p:nvCxnSpPr>
          <p:spPr>
            <a:xfrm>
              <a:off x="3311601" y="5611000"/>
              <a:ext cx="806180" cy="0"/>
            </a:xfrm>
            <a:prstGeom prst="straightConnector1">
              <a:avLst/>
            </a:prstGeom>
            <a:solidFill>
              <a:srgbClr val="00A664"/>
            </a:solidFill>
            <a:ln w="25400" cap="flat" cmpd="sng" algn="ctr">
              <a:solidFill>
                <a:srgbClr val="00A664"/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32" name="Straight Arrow Connector 31"/>
            <p:cNvCxnSpPr>
              <a:stCxn id="29" idx="3"/>
              <a:endCxn id="39" idx="0"/>
            </p:cNvCxnSpPr>
            <p:nvPr/>
          </p:nvCxnSpPr>
          <p:spPr>
            <a:xfrm>
              <a:off x="5442474" y="5611000"/>
              <a:ext cx="804946" cy="1523"/>
            </a:xfrm>
            <a:prstGeom prst="straightConnector1">
              <a:avLst/>
            </a:prstGeom>
            <a:solidFill>
              <a:srgbClr val="00A664"/>
            </a:solidFill>
            <a:ln w="25400" cap="flat" cmpd="sng" algn="ctr">
              <a:solidFill>
                <a:srgbClr val="00A664"/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33" name="Curved Connector 32"/>
            <p:cNvCxnSpPr>
              <a:stCxn id="28" idx="0"/>
              <a:endCxn id="30" idx="2"/>
            </p:cNvCxnSpPr>
            <p:nvPr/>
          </p:nvCxnSpPr>
          <p:spPr>
            <a:xfrm rot="5400000" flipH="1" flipV="1">
              <a:off x="3712228" y="4311085"/>
              <a:ext cx="327789" cy="1814841"/>
            </a:xfrm>
            <a:prstGeom prst="curvedConnector3">
              <a:avLst>
                <a:gd name="adj1" fmla="val 50000"/>
              </a:avLst>
            </a:prstGeom>
            <a:noFill/>
            <a:ln w="25400" cap="flat" cmpd="sng" algn="ctr">
              <a:solidFill>
                <a:srgbClr val="C0504D"/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34" name="Shape 45"/>
            <p:cNvCxnSpPr>
              <a:stCxn id="30" idx="1"/>
            </p:cNvCxnSpPr>
            <p:nvPr/>
          </p:nvCxnSpPr>
          <p:spPr>
            <a:xfrm rot="10800000" flipV="1">
              <a:off x="3731409" y="4749809"/>
              <a:ext cx="448403" cy="855963"/>
            </a:xfrm>
            <a:prstGeom prst="curvedConnector2">
              <a:avLst/>
            </a:prstGeom>
            <a:noFill/>
            <a:ln w="25400" cap="flat" cmpd="sng" algn="ctr">
              <a:solidFill>
                <a:srgbClr val="C0504D"/>
              </a:solidFill>
              <a:prstDash val="solid"/>
              <a:headEnd type="none"/>
              <a:tailEnd type="arrow"/>
            </a:ln>
            <a:effectLst/>
          </p:spPr>
        </p:cxnSp>
        <p:cxnSp>
          <p:nvCxnSpPr>
            <p:cNvPr id="35" name="Shape 17"/>
            <p:cNvCxnSpPr>
              <a:stCxn id="30" idx="2"/>
              <a:endCxn id="29" idx="0"/>
            </p:cNvCxnSpPr>
            <p:nvPr/>
          </p:nvCxnSpPr>
          <p:spPr>
            <a:xfrm rot="5400000">
              <a:off x="4617939" y="5216797"/>
              <a:ext cx="327789" cy="3413"/>
            </a:xfrm>
            <a:prstGeom prst="curvedConnector3">
              <a:avLst>
                <a:gd name="adj1" fmla="val 50000"/>
              </a:avLst>
            </a:prstGeom>
            <a:noFill/>
            <a:ln w="25400" cap="flat" cmpd="sng" algn="ctr">
              <a:solidFill>
                <a:srgbClr val="C0504D"/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36" name="Shape 47"/>
            <p:cNvCxnSpPr>
              <a:stCxn id="30" idx="3"/>
            </p:cNvCxnSpPr>
            <p:nvPr/>
          </p:nvCxnSpPr>
          <p:spPr>
            <a:xfrm>
              <a:off x="5387273" y="4749810"/>
              <a:ext cx="495060" cy="832626"/>
            </a:xfrm>
            <a:prstGeom prst="curvedConnector2">
              <a:avLst/>
            </a:prstGeom>
            <a:noFill/>
            <a:ln w="25400" cap="flat" cmpd="sng" algn="ctr">
              <a:solidFill>
                <a:srgbClr val="C0504D"/>
              </a:solidFill>
              <a:prstDash val="solid"/>
              <a:headEnd type="none"/>
              <a:tailEnd type="arrow"/>
            </a:ln>
            <a:effectLst/>
          </p:spPr>
        </p:cxnSp>
        <p:sp>
          <p:nvSpPr>
            <p:cNvPr id="37" name="Rectangle 36"/>
            <p:cNvSpPr/>
            <p:nvPr/>
          </p:nvSpPr>
          <p:spPr>
            <a:xfrm>
              <a:off x="1330405" y="5458599"/>
              <a:ext cx="833717" cy="333375"/>
            </a:xfrm>
            <a:prstGeom prst="rect">
              <a:avLst/>
            </a:prstGeom>
            <a:solidFill>
              <a:srgbClr val="00A664"/>
            </a:solidFill>
            <a:ln w="25400" cap="flat" cmpd="sng" algn="ctr">
              <a:solidFill>
                <a:srgbClr val="00A664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Device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38" name="Straight Arrow Connector 37"/>
            <p:cNvCxnSpPr>
              <a:stCxn id="37" idx="3"/>
              <a:endCxn id="28" idx="1"/>
            </p:cNvCxnSpPr>
            <p:nvPr/>
          </p:nvCxnSpPr>
          <p:spPr>
            <a:xfrm flipV="1">
              <a:off x="2164122" y="5611000"/>
              <a:ext cx="461681" cy="14287"/>
            </a:xfrm>
            <a:prstGeom prst="straightConnector1">
              <a:avLst/>
            </a:prstGeom>
            <a:solidFill>
              <a:srgbClr val="00A664"/>
            </a:solidFill>
            <a:ln w="25400" cap="flat" cmpd="sng" algn="ctr">
              <a:solidFill>
                <a:srgbClr val="00A664"/>
              </a:solidFill>
              <a:prstDash val="solid"/>
              <a:headEnd type="arrow"/>
              <a:tailEnd type="arrow"/>
            </a:ln>
            <a:effectLst/>
          </p:spPr>
        </p:cxnSp>
        <p:sp>
          <p:nvSpPr>
            <p:cNvPr id="39" name="Cloud Callout 38"/>
            <p:cNvSpPr/>
            <p:nvPr/>
          </p:nvSpPr>
          <p:spPr>
            <a:xfrm>
              <a:off x="6243012" y="5306198"/>
              <a:ext cx="1421074" cy="612649"/>
            </a:xfrm>
            <a:prstGeom prst="cloudCallout">
              <a:avLst>
                <a:gd name="adj1" fmla="val -11029"/>
                <a:gd name="adj2" fmla="val 36161"/>
              </a:avLst>
            </a:prstGeom>
            <a:solidFill>
              <a:srgbClr val="00A664"/>
            </a:solidFill>
            <a:ln w="25400" cap="flat" cmpd="sng" algn="ctr">
              <a:solidFill>
                <a:srgbClr val="00A664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Internet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850058" y="4581497"/>
            <a:ext cx="3586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Best Effort Network Function Graph: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5001110" y="4622497"/>
            <a:ext cx="3439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DNE-RTC Network Function Graph:</a:t>
            </a:r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387467" y="5013715"/>
            <a:ext cx="4282733" cy="408748"/>
            <a:chOff x="1330405" y="5306198"/>
            <a:chExt cx="6333681" cy="612649"/>
          </a:xfrm>
        </p:grpSpPr>
        <p:sp>
          <p:nvSpPr>
            <p:cNvPr id="52" name="Rectangle 51"/>
            <p:cNvSpPr/>
            <p:nvPr/>
          </p:nvSpPr>
          <p:spPr>
            <a:xfrm>
              <a:off x="2625803" y="5382399"/>
              <a:ext cx="685799" cy="457199"/>
            </a:xfrm>
            <a:prstGeom prst="rect">
              <a:avLst/>
            </a:prstGeom>
            <a:solidFill>
              <a:srgbClr val="00A664"/>
            </a:solidFill>
            <a:ln w="25400" cap="flat" cmpd="sng" algn="ctr">
              <a:solidFill>
                <a:srgbClr val="00A664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eNB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117777" y="5382399"/>
              <a:ext cx="1324698" cy="457199"/>
            </a:xfrm>
            <a:prstGeom prst="rect">
              <a:avLst/>
            </a:prstGeom>
            <a:solidFill>
              <a:srgbClr val="00A664"/>
            </a:solidFill>
            <a:ln w="25400" cap="flat" cmpd="sng" algn="ctr">
              <a:solidFill>
                <a:srgbClr val="00A664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WebRTC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Gateway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57" name="Straight Arrow Connector 56"/>
            <p:cNvCxnSpPr>
              <a:stCxn id="52" idx="3"/>
              <a:endCxn id="53" idx="1"/>
            </p:cNvCxnSpPr>
            <p:nvPr/>
          </p:nvCxnSpPr>
          <p:spPr>
            <a:xfrm>
              <a:off x="3311601" y="5611000"/>
              <a:ext cx="806180" cy="0"/>
            </a:xfrm>
            <a:prstGeom prst="straightConnector1">
              <a:avLst/>
            </a:prstGeom>
            <a:solidFill>
              <a:srgbClr val="00A664"/>
            </a:solidFill>
            <a:ln w="25400" cap="flat" cmpd="sng" algn="ctr">
              <a:solidFill>
                <a:srgbClr val="00A664"/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59" name="Straight Arrow Connector 58"/>
            <p:cNvCxnSpPr>
              <a:stCxn id="53" idx="3"/>
              <a:endCxn id="66" idx="0"/>
            </p:cNvCxnSpPr>
            <p:nvPr/>
          </p:nvCxnSpPr>
          <p:spPr>
            <a:xfrm>
              <a:off x="5442474" y="5611000"/>
              <a:ext cx="804946" cy="1523"/>
            </a:xfrm>
            <a:prstGeom prst="straightConnector1">
              <a:avLst/>
            </a:prstGeom>
            <a:solidFill>
              <a:srgbClr val="00A664"/>
            </a:solidFill>
            <a:ln w="25400" cap="flat" cmpd="sng" algn="ctr">
              <a:solidFill>
                <a:srgbClr val="00A664"/>
              </a:solidFill>
              <a:prstDash val="solid"/>
              <a:headEnd type="arrow"/>
              <a:tailEnd type="arrow"/>
            </a:ln>
            <a:effectLst/>
          </p:spPr>
        </p:cxnSp>
        <p:sp>
          <p:nvSpPr>
            <p:cNvPr id="64" name="Rectangle 63"/>
            <p:cNvSpPr/>
            <p:nvPr/>
          </p:nvSpPr>
          <p:spPr>
            <a:xfrm>
              <a:off x="1330405" y="5458599"/>
              <a:ext cx="833717" cy="333375"/>
            </a:xfrm>
            <a:prstGeom prst="rect">
              <a:avLst/>
            </a:prstGeom>
            <a:solidFill>
              <a:srgbClr val="00A664"/>
            </a:solidFill>
            <a:ln w="25400" cap="flat" cmpd="sng" algn="ctr">
              <a:solidFill>
                <a:srgbClr val="00A664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Device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65" name="Straight Arrow Connector 64"/>
            <p:cNvCxnSpPr>
              <a:stCxn id="64" idx="3"/>
              <a:endCxn id="52" idx="1"/>
            </p:cNvCxnSpPr>
            <p:nvPr/>
          </p:nvCxnSpPr>
          <p:spPr>
            <a:xfrm flipV="1">
              <a:off x="2164122" y="5611000"/>
              <a:ext cx="461681" cy="14287"/>
            </a:xfrm>
            <a:prstGeom prst="straightConnector1">
              <a:avLst/>
            </a:prstGeom>
            <a:solidFill>
              <a:srgbClr val="00A664"/>
            </a:solidFill>
            <a:ln w="25400" cap="flat" cmpd="sng" algn="ctr">
              <a:solidFill>
                <a:srgbClr val="00A664"/>
              </a:solidFill>
              <a:prstDash val="solid"/>
              <a:headEnd type="arrow"/>
              <a:tailEnd type="arrow"/>
            </a:ln>
            <a:effectLst/>
          </p:spPr>
        </p:cxnSp>
        <p:sp>
          <p:nvSpPr>
            <p:cNvPr id="66" name="Cloud Callout 65"/>
            <p:cNvSpPr/>
            <p:nvPr/>
          </p:nvSpPr>
          <p:spPr>
            <a:xfrm>
              <a:off x="6243012" y="5306198"/>
              <a:ext cx="1421074" cy="612649"/>
            </a:xfrm>
            <a:prstGeom prst="cloudCallout">
              <a:avLst>
                <a:gd name="adj1" fmla="val -11029"/>
                <a:gd name="adj2" fmla="val 36161"/>
              </a:avLst>
            </a:prstGeom>
            <a:solidFill>
              <a:srgbClr val="00A664"/>
            </a:solidFill>
            <a:ln w="25400" cap="flat" cmpd="sng" algn="ctr">
              <a:solidFill>
                <a:srgbClr val="00A664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Internet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195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developed a proof of concept dynamic network service by introducing an SDN controller into a 4G/LTE testbed to study the dynamics of network and service interactions</a:t>
            </a:r>
          </a:p>
          <a:p>
            <a:r>
              <a:rPr lang="en-US" dirty="0" smtClean="0"/>
              <a:t>We identified three key takeaways for future work in 5G</a:t>
            </a:r>
          </a:p>
          <a:p>
            <a:pPr lvl="1"/>
            <a:r>
              <a:rPr lang="en-US" dirty="0"/>
              <a:t>Horizontal SDN-controller interactions are common</a:t>
            </a:r>
          </a:p>
          <a:p>
            <a:pPr lvl="1"/>
            <a:r>
              <a:rPr lang="en-US" dirty="0"/>
              <a:t>Identifier proliferation complicates service development</a:t>
            </a:r>
          </a:p>
          <a:p>
            <a:pPr lvl="1"/>
            <a:r>
              <a:rPr lang="en-US" dirty="0"/>
              <a:t>Network function graphs need to be able to contain control plane elements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64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362200" y="2971800"/>
            <a:ext cx="4857750" cy="115146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000" dirty="0" smtClean="0"/>
              <a:t>??  ||  /* */</a:t>
            </a:r>
            <a:endParaRPr lang="en-US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4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Mobile Networks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Faster, better connections than ever before</a:t>
            </a:r>
          </a:p>
          <a:p>
            <a:r>
              <a:rPr lang="en-US" sz="2400" dirty="0" smtClean="0"/>
              <a:t>Demand for bandwidth and connectivity continues to grow</a:t>
            </a:r>
          </a:p>
          <a:p>
            <a:pPr lvl="1"/>
            <a:r>
              <a:rPr lang="en-US" sz="2000" dirty="0" smtClean="0"/>
              <a:t>69% increase in 2014</a:t>
            </a:r>
          </a:p>
          <a:p>
            <a:pPr lvl="1"/>
            <a:r>
              <a:rPr lang="en-US" sz="2000" dirty="0" smtClean="0"/>
              <a:t>560% increase by 2017</a:t>
            </a:r>
          </a:p>
          <a:p>
            <a:r>
              <a:rPr lang="en-US" sz="2400" dirty="0" smtClean="0"/>
              <a:t>Drivers: streaming video, interactive video sessions, data center applications, tactile internet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3810000"/>
            <a:ext cx="808966" cy="9941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182" y="4918788"/>
            <a:ext cx="648618" cy="123014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4938189"/>
            <a:ext cx="1230149" cy="123014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266" y="5187218"/>
            <a:ext cx="1447800" cy="989746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6" idx="0"/>
            <a:endCxn id="5" idx="0"/>
          </p:cNvCxnSpPr>
          <p:nvPr/>
        </p:nvCxnSpPr>
        <p:spPr>
          <a:xfrm flipV="1">
            <a:off x="1504491" y="3810000"/>
            <a:ext cx="2786192" cy="110878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5" idx="0"/>
            <a:endCxn id="8" idx="0"/>
          </p:cNvCxnSpPr>
          <p:nvPr/>
        </p:nvCxnSpPr>
        <p:spPr>
          <a:xfrm>
            <a:off x="4290683" y="3810000"/>
            <a:ext cx="404483" cy="137721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0"/>
            <a:endCxn id="7" idx="0"/>
          </p:cNvCxnSpPr>
          <p:nvPr/>
        </p:nvCxnSpPr>
        <p:spPr>
          <a:xfrm>
            <a:off x="4290683" y="3810000"/>
            <a:ext cx="2953792" cy="112818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5G: The Next Generation Mobile Network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Greatly increased range of applications and requirements</a:t>
            </a:r>
          </a:p>
          <a:p>
            <a:pPr lvl="1"/>
            <a:r>
              <a:rPr lang="en-US" sz="2000" dirty="0" smtClean="0"/>
              <a:t>Devices: Power-limited sensors, smart phones, tablets, virtual reality, cars, industrial applications, and others</a:t>
            </a:r>
          </a:p>
          <a:p>
            <a:pPr lvl="1"/>
            <a:r>
              <a:rPr lang="en-US" sz="2000" dirty="0" smtClean="0"/>
              <a:t>Data Rates: sensor data to 8K UHD video</a:t>
            </a:r>
          </a:p>
          <a:p>
            <a:pPr lvl="1"/>
            <a:r>
              <a:rPr lang="en-US" sz="2000" dirty="0" smtClean="0"/>
              <a:t>Latency: down to sub-millisecond</a:t>
            </a:r>
          </a:p>
          <a:p>
            <a:pPr lvl="1"/>
            <a:r>
              <a:rPr lang="en-US" sz="2000" dirty="0" smtClean="0"/>
              <a:t>Packet Sizes: </a:t>
            </a:r>
            <a:r>
              <a:rPr lang="en-US" sz="2000" dirty="0" err="1" smtClean="0"/>
              <a:t>tinygrams</a:t>
            </a:r>
            <a:r>
              <a:rPr lang="en-US" sz="2000" dirty="0" smtClean="0"/>
              <a:t> to </a:t>
            </a:r>
            <a:r>
              <a:rPr lang="en-US" sz="2000" dirty="0" err="1" smtClean="0"/>
              <a:t>jumbograms</a:t>
            </a:r>
            <a:endParaRPr lang="en-US" sz="2000" dirty="0" smtClean="0"/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Key Trends:</a:t>
            </a:r>
          </a:p>
          <a:p>
            <a:r>
              <a:rPr lang="en-US" sz="2400" dirty="0" smtClean="0"/>
              <a:t>Network performance indicators will include higher level </a:t>
            </a:r>
            <a:r>
              <a:rPr lang="en-US" sz="2400" dirty="0" err="1" smtClean="0"/>
              <a:t>QoE</a:t>
            </a:r>
            <a:endParaRPr lang="en-US" sz="2400" dirty="0" smtClean="0"/>
          </a:p>
          <a:p>
            <a:r>
              <a:rPr lang="en-US" sz="2400" dirty="0" smtClean="0"/>
              <a:t>The network should adapt to the application, not the other way around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14600" y="5867400"/>
            <a:ext cx="41148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Flexibility and adaptability are key!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97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Our Vision of the 5G Architecture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01516" y="5740924"/>
            <a:ext cx="8229600" cy="49987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 3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en-US" dirty="0" smtClean="0">
                <a:solidFill>
                  <a:schemeClr val="bg1"/>
                </a:solidFill>
              </a:rPr>
              <a:t>SDN and NFV are be key enablers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6305" y="4266114"/>
            <a:ext cx="8382000" cy="6858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17873" y="4347404"/>
            <a:ext cx="11903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Infrastructure</a:t>
            </a:r>
            <a:br>
              <a:rPr lang="en-US" sz="1400" dirty="0" smtClean="0"/>
            </a:br>
            <a:r>
              <a:rPr lang="en-US" sz="1400" dirty="0" smtClean="0"/>
              <a:t>Layer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1739182" y="4428038"/>
            <a:ext cx="1905000" cy="36195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Access Technology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3913263" y="4428037"/>
            <a:ext cx="1905000" cy="36195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Core Network</a:t>
            </a:r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6318595" y="4428036"/>
            <a:ext cx="1905000" cy="36195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Commodity Compute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356305" y="3504114"/>
            <a:ext cx="8382000" cy="6858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37373" y="3686481"/>
            <a:ext cx="11556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Control Layer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3930254" y="3659393"/>
            <a:ext cx="1905000" cy="36195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SDN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>
          <a:xfrm>
            <a:off x="331863" y="2742114"/>
            <a:ext cx="8382000" cy="6858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30184" y="2830249"/>
            <a:ext cx="11878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Orchestration</a:t>
            </a:r>
            <a:br>
              <a:rPr lang="en-US" sz="1400" dirty="0" smtClean="0"/>
            </a:br>
            <a:r>
              <a:rPr lang="en-US" sz="1400" dirty="0" smtClean="0"/>
              <a:t>Layer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1739182" y="2899654"/>
            <a:ext cx="1905000" cy="36195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Management and</a:t>
            </a:r>
            <a:br>
              <a:rPr lang="en-US" sz="1400" dirty="0" smtClean="0"/>
            </a:br>
            <a:r>
              <a:rPr lang="en-US" sz="1400" dirty="0" smtClean="0"/>
              <a:t>Orchestration</a:t>
            </a:r>
            <a:endParaRPr lang="en-US" sz="1400" dirty="0"/>
          </a:p>
        </p:txBody>
      </p:sp>
      <p:sp>
        <p:nvSpPr>
          <p:cNvPr id="23" name="Rectangle 22"/>
          <p:cNvSpPr/>
          <p:nvPr/>
        </p:nvSpPr>
        <p:spPr>
          <a:xfrm>
            <a:off x="3913263" y="2910883"/>
            <a:ext cx="1905000" cy="36195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NF-graphs</a:t>
            </a:r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6093095" y="2899653"/>
            <a:ext cx="1905000" cy="36195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NFV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331863" y="1980114"/>
            <a:ext cx="8382000" cy="6858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8063" y="2178218"/>
            <a:ext cx="12099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Services Layer</a:t>
            </a:r>
            <a:endParaRPr lang="en-US" sz="1400" dirty="0"/>
          </a:p>
        </p:txBody>
      </p:sp>
      <p:sp>
        <p:nvSpPr>
          <p:cNvPr id="25" name="Rectangle 24"/>
          <p:cNvSpPr/>
          <p:nvPr/>
        </p:nvSpPr>
        <p:spPr>
          <a:xfrm>
            <a:off x="2422736" y="2142038"/>
            <a:ext cx="1905000" cy="36195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Services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5132463" y="2150131"/>
            <a:ext cx="1905000" cy="36195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Network Slices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331863" y="1218114"/>
            <a:ext cx="8382000" cy="6858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8063" y="1299404"/>
            <a:ext cx="12451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Application / </a:t>
            </a:r>
          </a:p>
          <a:p>
            <a:pPr algn="ctr"/>
            <a:r>
              <a:rPr lang="en-US" sz="1400" dirty="0" smtClean="0"/>
              <a:t>Business Layer</a:t>
            </a:r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1749540" y="1437419"/>
            <a:ext cx="1173123" cy="23789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Subscribers</a:t>
            </a:r>
            <a:endParaRPr lang="en-US" sz="1600" dirty="0"/>
          </a:p>
        </p:txBody>
      </p:sp>
      <p:sp>
        <p:nvSpPr>
          <p:cNvPr id="28" name="Rectangle 27"/>
          <p:cNvSpPr/>
          <p:nvPr/>
        </p:nvSpPr>
        <p:spPr>
          <a:xfrm>
            <a:off x="3057620" y="1434219"/>
            <a:ext cx="1173123" cy="23789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Enterprises</a:t>
            </a:r>
            <a:endParaRPr lang="en-US" sz="1600" dirty="0"/>
          </a:p>
        </p:txBody>
      </p:sp>
      <p:sp>
        <p:nvSpPr>
          <p:cNvPr id="29" name="Rectangle 28"/>
          <p:cNvSpPr/>
          <p:nvPr/>
        </p:nvSpPr>
        <p:spPr>
          <a:xfrm>
            <a:off x="4365700" y="1434219"/>
            <a:ext cx="1173123" cy="23789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Tenants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5695271" y="1431777"/>
            <a:ext cx="1742242" cy="24033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Service Providers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8473631" y="1425915"/>
            <a:ext cx="428410" cy="336407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US" sz="1600" dirty="0" smtClean="0"/>
              <a:t>Analytics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378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SDN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82134"/>
            <a:ext cx="7886700" cy="1280879"/>
          </a:xfrm>
        </p:spPr>
        <p:txBody>
          <a:bodyPr/>
          <a:lstStyle/>
          <a:p>
            <a:r>
              <a:rPr lang="en-US" dirty="0" smtClean="0"/>
              <a:t>Centralized control of the network</a:t>
            </a:r>
          </a:p>
          <a:p>
            <a:r>
              <a:rPr lang="en-US" dirty="0" smtClean="0"/>
              <a:t>Separation of the Data and Control planes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>
                <a:solidFill>
                  <a:prstClr val="white"/>
                </a:solidFill>
              </a:rPr>
              <a:pPr/>
              <a:t>5</a:t>
            </a:fld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oup 67"/>
          <p:cNvGrpSpPr/>
          <p:nvPr/>
        </p:nvGrpSpPr>
        <p:grpSpPr>
          <a:xfrm>
            <a:off x="1767432" y="2743200"/>
            <a:ext cx="5387453" cy="3606612"/>
            <a:chOff x="1700703" y="2598245"/>
            <a:chExt cx="5387453" cy="3606612"/>
          </a:xfrm>
        </p:grpSpPr>
        <p:grpSp>
          <p:nvGrpSpPr>
            <p:cNvPr id="6" name="Group 60"/>
            <p:cNvGrpSpPr/>
            <p:nvPr/>
          </p:nvGrpSpPr>
          <p:grpSpPr>
            <a:xfrm>
              <a:off x="1800810" y="4879909"/>
              <a:ext cx="5131836" cy="1324948"/>
              <a:chOff x="1754156" y="5271794"/>
              <a:chExt cx="5131836" cy="1324948"/>
            </a:xfrm>
          </p:grpSpPr>
          <p:sp>
            <p:nvSpPr>
              <p:cNvPr id="20" name="Cloud Callout 19"/>
              <p:cNvSpPr/>
              <p:nvPr/>
            </p:nvSpPr>
            <p:spPr>
              <a:xfrm>
                <a:off x="1754156" y="5271794"/>
                <a:ext cx="5131836" cy="1324948"/>
              </a:xfrm>
              <a:prstGeom prst="cloudCallout">
                <a:avLst>
                  <a:gd name="adj1" fmla="val 607"/>
                  <a:gd name="adj2" fmla="val 43908"/>
                </a:avLst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2088804" y="5776048"/>
                <a:ext cx="876273" cy="249987"/>
              </a:xfrm>
              <a:prstGeom prst="rect">
                <a:avLst/>
              </a:prstGeom>
              <a:ln/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US" sz="1400" dirty="0" err="1" smtClean="0">
                    <a:cs typeface="Trebuchet MS"/>
                  </a:rPr>
                  <a:t>eNodeB</a:t>
                </a:r>
                <a:endParaRPr lang="en-US" sz="1400" dirty="0">
                  <a:cs typeface="Trebuchet MS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3269023" y="5570774"/>
                <a:ext cx="876273" cy="249987"/>
              </a:xfrm>
              <a:prstGeom prst="rect">
                <a:avLst/>
              </a:prstGeom>
              <a:ln/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US" sz="1400" dirty="0" smtClean="0">
                    <a:cs typeface="Trebuchet MS"/>
                  </a:rPr>
                  <a:t>Switch</a:t>
                </a:r>
                <a:endParaRPr lang="en-US" sz="1400" dirty="0">
                  <a:cs typeface="Trebuchet MS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447615" y="5720063"/>
                <a:ext cx="876273" cy="249987"/>
              </a:xfrm>
              <a:prstGeom prst="rect">
                <a:avLst/>
              </a:prstGeom>
              <a:ln/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US" sz="1400" dirty="0" smtClean="0">
                    <a:cs typeface="Trebuchet MS"/>
                  </a:rPr>
                  <a:t>Switch</a:t>
                </a:r>
                <a:endParaRPr lang="en-US" sz="1400" dirty="0">
                  <a:cs typeface="Trebuchet MS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876253" y="6167934"/>
                <a:ext cx="976341" cy="249987"/>
              </a:xfrm>
              <a:prstGeom prst="rect">
                <a:avLst/>
              </a:prstGeom>
              <a:ln/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US" sz="1400" dirty="0" smtClean="0">
                    <a:cs typeface="Trebuchet MS"/>
                  </a:rPr>
                  <a:t>Compute</a:t>
                </a:r>
                <a:endParaRPr lang="en-US" sz="1400" dirty="0">
                  <a:cs typeface="Trebuchet MS"/>
                </a:endParaRPr>
              </a:p>
            </p:txBody>
          </p:sp>
          <p:cxnSp>
            <p:nvCxnSpPr>
              <p:cNvPr id="25" name="Straight Arrow Connector 24"/>
              <p:cNvCxnSpPr>
                <a:stCxn id="21" idx="3"/>
                <a:endCxn id="22" idx="1"/>
              </p:cNvCxnSpPr>
              <p:nvPr/>
            </p:nvCxnSpPr>
            <p:spPr bwMode="auto">
              <a:xfrm flipV="1">
                <a:off x="2965077" y="5695768"/>
                <a:ext cx="303946" cy="205274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accent4"/>
                </a:solidFill>
                <a:prstDash val="solid"/>
                <a:round/>
                <a:headEnd type="none" w="med" len="med"/>
                <a:tailEnd type="none"/>
              </a:ln>
              <a:effectLst/>
            </p:spPr>
          </p:cxnSp>
          <p:cxnSp>
            <p:nvCxnSpPr>
              <p:cNvPr id="26" name="Straight Arrow Connector 25"/>
              <p:cNvCxnSpPr>
                <a:stCxn id="22" idx="3"/>
                <a:endCxn id="23" idx="1"/>
              </p:cNvCxnSpPr>
              <p:nvPr/>
            </p:nvCxnSpPr>
            <p:spPr bwMode="auto">
              <a:xfrm>
                <a:off x="4145296" y="5695768"/>
                <a:ext cx="1302319" cy="149289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accent4"/>
                </a:solidFill>
                <a:prstDash val="solid"/>
                <a:round/>
                <a:headEnd type="none" w="med" len="med"/>
                <a:tailEnd type="none"/>
              </a:ln>
              <a:effectLst/>
            </p:spPr>
          </p:cxnSp>
          <p:cxnSp>
            <p:nvCxnSpPr>
              <p:cNvPr id="27" name="Straight Arrow Connector 26"/>
              <p:cNvCxnSpPr>
                <a:stCxn id="22" idx="2"/>
                <a:endCxn id="24" idx="0"/>
              </p:cNvCxnSpPr>
              <p:nvPr/>
            </p:nvCxnSpPr>
            <p:spPr bwMode="auto">
              <a:xfrm>
                <a:off x="3707160" y="5820761"/>
                <a:ext cx="657264" cy="347173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accent4"/>
                </a:solidFill>
                <a:prstDash val="solid"/>
                <a:round/>
                <a:headEnd type="none" w="med" len="med"/>
                <a:tailEnd type="none"/>
              </a:ln>
              <a:effectLst/>
            </p:spPr>
          </p:cxnSp>
          <p:cxnSp>
            <p:nvCxnSpPr>
              <p:cNvPr id="28" name="Straight Arrow Connector 27"/>
              <p:cNvCxnSpPr>
                <a:stCxn id="20" idx="2"/>
                <a:endCxn id="23" idx="3"/>
              </p:cNvCxnSpPr>
              <p:nvPr/>
            </p:nvCxnSpPr>
            <p:spPr bwMode="auto">
              <a:xfrm flipH="1" flipV="1">
                <a:off x="6323888" y="5845057"/>
                <a:ext cx="557827" cy="89211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accent4"/>
                </a:solidFill>
                <a:prstDash val="solid"/>
                <a:round/>
                <a:headEnd type="none" w="med" len="med"/>
                <a:tailEnd type="none"/>
              </a:ln>
              <a:effectLst/>
            </p:spPr>
          </p:cxnSp>
          <p:sp>
            <p:nvSpPr>
              <p:cNvPr id="29" name="Rectangle 28"/>
              <p:cNvSpPr/>
              <p:nvPr/>
            </p:nvSpPr>
            <p:spPr>
              <a:xfrm>
                <a:off x="5017698" y="6143052"/>
                <a:ext cx="976341" cy="249987"/>
              </a:xfrm>
              <a:prstGeom prst="rect">
                <a:avLst/>
              </a:prstGeom>
              <a:ln/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US" sz="1400" dirty="0" smtClean="0">
                    <a:cs typeface="Trebuchet MS"/>
                  </a:rPr>
                  <a:t>Compute</a:t>
                </a:r>
                <a:endParaRPr lang="en-US" sz="1400" dirty="0">
                  <a:cs typeface="Trebuchet MS"/>
                </a:endParaRPr>
              </a:p>
            </p:txBody>
          </p:sp>
          <p:cxnSp>
            <p:nvCxnSpPr>
              <p:cNvPr id="30" name="Straight Arrow Connector 29"/>
              <p:cNvCxnSpPr>
                <a:stCxn id="29" idx="0"/>
                <a:endCxn id="23" idx="2"/>
              </p:cNvCxnSpPr>
              <p:nvPr/>
            </p:nvCxnSpPr>
            <p:spPr bwMode="auto">
              <a:xfrm flipV="1">
                <a:off x="5505869" y="5970050"/>
                <a:ext cx="379883" cy="173002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accent4"/>
                </a:solidFill>
                <a:prstDash val="solid"/>
                <a:round/>
                <a:headEnd type="none" w="med" len="med"/>
                <a:tailEnd type="none"/>
              </a:ln>
              <a:effectLst/>
            </p:spPr>
          </p:cxnSp>
          <p:sp>
            <p:nvSpPr>
              <p:cNvPr id="31" name="Rectangle 30"/>
              <p:cNvSpPr/>
              <p:nvPr/>
            </p:nvSpPr>
            <p:spPr>
              <a:xfrm>
                <a:off x="4438459" y="5349949"/>
                <a:ext cx="876273" cy="249987"/>
              </a:xfrm>
              <a:prstGeom prst="rect">
                <a:avLst/>
              </a:prstGeom>
              <a:ln/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US" sz="1400" dirty="0" smtClean="0">
                    <a:cs typeface="Trebuchet MS"/>
                  </a:rPr>
                  <a:t>Switch</a:t>
                </a:r>
                <a:endParaRPr lang="en-US" sz="1400" dirty="0">
                  <a:cs typeface="Trebuchet MS"/>
                </a:endParaRPr>
              </a:p>
            </p:txBody>
          </p:sp>
          <p:cxnSp>
            <p:nvCxnSpPr>
              <p:cNvPr id="32" name="Straight Arrow Connector 31"/>
              <p:cNvCxnSpPr>
                <a:stCxn id="31" idx="3"/>
                <a:endCxn id="23" idx="0"/>
              </p:cNvCxnSpPr>
              <p:nvPr/>
            </p:nvCxnSpPr>
            <p:spPr bwMode="auto">
              <a:xfrm>
                <a:off x="5314732" y="5474943"/>
                <a:ext cx="571020" cy="245120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accent4"/>
                </a:solidFill>
                <a:prstDash val="solid"/>
                <a:round/>
                <a:headEnd type="none" w="med" len="med"/>
                <a:tailEnd type="none"/>
              </a:ln>
              <a:effectLst/>
            </p:spPr>
          </p:cxnSp>
          <p:cxnSp>
            <p:nvCxnSpPr>
              <p:cNvPr id="33" name="Straight Arrow Connector 32"/>
              <p:cNvCxnSpPr>
                <a:stCxn id="22" idx="0"/>
                <a:endCxn id="31" idx="1"/>
              </p:cNvCxnSpPr>
              <p:nvPr/>
            </p:nvCxnSpPr>
            <p:spPr bwMode="auto">
              <a:xfrm flipV="1">
                <a:off x="3707160" y="5474943"/>
                <a:ext cx="731299" cy="95831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accent4"/>
                </a:solidFill>
                <a:prstDash val="solid"/>
                <a:round/>
                <a:headEnd type="none" w="med" len="med"/>
                <a:tailEnd type="none"/>
              </a:ln>
              <a:effectLst/>
            </p:spPr>
          </p:cxnSp>
        </p:grpSp>
        <p:sp>
          <p:nvSpPr>
            <p:cNvPr id="7" name="Isosceles Triangle 6"/>
            <p:cNvSpPr/>
            <p:nvPr/>
          </p:nvSpPr>
          <p:spPr>
            <a:xfrm>
              <a:off x="1700703" y="2933812"/>
              <a:ext cx="5387453" cy="565188"/>
            </a:xfrm>
            <a:prstGeom prst="triangle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US" sz="1400" dirty="0" smtClean="0">
                  <a:cs typeface="Trebuchet MS"/>
                </a:rPr>
                <a:t>Northbound API</a:t>
              </a:r>
              <a:endParaRPr lang="en-US" sz="1400" dirty="0">
                <a:cs typeface="Trebuchet MS"/>
              </a:endParaRPr>
            </a:p>
          </p:txBody>
        </p:sp>
        <p:grpSp>
          <p:nvGrpSpPr>
            <p:cNvPr id="8" name="Group 12"/>
            <p:cNvGrpSpPr/>
            <p:nvPr/>
          </p:nvGrpSpPr>
          <p:grpSpPr>
            <a:xfrm>
              <a:off x="1700703" y="4299171"/>
              <a:ext cx="5387453" cy="592057"/>
              <a:chOff x="1225421" y="4080586"/>
              <a:chExt cx="6195526" cy="1016516"/>
            </a:xfrm>
          </p:grpSpPr>
          <p:sp>
            <p:nvSpPr>
              <p:cNvPr id="18" name="Isosceles Triangle 17"/>
              <p:cNvSpPr/>
              <p:nvPr/>
            </p:nvSpPr>
            <p:spPr>
              <a:xfrm flipV="1">
                <a:off x="1225421" y="4080586"/>
                <a:ext cx="6195526" cy="970384"/>
              </a:xfrm>
              <a:prstGeom prst="triangl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0"/>
                  </a:spcBef>
                </a:pPr>
                <a:endParaRPr lang="en-US" sz="1400" dirty="0">
                  <a:cs typeface="Trebuchet MS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900267" y="4198774"/>
                <a:ext cx="2845836" cy="89832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solidFill>
                      <a:schemeClr val="bg1"/>
                    </a:solidFill>
                  </a:rPr>
                  <a:t>Southbound API</a:t>
                </a:r>
                <a:br>
                  <a:rPr lang="en-US" sz="1400" dirty="0" smtClean="0">
                    <a:solidFill>
                      <a:schemeClr val="bg1"/>
                    </a:solidFill>
                  </a:rPr>
                </a:br>
                <a:endParaRPr lang="en-US" sz="1400" dirty="0" smtClean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" name="Group 18"/>
            <p:cNvGrpSpPr/>
            <p:nvPr/>
          </p:nvGrpSpPr>
          <p:grpSpPr>
            <a:xfrm>
              <a:off x="1946816" y="3664530"/>
              <a:ext cx="4895226" cy="496909"/>
              <a:chOff x="1548884" y="3240212"/>
              <a:chExt cx="5629469" cy="558903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1548884" y="3240212"/>
                <a:ext cx="1371600" cy="558903"/>
              </a:xfrm>
              <a:prstGeom prst="rect">
                <a:avLst/>
              </a:prstGeom>
              <a:solidFill>
                <a:schemeClr val="accent6">
                  <a:alpha val="38000"/>
                </a:schemeClr>
              </a:solidFill>
              <a:ln>
                <a:solidFill>
                  <a:schemeClr val="accent6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600" dirty="0">
                    <a:cs typeface="Trebuchet MS"/>
                  </a:rPr>
                  <a:t>SDN </a:t>
                </a:r>
                <a:r>
                  <a:rPr lang="en-US" sz="1600" dirty="0" smtClean="0">
                    <a:cs typeface="Trebuchet MS"/>
                  </a:rPr>
                  <a:t>Controller</a:t>
                </a:r>
                <a:endParaRPr lang="en-US" sz="1600" dirty="0">
                  <a:cs typeface="Trebuchet MS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677819" y="3240212"/>
                <a:ext cx="1371600" cy="558903"/>
              </a:xfrm>
              <a:prstGeom prst="rect">
                <a:avLst/>
              </a:prstGeom>
              <a:ln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US" sz="1400" dirty="0" smtClean="0">
                    <a:cs typeface="Trebuchet MS"/>
                  </a:rPr>
                  <a:t>SDN Controller</a:t>
                </a:r>
                <a:endParaRPr lang="en-US" sz="1400" dirty="0">
                  <a:cs typeface="Trebuchet MS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5806753" y="3240212"/>
                <a:ext cx="1371600" cy="558903"/>
              </a:xfrm>
              <a:prstGeom prst="rect">
                <a:avLst/>
              </a:prstGeom>
              <a:solidFill>
                <a:schemeClr val="accent6">
                  <a:alpha val="38000"/>
                </a:schemeClr>
              </a:solidFill>
              <a:ln>
                <a:solidFill>
                  <a:schemeClr val="accent6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600" dirty="0">
                    <a:cs typeface="Trebuchet MS"/>
                  </a:rPr>
                  <a:t>SDN </a:t>
                </a:r>
                <a:r>
                  <a:rPr lang="en-US" sz="1600" dirty="0" smtClean="0">
                    <a:cs typeface="Trebuchet MS"/>
                  </a:rPr>
                  <a:t>Controller</a:t>
                </a:r>
                <a:endParaRPr lang="en-US" sz="1600" dirty="0">
                  <a:cs typeface="Trebuchet MS"/>
                </a:endParaRPr>
              </a:p>
            </p:txBody>
          </p:sp>
          <p:cxnSp>
            <p:nvCxnSpPr>
              <p:cNvPr id="16" name="Straight Connector 15"/>
              <p:cNvCxnSpPr>
                <a:stCxn id="13" idx="3"/>
                <a:endCxn id="14" idx="1"/>
              </p:cNvCxnSpPr>
              <p:nvPr/>
            </p:nvCxnSpPr>
            <p:spPr bwMode="auto">
              <a:xfrm>
                <a:off x="2920484" y="3519664"/>
                <a:ext cx="757335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6">
                    <a:alpha val="50000"/>
                  </a:schemeClr>
                </a:solidFill>
                <a:prstDash val="solid"/>
                <a:round/>
                <a:headEnd type="arrow" w="med" len="med"/>
                <a:tailEnd type="arrow" w="med" len="med"/>
              </a:ln>
              <a:effectLst/>
            </p:spPr>
          </p:cxnSp>
          <p:cxnSp>
            <p:nvCxnSpPr>
              <p:cNvPr id="17" name="Straight Connector 16"/>
              <p:cNvCxnSpPr>
                <a:stCxn id="14" idx="3"/>
                <a:endCxn id="15" idx="1"/>
              </p:cNvCxnSpPr>
              <p:nvPr/>
            </p:nvCxnSpPr>
            <p:spPr bwMode="auto">
              <a:xfrm>
                <a:off x="5049419" y="3519664"/>
                <a:ext cx="757334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6">
                    <a:alpha val="50000"/>
                  </a:schemeClr>
                </a:solidFill>
                <a:prstDash val="solid"/>
                <a:round/>
                <a:headEnd type="arrow" w="med" len="med"/>
                <a:tailEnd type="arrow" w="med" len="med"/>
              </a:ln>
              <a:effectLst/>
            </p:spPr>
          </p:cxnSp>
        </p:grpSp>
        <p:sp>
          <p:nvSpPr>
            <p:cNvPr id="10" name="Rectangle 9"/>
            <p:cNvSpPr/>
            <p:nvPr/>
          </p:nvSpPr>
          <p:spPr>
            <a:xfrm>
              <a:off x="3923583" y="2598245"/>
              <a:ext cx="1006091" cy="288028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US" sz="1400" dirty="0" smtClean="0">
                  <a:cs typeface="Trebuchet MS"/>
                </a:rPr>
                <a:t>DNE-RTC</a:t>
              </a:r>
              <a:endParaRPr lang="en-US" sz="1400" dirty="0">
                <a:cs typeface="Trebuchet MS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945492" y="2800404"/>
              <a:ext cx="1006091" cy="390654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US" sz="1400" dirty="0" smtClean="0">
                  <a:cs typeface="Trebuchet MS"/>
                </a:rPr>
                <a:t>Low Latency</a:t>
              </a:r>
              <a:endParaRPr lang="en-US" sz="1400" dirty="0">
                <a:cs typeface="Trebuchet MS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018244" y="2841117"/>
              <a:ext cx="1006091" cy="393441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US" sz="1400" dirty="0" smtClean="0">
                  <a:cs typeface="Trebuchet MS"/>
                </a:rPr>
                <a:t>Device to Device</a:t>
              </a:r>
              <a:endParaRPr lang="en-US" sz="1400" dirty="0">
                <a:cs typeface="Trebuchet MS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34402" y="3038994"/>
            <a:ext cx="10089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SDN Apps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34402" y="3928506"/>
            <a:ext cx="1111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Controller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34401" y="5468050"/>
            <a:ext cx="1068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Devices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243571" y="3038994"/>
            <a:ext cx="17895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Application-plane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243571" y="3928506"/>
            <a:ext cx="14070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Control-plane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243570" y="5468050"/>
            <a:ext cx="1183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Data-plane</a:t>
            </a:r>
          </a:p>
        </p:txBody>
      </p:sp>
    </p:spTree>
    <p:extLst>
      <p:ext uri="{BB962C8B-B14F-4D97-AF65-F5344CB8AC3E}">
        <p14:creationId xmlns:p14="http://schemas.microsoft.com/office/powerpoint/2010/main" val="236948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Our Work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 the interactions between the network and dynamic services</a:t>
            </a:r>
          </a:p>
          <a:p>
            <a:pPr lvl="1"/>
            <a:r>
              <a:rPr lang="en-US" dirty="0" smtClean="0"/>
              <a:t>Dynamic services: services that demand a wide variability in network bandwidth and expectations</a:t>
            </a:r>
          </a:p>
          <a:p>
            <a:r>
              <a:rPr lang="en-US" dirty="0" smtClean="0"/>
              <a:t>Approximate a 5G network by introducing an SDN controller into a 4G/LTE testbed</a:t>
            </a:r>
          </a:p>
          <a:p>
            <a:r>
              <a:rPr lang="en-US" dirty="0" smtClean="0"/>
              <a:t>Consider an case study dynamic network service: DNE-RTC</a:t>
            </a:r>
          </a:p>
          <a:p>
            <a:r>
              <a:rPr lang="en-US" dirty="0" smtClean="0"/>
              <a:t>Identify key takeaways for the design of 5G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35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28650" y="1032933"/>
            <a:ext cx="4629150" cy="514403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Motivation</a:t>
            </a:r>
          </a:p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5G Architecture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US" dirty="0" smtClean="0"/>
              <a:t>OTT-RTC and NE-RTC</a:t>
            </a:r>
          </a:p>
          <a:p>
            <a:r>
              <a:rPr lang="en-US" dirty="0" smtClean="0"/>
              <a:t>DNE-RTC: a dynamic </a:t>
            </a:r>
            <a:br>
              <a:rPr lang="en-US" dirty="0" smtClean="0"/>
            </a:br>
            <a:r>
              <a:rPr lang="en-US" dirty="0" smtClean="0"/>
              <a:t>network service</a:t>
            </a:r>
          </a:p>
          <a:p>
            <a:r>
              <a:rPr lang="en-US" dirty="0" smtClean="0"/>
              <a:t>The 4G/LTE Network</a:t>
            </a:r>
          </a:p>
          <a:p>
            <a:r>
              <a:rPr lang="en-US" dirty="0" smtClean="0"/>
              <a:t>Our proof of concept Implementation</a:t>
            </a:r>
          </a:p>
          <a:p>
            <a:r>
              <a:rPr lang="en-US" dirty="0" smtClean="0"/>
              <a:t>Takeaways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pic>
        <p:nvPicPr>
          <p:cNvPr id="6" name="Content Placeholder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1600200"/>
            <a:ext cx="2384298" cy="238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10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629842" y="2449520"/>
            <a:ext cx="3868340" cy="37401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err="1"/>
              <a:t>webRTC</a:t>
            </a:r>
            <a:r>
              <a:rPr lang="en-US" sz="2000" dirty="0"/>
              <a:t> is an OTT service </a:t>
            </a:r>
            <a:r>
              <a:rPr lang="en-US" sz="2000" dirty="0" smtClean="0"/>
              <a:t>that allows real-time communications between users </a:t>
            </a:r>
            <a:r>
              <a:rPr lang="en-US" sz="2000" dirty="0"/>
              <a:t>over the Internet </a:t>
            </a:r>
          </a:p>
          <a:p>
            <a:r>
              <a:rPr lang="en-US" sz="2000" dirty="0" smtClean="0"/>
              <a:t>No </a:t>
            </a:r>
            <a:r>
              <a:rPr lang="en-US" sz="2000" dirty="0"/>
              <a:t>plugins, no apps</a:t>
            </a:r>
          </a:p>
          <a:p>
            <a:r>
              <a:rPr lang="en-US" sz="2000" dirty="0" smtClean="0"/>
              <a:t>Poor </a:t>
            </a:r>
            <a:r>
              <a:rPr lang="en-US" sz="2000" dirty="0"/>
              <a:t>video quality and/or </a:t>
            </a:r>
            <a:r>
              <a:rPr lang="en-US" sz="2000" dirty="0" smtClean="0"/>
              <a:t>extreme latency </a:t>
            </a:r>
            <a:r>
              <a:rPr lang="en-US" sz="2000" dirty="0"/>
              <a:t>at sub-100kbps </a:t>
            </a:r>
            <a:r>
              <a:rPr lang="en-US" sz="2000" dirty="0" smtClean="0"/>
              <a:t>rates</a:t>
            </a:r>
          </a:p>
          <a:p>
            <a:r>
              <a:rPr lang="en-US" sz="2000" dirty="0" smtClean="0"/>
              <a:t>Unfair </a:t>
            </a:r>
            <a:r>
              <a:rPr lang="en-US" sz="2000" dirty="0"/>
              <a:t>competition: </a:t>
            </a:r>
            <a:r>
              <a:rPr lang="en-US" sz="2000" dirty="0" smtClean="0"/>
              <a:t>devices </a:t>
            </a:r>
            <a:r>
              <a:rPr lang="en-US" sz="2000" dirty="0"/>
              <a:t>in </a:t>
            </a:r>
            <a:r>
              <a:rPr lang="en-US" sz="2000" dirty="0" smtClean="0"/>
              <a:t>similar network </a:t>
            </a:r>
            <a:r>
              <a:rPr lang="en-US" sz="2000" dirty="0"/>
              <a:t>conditions may have </a:t>
            </a:r>
            <a:r>
              <a:rPr lang="en-US" sz="2000" dirty="0" smtClean="0"/>
              <a:t>rates that </a:t>
            </a:r>
            <a:r>
              <a:rPr lang="en-US" sz="2000" dirty="0"/>
              <a:t>differ by &gt; 2x</a:t>
            </a:r>
          </a:p>
          <a:p>
            <a:r>
              <a:rPr lang="en-US" sz="2000" dirty="0" smtClean="0"/>
              <a:t>Cell </a:t>
            </a:r>
            <a:r>
              <a:rPr lang="en-US" sz="2000" dirty="0"/>
              <a:t>load changes impact random </a:t>
            </a:r>
            <a:r>
              <a:rPr lang="en-US" sz="2000" dirty="0" smtClean="0"/>
              <a:t>users</a:t>
            </a:r>
            <a:endParaRPr lang="en-US" sz="200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627959" y="1256606"/>
            <a:ext cx="3887391" cy="823912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>
                <a:solidFill>
                  <a:srgbClr val="404040"/>
                </a:solidFill>
                <a:latin typeface="Trebuchet MS" pitchFamily="34" charset="0"/>
              </a:rPr>
              <a:t>Network </a:t>
            </a:r>
            <a:r>
              <a:rPr lang="en-US" dirty="0">
                <a:solidFill>
                  <a:srgbClr val="404040"/>
                </a:solidFill>
                <a:latin typeface="Trebuchet MS" pitchFamily="34" charset="0"/>
              </a:rPr>
              <a:t>enabled </a:t>
            </a:r>
            <a:r>
              <a:rPr lang="en-US" dirty="0" err="1">
                <a:solidFill>
                  <a:srgbClr val="404040"/>
                </a:solidFill>
                <a:latin typeface="Trebuchet MS" pitchFamily="34" charset="0"/>
              </a:rPr>
              <a:t>webRTC</a:t>
            </a:r>
            <a:endParaRPr lang="en-US" dirty="0">
              <a:solidFill>
                <a:srgbClr val="404040"/>
              </a:solidFill>
              <a:latin typeface="Trebuchet MS" pitchFamily="34" charset="0"/>
            </a:endParaRPr>
          </a:p>
          <a:p>
            <a:pPr algn="ctr"/>
            <a:r>
              <a:rPr lang="en-US" dirty="0">
                <a:solidFill>
                  <a:srgbClr val="404040"/>
                </a:solidFill>
                <a:latin typeface="Trebuchet MS" pitchFamily="34" charset="0"/>
              </a:rPr>
              <a:t>(NE-RTC</a:t>
            </a:r>
            <a:r>
              <a:rPr lang="en-US" dirty="0" smtClean="0">
                <a:solidFill>
                  <a:srgbClr val="404040"/>
                </a:solidFill>
                <a:latin typeface="Trebuchet MS" pitchFamily="34" charset="0"/>
              </a:rPr>
              <a:t>)</a:t>
            </a:r>
            <a:endParaRPr lang="en-US" dirty="0">
              <a:solidFill>
                <a:srgbClr val="404040"/>
              </a:solidFill>
              <a:latin typeface="Trebuchet MS" pitchFamily="34" charset="0"/>
            </a:endParaRP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4"/>
          </p:nvPr>
        </p:nvSpPr>
        <p:spPr>
          <a:xfrm>
            <a:off x="4629150" y="2449520"/>
            <a:ext cx="3887391" cy="37401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Network service developed by Bell Labs to provide improved, consistent video call quality</a:t>
            </a:r>
          </a:p>
          <a:p>
            <a:r>
              <a:rPr lang="en-US" sz="2000" dirty="0" smtClean="0"/>
              <a:t>Calculates target bitrate for video flows on base station based on SINRs and number of users</a:t>
            </a:r>
          </a:p>
          <a:p>
            <a:r>
              <a:rPr lang="en-US" sz="2000" dirty="0"/>
              <a:t>Provides feedback to device about target </a:t>
            </a:r>
            <a:r>
              <a:rPr lang="en-US" sz="2000" dirty="0" smtClean="0"/>
              <a:t>bitrate</a:t>
            </a:r>
          </a:p>
          <a:p>
            <a:r>
              <a:rPr lang="en-US" sz="2000" dirty="0" smtClean="0"/>
              <a:t>Special radio scheduling algorithm designed for guaranteed bitrate flows</a:t>
            </a:r>
          </a:p>
          <a:p>
            <a:r>
              <a:rPr lang="en-US" sz="2000" dirty="0" smtClean="0"/>
              <a:t>Allocates resources across the network to provide desired bitrate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OTT-RTC and NE-RTC</a:t>
            </a:r>
            <a:endParaRPr lang="en-US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 rotWithShape="1">
          <a:blip r:embed="rId2" cstate="print"/>
          <a:srcRect l="1785" t="5201" r="1785" b="5199"/>
          <a:stretch/>
        </p:blipFill>
        <p:spPr bwMode="auto">
          <a:xfrm>
            <a:off x="712352" y="1028482"/>
            <a:ext cx="3703320" cy="128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52400" y="6548279"/>
            <a:ext cx="528381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bg1"/>
                </a:solidFill>
                <a:latin typeface="Trebuchet MS" pitchFamily="34" charset="0"/>
              </a:rPr>
              <a:t>Image: https</a:t>
            </a:r>
            <a:r>
              <a:rPr lang="en-US" sz="700" dirty="0">
                <a:solidFill>
                  <a:schemeClr val="bg1"/>
                </a:solidFill>
                <a:latin typeface="Trebuchet MS" pitchFamily="34" charset="0"/>
              </a:rPr>
              <a:t>://xenforo.com/community/threads/looking-for-a-webrtc-developer-for-an-open-voice-stream-chatroom.91304</a:t>
            </a:r>
            <a:r>
              <a:rPr lang="en-US" sz="700" dirty="0" smtClean="0">
                <a:solidFill>
                  <a:schemeClr val="bg1"/>
                </a:solidFill>
                <a:latin typeface="Trebuchet MS" pitchFamily="34" charset="0"/>
              </a:rPr>
              <a:t>/</a:t>
            </a:r>
            <a:endParaRPr lang="en-US" sz="700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59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Dynamic Network Enabled RTC (DNE-RTC)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Dynamically enable </a:t>
            </a:r>
            <a:r>
              <a:rPr lang="en-US" sz="2000" dirty="0"/>
              <a:t>NE-RTC only when it will be useful for video calls currently in progress</a:t>
            </a:r>
          </a:p>
          <a:p>
            <a:pPr lvl="1"/>
            <a:r>
              <a:rPr lang="en-US" sz="1800" dirty="0"/>
              <a:t>Limiting usage of resources to only those times and calls that will benefit</a:t>
            </a:r>
          </a:p>
          <a:p>
            <a:pPr lvl="1"/>
            <a:r>
              <a:rPr lang="en-US" sz="1800" dirty="0" smtClean="0"/>
              <a:t>Key character of an adaptable network, like 5G</a:t>
            </a:r>
          </a:p>
          <a:p>
            <a:r>
              <a:rPr lang="en-US" sz="2000" dirty="0" smtClean="0"/>
              <a:t>DNE-RTC </a:t>
            </a:r>
            <a:r>
              <a:rPr lang="en-US" sz="2000" dirty="0"/>
              <a:t>App running on SDN Controller </a:t>
            </a:r>
            <a:r>
              <a:rPr lang="en-US" sz="2000" dirty="0" smtClean="0"/>
              <a:t>receives device </a:t>
            </a:r>
            <a:r>
              <a:rPr lang="en-US" sz="2000" dirty="0"/>
              <a:t>metrics from analytics</a:t>
            </a:r>
          </a:p>
          <a:p>
            <a:r>
              <a:rPr lang="en-US" sz="2000" dirty="0"/>
              <a:t>NE-RTC enabled/disabled based on metrics indicating its </a:t>
            </a:r>
            <a:r>
              <a:rPr lang="en-US" sz="2000" dirty="0" smtClean="0"/>
              <a:t>usefulness</a:t>
            </a:r>
            <a:endParaRPr lang="en-US" sz="2000" dirty="0"/>
          </a:p>
        </p:txBody>
      </p:sp>
      <p:sp>
        <p:nvSpPr>
          <p:cNvPr id="122" name="Slide Number Placeholder 1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83" name="Group 49"/>
          <p:cNvGrpSpPr/>
          <p:nvPr/>
        </p:nvGrpSpPr>
        <p:grpSpPr>
          <a:xfrm>
            <a:off x="457200" y="4495800"/>
            <a:ext cx="7873999" cy="1927605"/>
            <a:chOff x="1016000" y="4284133"/>
            <a:chExt cx="7873999" cy="1927605"/>
          </a:xfrm>
        </p:grpSpPr>
        <p:grpSp>
          <p:nvGrpSpPr>
            <p:cNvPr id="84" name="Group 33"/>
            <p:cNvGrpSpPr/>
            <p:nvPr/>
          </p:nvGrpSpPr>
          <p:grpSpPr>
            <a:xfrm>
              <a:off x="1016000" y="4284133"/>
              <a:ext cx="6942667" cy="1927605"/>
              <a:chOff x="522346" y="1070813"/>
              <a:chExt cx="7965126" cy="2547041"/>
            </a:xfrm>
          </p:grpSpPr>
          <p:sp>
            <p:nvSpPr>
              <p:cNvPr id="91" name="Flowchart: Process 90"/>
              <p:cNvSpPr/>
              <p:nvPr/>
            </p:nvSpPr>
            <p:spPr>
              <a:xfrm>
                <a:off x="5014940" y="2931885"/>
                <a:ext cx="894805" cy="393991"/>
              </a:xfrm>
              <a:prstGeom prst="flowChartProcess">
                <a:avLst/>
              </a:prstGeom>
              <a:solidFill>
                <a:srgbClr val="0069AA"/>
              </a:solidFill>
              <a:ln w="25400" cap="flat" cmpd="sng" algn="ctr">
                <a:solidFill>
                  <a:srgbClr val="0069AA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Trebuchet MS"/>
                    <a:ea typeface="+mn-ea"/>
                    <a:cs typeface="+mn-cs"/>
                  </a:rPr>
                  <a:t>Switch</a:t>
                </a:r>
                <a:endPara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endParaRPr>
              </a:p>
            </p:txBody>
          </p:sp>
          <p:grpSp>
            <p:nvGrpSpPr>
              <p:cNvPr id="92" name="Group 198"/>
              <p:cNvGrpSpPr/>
              <p:nvPr/>
            </p:nvGrpSpPr>
            <p:grpSpPr>
              <a:xfrm>
                <a:off x="522346" y="1070813"/>
                <a:ext cx="7965126" cy="2547041"/>
                <a:chOff x="522346" y="1070813"/>
                <a:chExt cx="7965126" cy="2547041"/>
              </a:xfrm>
            </p:grpSpPr>
            <p:sp>
              <p:nvSpPr>
                <p:cNvPr id="97" name="Flowchart: Process 96"/>
                <p:cNvSpPr/>
                <p:nvPr/>
              </p:nvSpPr>
              <p:spPr>
                <a:xfrm>
                  <a:off x="522346" y="2923417"/>
                  <a:ext cx="792649" cy="393991"/>
                </a:xfrm>
                <a:prstGeom prst="flowChartProcess">
                  <a:avLst/>
                </a:prstGeom>
                <a:solidFill>
                  <a:srgbClr val="0069AA"/>
                </a:solidFill>
                <a:ln w="25400" cap="flat" cmpd="sng" algn="ctr">
                  <a:solidFill>
                    <a:srgbClr val="0069AA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Trebuchet MS"/>
                      <a:ea typeface="+mn-ea"/>
                      <a:cs typeface="+mn-cs"/>
                    </a:rPr>
                    <a:t>Device</a:t>
                  </a:r>
                  <a:endPara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Trebuchet MS"/>
                    <a:ea typeface="+mn-ea"/>
                    <a:cs typeface="+mn-cs"/>
                  </a:endParaRPr>
                </a:p>
              </p:txBody>
            </p:sp>
            <p:sp>
              <p:nvSpPr>
                <p:cNvPr id="98" name="Flowchart: Process 97"/>
                <p:cNvSpPr/>
                <p:nvPr/>
              </p:nvSpPr>
              <p:spPr>
                <a:xfrm>
                  <a:off x="3567120" y="2923418"/>
                  <a:ext cx="894805" cy="393991"/>
                </a:xfrm>
                <a:prstGeom prst="flowChartProcess">
                  <a:avLst/>
                </a:prstGeom>
                <a:solidFill>
                  <a:srgbClr val="0069AA"/>
                </a:solidFill>
                <a:ln w="25400" cap="flat" cmpd="sng" algn="ctr">
                  <a:solidFill>
                    <a:srgbClr val="0069AA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Trebuchet MS"/>
                      <a:ea typeface="+mn-ea"/>
                      <a:cs typeface="+mn-cs"/>
                    </a:rPr>
                    <a:t>Switch</a:t>
                  </a:r>
                  <a:endPara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Trebuchet MS"/>
                    <a:ea typeface="+mn-ea"/>
                    <a:cs typeface="+mn-cs"/>
                  </a:endParaRPr>
                </a:p>
              </p:txBody>
            </p:sp>
            <p:sp>
              <p:nvSpPr>
                <p:cNvPr id="99" name="Flowchart: Process 98"/>
                <p:cNvSpPr/>
                <p:nvPr/>
              </p:nvSpPr>
              <p:spPr>
                <a:xfrm>
                  <a:off x="6235456" y="1998603"/>
                  <a:ext cx="978142" cy="513734"/>
                </a:xfrm>
                <a:prstGeom prst="flowChartProcess">
                  <a:avLst/>
                </a:prstGeom>
                <a:solidFill>
                  <a:srgbClr val="0069AA"/>
                </a:solidFill>
                <a:ln w="25400" cap="flat" cmpd="sng" algn="ctr">
                  <a:solidFill>
                    <a:srgbClr val="0069AA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Trebuchet MS"/>
                      <a:ea typeface="+mn-ea"/>
                      <a:cs typeface="+mn-cs"/>
                    </a:rPr>
                    <a:t>v-</a:t>
                  </a:r>
                  <a:r>
                    <a:rPr kumimoji="0" lang="en-US" sz="1100" b="0" i="0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Trebuchet MS"/>
                      <a:ea typeface="+mn-ea"/>
                      <a:cs typeface="+mn-cs"/>
                    </a:rPr>
                    <a:t>WebRTC</a:t>
                  </a:r>
                  <a:r>
                    <a:rPr kumimoji="0" lang="en-US" sz="11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Trebuchet MS"/>
                      <a:ea typeface="+mn-ea"/>
                      <a:cs typeface="+mn-cs"/>
                    </a:rPr>
                    <a:t> Gateway</a:t>
                  </a:r>
                  <a:endPara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Trebuchet MS"/>
                    <a:ea typeface="+mn-ea"/>
                    <a:cs typeface="+mn-cs"/>
                  </a:endParaRPr>
                </a:p>
              </p:txBody>
            </p:sp>
            <p:sp>
              <p:nvSpPr>
                <p:cNvPr id="100" name="Flowchart: Process 99"/>
                <p:cNvSpPr/>
                <p:nvPr/>
              </p:nvSpPr>
              <p:spPr>
                <a:xfrm>
                  <a:off x="7639595" y="2923417"/>
                  <a:ext cx="847877" cy="393991"/>
                </a:xfrm>
                <a:prstGeom prst="flowChartProcess">
                  <a:avLst/>
                </a:prstGeom>
                <a:solidFill>
                  <a:srgbClr val="0069AA"/>
                </a:solidFill>
                <a:ln w="25400" cap="flat" cmpd="sng" algn="ctr">
                  <a:solidFill>
                    <a:srgbClr val="0069AA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Trebuchet MS"/>
                      <a:ea typeface="+mn-ea"/>
                      <a:cs typeface="+mn-cs"/>
                    </a:rPr>
                    <a:t>Device</a:t>
                  </a:r>
                  <a:endPara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Trebuchet MS"/>
                    <a:ea typeface="+mn-ea"/>
                    <a:cs typeface="+mn-cs"/>
                  </a:endParaRPr>
                </a:p>
              </p:txBody>
            </p:sp>
            <p:sp>
              <p:nvSpPr>
                <p:cNvPr id="101" name="Flowchart: Process 100"/>
                <p:cNvSpPr/>
                <p:nvPr/>
              </p:nvSpPr>
              <p:spPr>
                <a:xfrm>
                  <a:off x="2424133" y="2923418"/>
                  <a:ext cx="685800" cy="393991"/>
                </a:xfrm>
                <a:prstGeom prst="flowChartProcess">
                  <a:avLst/>
                </a:prstGeom>
                <a:solidFill>
                  <a:srgbClr val="0069AA"/>
                </a:solidFill>
                <a:ln w="25400" cap="flat" cmpd="sng" algn="ctr">
                  <a:solidFill>
                    <a:srgbClr val="0069AA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Trebuchet MS"/>
                      <a:ea typeface="+mn-ea"/>
                      <a:cs typeface="+mn-cs"/>
                    </a:rPr>
                    <a:t>v-</a:t>
                  </a:r>
                  <a:r>
                    <a:rPr kumimoji="0" lang="en-US" sz="1100" b="0" i="0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Trebuchet MS"/>
                      <a:ea typeface="+mn-ea"/>
                      <a:cs typeface="+mn-cs"/>
                    </a:rPr>
                    <a:t>eNB</a:t>
                  </a:r>
                  <a:endPara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Trebuchet MS"/>
                    <a:ea typeface="+mn-ea"/>
                    <a:cs typeface="+mn-cs"/>
                  </a:endParaRPr>
                </a:p>
              </p:txBody>
            </p:sp>
            <p:sp>
              <p:nvSpPr>
                <p:cNvPr id="102" name="Cloud Callout 101"/>
                <p:cNvSpPr/>
                <p:nvPr/>
              </p:nvSpPr>
              <p:spPr>
                <a:xfrm>
                  <a:off x="6267995" y="2814089"/>
                  <a:ext cx="914400" cy="612648"/>
                </a:xfrm>
                <a:prstGeom prst="cloudCallout">
                  <a:avLst>
                    <a:gd name="adj1" fmla="val -16911"/>
                    <a:gd name="adj2" fmla="val 44941"/>
                  </a:avLst>
                </a:prstGeom>
                <a:solidFill>
                  <a:srgbClr val="0069AA"/>
                </a:solidFill>
                <a:ln w="25400" cap="flat" cmpd="sng" algn="ctr">
                  <a:solidFill>
                    <a:srgbClr val="0069AA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Trebuchet MS"/>
                    <a:ea typeface="+mn-ea"/>
                    <a:cs typeface="+mn-cs"/>
                  </a:endParaRPr>
                </a:p>
              </p:txBody>
            </p:sp>
            <p:cxnSp>
              <p:nvCxnSpPr>
                <p:cNvPr id="103" name="Straight Arrow Connector 102"/>
                <p:cNvCxnSpPr>
                  <a:stCxn id="97" idx="3"/>
                  <a:endCxn id="101" idx="1"/>
                </p:cNvCxnSpPr>
                <p:nvPr/>
              </p:nvCxnSpPr>
              <p:spPr>
                <a:xfrm>
                  <a:off x="1314995" y="3120413"/>
                  <a:ext cx="1109138" cy="0"/>
                </a:xfrm>
                <a:prstGeom prst="straightConnector1">
                  <a:avLst/>
                </a:prstGeom>
                <a:solidFill>
                  <a:srgbClr val="0069AA"/>
                </a:solidFill>
                <a:ln w="25400" cap="flat" cmpd="sng" algn="ctr">
                  <a:solidFill>
                    <a:srgbClr val="0069AA">
                      <a:shade val="50000"/>
                    </a:srgbClr>
                  </a:solidFill>
                  <a:prstDash val="solid"/>
                  <a:headEnd type="arrow"/>
                  <a:tailEnd type="arrow"/>
                </a:ln>
                <a:effectLst/>
              </p:spPr>
            </p:cxnSp>
            <p:cxnSp>
              <p:nvCxnSpPr>
                <p:cNvPr id="104" name="Straight Arrow Connector 103"/>
                <p:cNvCxnSpPr>
                  <a:stCxn id="101" idx="3"/>
                  <a:endCxn id="98" idx="1"/>
                </p:cNvCxnSpPr>
                <p:nvPr/>
              </p:nvCxnSpPr>
              <p:spPr>
                <a:xfrm>
                  <a:off x="3109933" y="3120414"/>
                  <a:ext cx="457187" cy="0"/>
                </a:xfrm>
                <a:prstGeom prst="straightConnector1">
                  <a:avLst/>
                </a:prstGeom>
                <a:solidFill>
                  <a:srgbClr val="0069AA"/>
                </a:solidFill>
                <a:ln w="25400" cap="flat" cmpd="sng" algn="ctr">
                  <a:solidFill>
                    <a:srgbClr val="0069AA">
                      <a:shade val="50000"/>
                    </a:srgbClr>
                  </a:solidFill>
                  <a:prstDash val="solid"/>
                  <a:headEnd type="arrow"/>
                  <a:tailEnd type="arrow"/>
                </a:ln>
                <a:effectLst/>
              </p:spPr>
            </p:cxnSp>
            <p:cxnSp>
              <p:nvCxnSpPr>
                <p:cNvPr id="105" name="Straight Arrow Connector 104"/>
                <p:cNvCxnSpPr>
                  <a:stCxn id="91" idx="3"/>
                  <a:endCxn id="102" idx="0"/>
                </p:cNvCxnSpPr>
                <p:nvPr/>
              </p:nvCxnSpPr>
              <p:spPr>
                <a:xfrm flipV="1">
                  <a:off x="5909745" y="3120413"/>
                  <a:ext cx="361086" cy="8468"/>
                </a:xfrm>
                <a:prstGeom prst="straightConnector1">
                  <a:avLst/>
                </a:prstGeom>
                <a:solidFill>
                  <a:srgbClr val="0069AA"/>
                </a:solidFill>
                <a:ln w="25400" cap="flat" cmpd="sng" algn="ctr">
                  <a:solidFill>
                    <a:srgbClr val="0069AA">
                      <a:shade val="50000"/>
                    </a:srgbClr>
                  </a:solidFill>
                  <a:prstDash val="solid"/>
                  <a:headEnd type="arrow"/>
                  <a:tailEnd type="arrow"/>
                </a:ln>
                <a:effectLst/>
              </p:spPr>
            </p:cxnSp>
            <p:cxnSp>
              <p:nvCxnSpPr>
                <p:cNvPr id="106" name="Straight Arrow Connector 105"/>
                <p:cNvCxnSpPr>
                  <a:stCxn id="102" idx="2"/>
                  <a:endCxn id="100" idx="1"/>
                </p:cNvCxnSpPr>
                <p:nvPr/>
              </p:nvCxnSpPr>
              <p:spPr>
                <a:xfrm>
                  <a:off x="7181632" y="3120413"/>
                  <a:ext cx="457962" cy="0"/>
                </a:xfrm>
                <a:prstGeom prst="straightConnector1">
                  <a:avLst/>
                </a:prstGeom>
                <a:solidFill>
                  <a:srgbClr val="0069AA"/>
                </a:solidFill>
                <a:ln w="25400" cap="flat" cmpd="sng" algn="ctr">
                  <a:solidFill>
                    <a:srgbClr val="0069AA">
                      <a:shade val="50000"/>
                    </a:srgbClr>
                  </a:solidFill>
                  <a:prstDash val="solid"/>
                  <a:headEnd type="arrow"/>
                  <a:tailEnd type="arrow"/>
                </a:ln>
                <a:effectLst/>
              </p:spPr>
            </p:cxnSp>
            <p:cxnSp>
              <p:nvCxnSpPr>
                <p:cNvPr id="107" name="Straight Arrow Connector 106"/>
                <p:cNvCxnSpPr>
                  <a:stCxn id="102" idx="3"/>
                  <a:endCxn id="99" idx="2"/>
                </p:cNvCxnSpPr>
                <p:nvPr/>
              </p:nvCxnSpPr>
              <p:spPr>
                <a:xfrm flipH="1" flipV="1">
                  <a:off x="6724527" y="2512337"/>
                  <a:ext cx="668" cy="336781"/>
                </a:xfrm>
                <a:prstGeom prst="straightConnector1">
                  <a:avLst/>
                </a:prstGeom>
                <a:solidFill>
                  <a:srgbClr val="0069AA"/>
                </a:solidFill>
                <a:ln w="25400" cap="flat" cmpd="sng" algn="ctr">
                  <a:solidFill>
                    <a:srgbClr val="0069AA">
                      <a:shade val="50000"/>
                    </a:srgbClr>
                  </a:solidFill>
                  <a:prstDash val="solid"/>
                  <a:headEnd type="arrow"/>
                  <a:tailEnd type="arrow"/>
                </a:ln>
                <a:effectLst/>
              </p:spPr>
            </p:cxnSp>
            <p:grpSp>
              <p:nvGrpSpPr>
                <p:cNvPr id="108" name="Group 194"/>
                <p:cNvGrpSpPr/>
                <p:nvPr/>
              </p:nvGrpSpPr>
              <p:grpSpPr>
                <a:xfrm>
                  <a:off x="3412067" y="1070813"/>
                  <a:ext cx="1642533" cy="795873"/>
                  <a:chOff x="3412067" y="1018561"/>
                  <a:chExt cx="1642533" cy="795873"/>
                </a:xfrm>
              </p:grpSpPr>
              <p:sp>
                <p:nvSpPr>
                  <p:cNvPr id="120" name="Flowchart: Process 119"/>
                  <p:cNvSpPr/>
                  <p:nvPr/>
                </p:nvSpPr>
                <p:spPr>
                  <a:xfrm>
                    <a:off x="3412067" y="1328205"/>
                    <a:ext cx="1642533" cy="486229"/>
                  </a:xfrm>
                  <a:prstGeom prst="flowChartProcess">
                    <a:avLst/>
                  </a:prstGeom>
                  <a:solidFill>
                    <a:srgbClr val="F79646"/>
                  </a:solidFill>
                  <a:ln w="25400" cap="flat" cmpd="sng" algn="ctr">
                    <a:solidFill>
                      <a:srgbClr val="F79646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1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ysClr val="window" lastClr="FFFFFF"/>
                        </a:solidFill>
                        <a:effectLst/>
                        <a:uLnTx/>
                        <a:uFillTx/>
                        <a:latin typeface="Trebuchet MS"/>
                      </a:rPr>
                      <a:t>SDN Controller</a:t>
                    </a:r>
                    <a:endParaRPr kumimoji="0" lang="en-US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Trebuchet MS"/>
                    </a:endParaRPr>
                  </a:p>
                </p:txBody>
              </p:sp>
              <p:sp>
                <p:nvSpPr>
                  <p:cNvPr id="121" name="Flowchart: Process 120"/>
                  <p:cNvSpPr/>
                  <p:nvPr/>
                </p:nvSpPr>
                <p:spPr>
                  <a:xfrm>
                    <a:off x="3677294" y="1018561"/>
                    <a:ext cx="1206442" cy="304800"/>
                  </a:xfrm>
                  <a:prstGeom prst="flowChartProcess">
                    <a:avLst/>
                  </a:prstGeom>
                  <a:solidFill>
                    <a:srgbClr val="F79646"/>
                  </a:solidFill>
                  <a:ln w="25400" cap="flat" cmpd="sng" algn="ctr">
                    <a:solidFill>
                      <a:srgbClr val="F79646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1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ysClr val="window" lastClr="FFFFFF"/>
                        </a:solidFill>
                        <a:effectLst/>
                        <a:uLnTx/>
                        <a:uFillTx/>
                        <a:latin typeface="Trebuchet MS"/>
                      </a:rPr>
                      <a:t>DNE-RTC App</a:t>
                    </a:r>
                    <a:endParaRPr kumimoji="0" lang="en-US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Trebuchet MS"/>
                    </a:endParaRPr>
                  </a:p>
                </p:txBody>
              </p:sp>
            </p:grpSp>
            <p:cxnSp>
              <p:nvCxnSpPr>
                <p:cNvPr id="109" name="Curved Connector 51"/>
                <p:cNvCxnSpPr>
                  <a:stCxn id="121" idx="3"/>
                  <a:endCxn id="120" idx="3"/>
                </p:cNvCxnSpPr>
                <p:nvPr/>
              </p:nvCxnSpPr>
              <p:spPr>
                <a:xfrm>
                  <a:off x="4883736" y="1223214"/>
                  <a:ext cx="170863" cy="400359"/>
                </a:xfrm>
                <a:prstGeom prst="curvedConnector3">
                  <a:avLst>
                    <a:gd name="adj1" fmla="val 253495"/>
                  </a:avLst>
                </a:prstGeom>
                <a:noFill/>
                <a:ln w="25400" cap="flat" cmpd="sng" algn="ctr">
                  <a:solidFill>
                    <a:srgbClr val="F79646"/>
                  </a:solidFill>
                  <a:prstDash val="solid"/>
                  <a:headEnd type="none"/>
                  <a:tailEnd type="arrow"/>
                </a:ln>
                <a:effectLst/>
              </p:spPr>
            </p:cxnSp>
            <p:cxnSp>
              <p:nvCxnSpPr>
                <p:cNvPr id="110" name="Curved Connector 51"/>
                <p:cNvCxnSpPr>
                  <a:stCxn id="121" idx="3"/>
                  <a:endCxn id="99" idx="0"/>
                </p:cNvCxnSpPr>
                <p:nvPr/>
              </p:nvCxnSpPr>
              <p:spPr>
                <a:xfrm>
                  <a:off x="4883736" y="1223214"/>
                  <a:ext cx="1840791" cy="775389"/>
                </a:xfrm>
                <a:prstGeom prst="curvedConnector2">
                  <a:avLst/>
                </a:prstGeom>
                <a:noFill/>
                <a:ln w="25400" cap="flat" cmpd="sng" algn="ctr">
                  <a:solidFill>
                    <a:srgbClr val="F79646"/>
                  </a:solidFill>
                  <a:prstDash val="solid"/>
                  <a:headEnd type="none"/>
                  <a:tailEnd type="arrow"/>
                </a:ln>
                <a:effectLst/>
              </p:spPr>
            </p:cxnSp>
            <p:cxnSp>
              <p:nvCxnSpPr>
                <p:cNvPr id="111" name="Elbow Connector 70"/>
                <p:cNvCxnSpPr>
                  <a:stCxn id="120" idx="1"/>
                  <a:endCxn id="101" idx="0"/>
                </p:cNvCxnSpPr>
                <p:nvPr/>
              </p:nvCxnSpPr>
              <p:spPr>
                <a:xfrm rot="10800000" flipV="1">
                  <a:off x="2767033" y="1623572"/>
                  <a:ext cx="645034" cy="1299846"/>
                </a:xfrm>
                <a:prstGeom prst="bentConnector2">
                  <a:avLst/>
                </a:prstGeom>
                <a:noFill/>
                <a:ln w="25400" cap="flat" cmpd="sng" algn="ctr">
                  <a:solidFill>
                    <a:srgbClr val="F79646"/>
                  </a:solidFill>
                  <a:prstDash val="solid"/>
                  <a:headEnd type="arrow"/>
                  <a:tailEnd type="arrow"/>
                </a:ln>
                <a:effectLst/>
              </p:spPr>
            </p:cxnSp>
            <p:cxnSp>
              <p:nvCxnSpPr>
                <p:cNvPr id="112" name="Curved Connector 51"/>
                <p:cNvCxnSpPr>
                  <a:stCxn id="97" idx="0"/>
                  <a:endCxn id="121" idx="1"/>
                </p:cNvCxnSpPr>
                <p:nvPr/>
              </p:nvCxnSpPr>
              <p:spPr>
                <a:xfrm rot="5400000" flipH="1" flipV="1">
                  <a:off x="1447881" y="694005"/>
                  <a:ext cx="1700204" cy="2758623"/>
                </a:xfrm>
                <a:prstGeom prst="curvedConnector2">
                  <a:avLst/>
                </a:prstGeom>
                <a:noFill/>
                <a:ln w="25400" cap="flat" cmpd="sng" algn="ctr">
                  <a:solidFill>
                    <a:srgbClr val="F79646"/>
                  </a:solidFill>
                  <a:prstDash val="solid"/>
                  <a:headEnd type="none"/>
                  <a:tailEnd type="arrow"/>
                </a:ln>
                <a:effectLst/>
              </p:spPr>
            </p:cxnSp>
            <p:sp>
              <p:nvSpPr>
                <p:cNvPr id="113" name="TextBox 112"/>
                <p:cNvSpPr txBox="1"/>
                <p:nvPr/>
              </p:nvSpPr>
              <p:spPr>
                <a:xfrm>
                  <a:off x="1606732" y="1408421"/>
                  <a:ext cx="1066800" cy="4880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9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rebuchet MS"/>
                    </a:rPr>
                    <a:t>Call Start/Stop</a:t>
                  </a:r>
                  <a:endParaRPr kumimoji="0" lang="en-US" sz="9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rebuchet MS"/>
                  </a:endParaRPr>
                </a:p>
              </p:txBody>
            </p:sp>
            <p:sp>
              <p:nvSpPr>
                <p:cNvPr id="114" name="TextBox 113"/>
                <p:cNvSpPr txBox="1"/>
                <p:nvPr/>
              </p:nvSpPr>
              <p:spPr>
                <a:xfrm>
                  <a:off x="2302935" y="1908857"/>
                  <a:ext cx="1066800" cy="4880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900" kern="0" dirty="0" smtClean="0">
                      <a:solidFill>
                        <a:sysClr val="windowText" lastClr="000000"/>
                      </a:solidFill>
                      <a:latin typeface="Trebuchet MS"/>
                    </a:rPr>
                    <a:t>Device</a:t>
                  </a:r>
                  <a:r>
                    <a:rPr kumimoji="0" lang="en-US" sz="9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rebuchet MS"/>
                    </a:rPr>
                    <a:t> Metrics &amp; </a:t>
                  </a:r>
                  <a:r>
                    <a:rPr kumimoji="0" lang="en-US" sz="900" b="0" i="0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rebuchet MS"/>
                    </a:rPr>
                    <a:t>eNodeB</a:t>
                  </a:r>
                  <a:r>
                    <a:rPr kumimoji="0" lang="en-US" sz="9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rebuchet MS"/>
                    </a:rPr>
                    <a:t> ctrl</a:t>
                  </a:r>
                  <a:endParaRPr kumimoji="0" lang="en-US" sz="9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rebuchet MS"/>
                  </a:endParaRPr>
                </a:p>
              </p:txBody>
            </p:sp>
            <p:sp>
              <p:nvSpPr>
                <p:cNvPr id="115" name="TextBox 114"/>
                <p:cNvSpPr txBox="1"/>
                <p:nvPr/>
              </p:nvSpPr>
              <p:spPr>
                <a:xfrm>
                  <a:off x="4819471" y="1269263"/>
                  <a:ext cx="1066800" cy="4880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9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rebuchet MS"/>
                    </a:rPr>
                    <a:t>Setup</a:t>
                  </a:r>
                  <a:br>
                    <a:rPr kumimoji="0" lang="en-US" sz="9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rebuchet MS"/>
                    </a:rPr>
                  </a:br>
                  <a:r>
                    <a:rPr kumimoji="0" lang="en-US" sz="900" b="0" i="0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rebuchet MS"/>
                    </a:rPr>
                    <a:t>QoS</a:t>
                  </a:r>
                  <a:endParaRPr kumimoji="0" lang="en-US" sz="9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rebuchet MS"/>
                  </a:endParaRPr>
                </a:p>
              </p:txBody>
            </p:sp>
            <p:sp>
              <p:nvSpPr>
                <p:cNvPr id="116" name="TextBox 115"/>
                <p:cNvSpPr txBox="1"/>
                <p:nvPr/>
              </p:nvSpPr>
              <p:spPr>
                <a:xfrm>
                  <a:off x="5863045" y="1389731"/>
                  <a:ext cx="1066800" cy="3050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9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rebuchet MS"/>
                    </a:rPr>
                    <a:t>Target </a:t>
                  </a:r>
                  <a:r>
                    <a:rPr kumimoji="0" lang="en-US" sz="900" b="0" i="0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rebuchet MS"/>
                    </a:rPr>
                    <a:t>Bitrate</a:t>
                  </a:r>
                  <a:endParaRPr kumimoji="0" lang="en-US" sz="9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rebuchet MS"/>
                  </a:endParaRPr>
                </a:p>
              </p:txBody>
            </p:sp>
            <p:cxnSp>
              <p:nvCxnSpPr>
                <p:cNvPr id="117" name="Straight Arrow Connector 61"/>
                <p:cNvCxnSpPr/>
                <p:nvPr/>
              </p:nvCxnSpPr>
              <p:spPr>
                <a:xfrm rot="16200000" flipV="1">
                  <a:off x="6922191" y="2543941"/>
                  <a:ext cx="749008" cy="685800"/>
                </a:xfrm>
                <a:prstGeom prst="bentConnector3">
                  <a:avLst>
                    <a:gd name="adj1" fmla="val -269"/>
                  </a:avLst>
                </a:prstGeom>
                <a:noFill/>
                <a:ln w="38100" cap="flat" cmpd="sng" algn="ctr">
                  <a:solidFill>
                    <a:srgbClr val="00A664"/>
                  </a:solidFill>
                  <a:prstDash val="solid"/>
                  <a:headEnd type="arrow"/>
                  <a:tailEnd type="arrow"/>
                </a:ln>
                <a:effectLst/>
              </p:spPr>
            </p:cxnSp>
            <p:cxnSp>
              <p:nvCxnSpPr>
                <p:cNvPr id="118" name="Straight Arrow Connector 61"/>
                <p:cNvCxnSpPr/>
                <p:nvPr/>
              </p:nvCxnSpPr>
              <p:spPr>
                <a:xfrm flipV="1">
                  <a:off x="1314995" y="2512337"/>
                  <a:ext cx="5181600" cy="749008"/>
                </a:xfrm>
                <a:prstGeom prst="bentConnector3">
                  <a:avLst>
                    <a:gd name="adj1" fmla="val 100000"/>
                  </a:avLst>
                </a:prstGeom>
                <a:noFill/>
                <a:ln w="38100" cap="flat" cmpd="sng" algn="ctr">
                  <a:solidFill>
                    <a:srgbClr val="00A664"/>
                  </a:solidFill>
                  <a:prstDash val="solid"/>
                  <a:headEnd type="arrow"/>
                  <a:tailEnd type="arrow"/>
                </a:ln>
                <a:effectLst/>
              </p:spPr>
            </p:cxnSp>
            <p:sp>
              <p:nvSpPr>
                <p:cNvPr id="119" name="TextBox 118"/>
                <p:cNvSpPr txBox="1"/>
                <p:nvPr/>
              </p:nvSpPr>
              <p:spPr>
                <a:xfrm>
                  <a:off x="2926081" y="3272176"/>
                  <a:ext cx="1247265" cy="34567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A664"/>
                      </a:solidFill>
                      <a:effectLst/>
                      <a:uLnTx/>
                      <a:uFillTx/>
                      <a:latin typeface="Trebuchet MS"/>
                    </a:rPr>
                    <a:t>RTP and RTCP</a:t>
                  </a:r>
                  <a:endPara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A664"/>
                    </a:solidFill>
                    <a:effectLst/>
                    <a:uLnTx/>
                    <a:uFillTx/>
                    <a:latin typeface="Trebuchet MS"/>
                  </a:endParaRPr>
                </a:p>
              </p:txBody>
            </p:sp>
          </p:grpSp>
          <p:cxnSp>
            <p:nvCxnSpPr>
              <p:cNvPr id="93" name="Straight Arrow Connector 92"/>
              <p:cNvCxnSpPr>
                <a:stCxn id="98" idx="3"/>
                <a:endCxn id="91" idx="1"/>
              </p:cNvCxnSpPr>
              <p:nvPr/>
            </p:nvCxnSpPr>
            <p:spPr>
              <a:xfrm>
                <a:off x="4461925" y="3120414"/>
                <a:ext cx="553015" cy="8467"/>
              </a:xfrm>
              <a:prstGeom prst="straightConnector1">
                <a:avLst/>
              </a:prstGeom>
              <a:solidFill>
                <a:srgbClr val="0069AA"/>
              </a:solidFill>
              <a:ln w="25400" cap="flat" cmpd="sng" algn="ctr">
                <a:solidFill>
                  <a:srgbClr val="0069AA">
                    <a:shade val="50000"/>
                  </a:srgbClr>
                </a:solidFill>
                <a:prstDash val="solid"/>
                <a:headEnd type="arrow"/>
                <a:tailEnd type="arrow"/>
              </a:ln>
              <a:effectLst/>
            </p:spPr>
          </p:cxnSp>
          <p:cxnSp>
            <p:nvCxnSpPr>
              <p:cNvPr id="94" name="Elbow Connector 70"/>
              <p:cNvCxnSpPr>
                <a:stCxn id="120" idx="2"/>
                <a:endCxn id="98" idx="0"/>
              </p:cNvCxnSpPr>
              <p:nvPr/>
            </p:nvCxnSpPr>
            <p:spPr>
              <a:xfrm rot="5400000">
                <a:off x="3595563" y="2285647"/>
                <a:ext cx="1056732" cy="218811"/>
              </a:xfrm>
              <a:prstGeom prst="bentConnector3">
                <a:avLst>
                  <a:gd name="adj1" fmla="val 50000"/>
                </a:avLst>
              </a:prstGeom>
              <a:noFill/>
              <a:ln w="25400" cap="flat" cmpd="sng" algn="ctr">
                <a:solidFill>
                  <a:srgbClr val="F79646"/>
                </a:solidFill>
                <a:prstDash val="solid"/>
                <a:headEnd type="arrow"/>
                <a:tailEnd type="arrow"/>
              </a:ln>
              <a:effectLst/>
            </p:spPr>
          </p:cxnSp>
          <p:cxnSp>
            <p:nvCxnSpPr>
              <p:cNvPr id="95" name="Elbow Connector 70"/>
              <p:cNvCxnSpPr>
                <a:stCxn id="120" idx="2"/>
                <a:endCxn id="91" idx="0"/>
              </p:cNvCxnSpPr>
              <p:nvPr/>
            </p:nvCxnSpPr>
            <p:spPr>
              <a:xfrm rot="16200000" flipH="1">
                <a:off x="4315239" y="1784780"/>
                <a:ext cx="1065199" cy="1229009"/>
              </a:xfrm>
              <a:prstGeom prst="bentConnector3">
                <a:avLst>
                  <a:gd name="adj1" fmla="val 50000"/>
                </a:avLst>
              </a:prstGeom>
              <a:noFill/>
              <a:ln w="25400" cap="flat" cmpd="sng" algn="ctr">
                <a:solidFill>
                  <a:srgbClr val="F79646"/>
                </a:solidFill>
                <a:prstDash val="solid"/>
                <a:headEnd type="arrow"/>
                <a:tailEnd type="arrow"/>
              </a:ln>
              <a:effectLst/>
            </p:spPr>
          </p:cxnSp>
          <p:sp>
            <p:nvSpPr>
              <p:cNvPr id="96" name="TextBox 95"/>
              <p:cNvSpPr txBox="1"/>
              <p:nvPr/>
            </p:nvSpPr>
            <p:spPr>
              <a:xfrm>
                <a:off x="4368802" y="2171327"/>
                <a:ext cx="1066800" cy="3050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rebuchet MS"/>
                  </a:rPr>
                  <a:t>Routing &amp; </a:t>
                </a:r>
                <a:r>
                  <a:rPr kumimoji="0" lang="en-US" sz="9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rebuchet MS"/>
                  </a:rPr>
                  <a:t>QoS</a:t>
                </a:r>
                <a:endPara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rebuchet MS"/>
                </a:endParaRPr>
              </a:p>
            </p:txBody>
          </p:sp>
        </p:grpSp>
        <p:sp>
          <p:nvSpPr>
            <p:cNvPr id="85" name="Freeform 27"/>
            <p:cNvSpPr>
              <a:spLocks noEditPoints="1"/>
            </p:cNvSpPr>
            <p:nvPr/>
          </p:nvSpPr>
          <p:spPr bwMode="auto">
            <a:xfrm>
              <a:off x="1557866" y="5596880"/>
              <a:ext cx="178221" cy="236653"/>
            </a:xfrm>
            <a:custGeom>
              <a:avLst/>
              <a:gdLst/>
              <a:ahLst/>
              <a:cxnLst>
                <a:cxn ang="0">
                  <a:pos x="16" y="215"/>
                </a:cxn>
                <a:cxn ang="0">
                  <a:pos x="53" y="201"/>
                </a:cxn>
                <a:cxn ang="0">
                  <a:pos x="51" y="175"/>
                </a:cxn>
                <a:cxn ang="0">
                  <a:pos x="18" y="139"/>
                </a:cxn>
                <a:cxn ang="0">
                  <a:pos x="66" y="138"/>
                </a:cxn>
                <a:cxn ang="0">
                  <a:pos x="86" y="121"/>
                </a:cxn>
                <a:cxn ang="0">
                  <a:pos x="69" y="84"/>
                </a:cxn>
                <a:cxn ang="0">
                  <a:pos x="92" y="62"/>
                </a:cxn>
                <a:cxn ang="0">
                  <a:pos x="126" y="82"/>
                </a:cxn>
                <a:cxn ang="0">
                  <a:pos x="143" y="63"/>
                </a:cxn>
                <a:cxn ang="0">
                  <a:pos x="147" y="13"/>
                </a:cxn>
                <a:cxn ang="0">
                  <a:pos x="179" y="50"/>
                </a:cxn>
                <a:cxn ang="0">
                  <a:pos x="205" y="54"/>
                </a:cxn>
                <a:cxn ang="0">
                  <a:pos x="220" y="16"/>
                </a:cxn>
                <a:cxn ang="0">
                  <a:pos x="251" y="19"/>
                </a:cxn>
                <a:cxn ang="0">
                  <a:pos x="260" y="58"/>
                </a:cxn>
                <a:cxn ang="0">
                  <a:pos x="285" y="59"/>
                </a:cxn>
                <a:cxn ang="0">
                  <a:pos x="323" y="29"/>
                </a:cxn>
                <a:cxn ang="0">
                  <a:pos x="319" y="78"/>
                </a:cxn>
                <a:cxn ang="0">
                  <a:pos x="333" y="101"/>
                </a:cxn>
                <a:cxn ang="0">
                  <a:pos x="370" y="87"/>
                </a:cxn>
                <a:cxn ang="0">
                  <a:pos x="389" y="113"/>
                </a:cxn>
                <a:cxn ang="0">
                  <a:pos x="366" y="146"/>
                </a:cxn>
                <a:cxn ang="0">
                  <a:pos x="383" y="166"/>
                </a:cxn>
                <a:cxn ang="0">
                  <a:pos x="430" y="175"/>
                </a:cxn>
                <a:cxn ang="0">
                  <a:pos x="392" y="205"/>
                </a:cxn>
                <a:cxn ang="0">
                  <a:pos x="385" y="231"/>
                </a:cxn>
                <a:cxn ang="0">
                  <a:pos x="420" y="251"/>
                </a:cxn>
                <a:cxn ang="0">
                  <a:pos x="414" y="282"/>
                </a:cxn>
                <a:cxn ang="0">
                  <a:pos x="375" y="287"/>
                </a:cxn>
                <a:cxn ang="0">
                  <a:pos x="371" y="314"/>
                </a:cxn>
                <a:cxn ang="0">
                  <a:pos x="397" y="356"/>
                </a:cxn>
                <a:cxn ang="0">
                  <a:pos x="350" y="346"/>
                </a:cxn>
                <a:cxn ang="0">
                  <a:pos x="327" y="359"/>
                </a:cxn>
                <a:cxn ang="0">
                  <a:pos x="336" y="398"/>
                </a:cxn>
                <a:cxn ang="0">
                  <a:pos x="309" y="415"/>
                </a:cxn>
                <a:cxn ang="0">
                  <a:pos x="280" y="388"/>
                </a:cxn>
                <a:cxn ang="0">
                  <a:pos x="258" y="403"/>
                </a:cxn>
                <a:cxn ang="0">
                  <a:pos x="245" y="451"/>
                </a:cxn>
                <a:cxn ang="0">
                  <a:pos x="221" y="408"/>
                </a:cxn>
                <a:cxn ang="0">
                  <a:pos x="204" y="400"/>
                </a:cxn>
                <a:cxn ang="0">
                  <a:pos x="186" y="405"/>
                </a:cxn>
                <a:cxn ang="0">
                  <a:pos x="155" y="443"/>
                </a:cxn>
                <a:cxn ang="0">
                  <a:pos x="150" y="394"/>
                </a:cxn>
                <a:cxn ang="0">
                  <a:pos x="131" y="375"/>
                </a:cxn>
                <a:cxn ang="0">
                  <a:pos x="98" y="396"/>
                </a:cxn>
                <a:cxn ang="0">
                  <a:pos x="74" y="375"/>
                </a:cxn>
                <a:cxn ang="0">
                  <a:pos x="90" y="337"/>
                </a:cxn>
                <a:cxn ang="0">
                  <a:pos x="69" y="321"/>
                </a:cxn>
                <a:cxn ang="0">
                  <a:pos x="21" y="323"/>
                </a:cxn>
                <a:cxn ang="0">
                  <a:pos x="53" y="285"/>
                </a:cxn>
                <a:cxn ang="0">
                  <a:pos x="54" y="258"/>
                </a:cxn>
                <a:cxn ang="0">
                  <a:pos x="16" y="247"/>
                </a:cxn>
                <a:cxn ang="0">
                  <a:pos x="220" y="151"/>
                </a:cxn>
                <a:cxn ang="0">
                  <a:pos x="220" y="299"/>
                </a:cxn>
                <a:cxn ang="0">
                  <a:pos x="220" y="151"/>
                </a:cxn>
              </a:cxnLst>
              <a:rect l="0" t="0" r="r" b="b"/>
              <a:pathLst>
                <a:path w="434" h="452">
                  <a:moveTo>
                    <a:pt x="1" y="231"/>
                  </a:moveTo>
                  <a:cubicBezTo>
                    <a:pt x="0" y="222"/>
                    <a:pt x="7" y="215"/>
                    <a:pt x="16" y="215"/>
                  </a:cubicBezTo>
                  <a:cubicBezTo>
                    <a:pt x="44" y="210"/>
                    <a:pt x="44" y="210"/>
                    <a:pt x="44" y="210"/>
                  </a:cubicBezTo>
                  <a:cubicBezTo>
                    <a:pt x="49" y="209"/>
                    <a:pt x="52" y="205"/>
                    <a:pt x="53" y="201"/>
                  </a:cubicBezTo>
                  <a:cubicBezTo>
                    <a:pt x="54" y="196"/>
                    <a:pt x="55" y="191"/>
                    <a:pt x="56" y="186"/>
                  </a:cubicBezTo>
                  <a:cubicBezTo>
                    <a:pt x="56" y="182"/>
                    <a:pt x="54" y="177"/>
                    <a:pt x="51" y="175"/>
                  </a:cubicBezTo>
                  <a:cubicBezTo>
                    <a:pt x="26" y="160"/>
                    <a:pt x="26" y="160"/>
                    <a:pt x="26" y="160"/>
                  </a:cubicBezTo>
                  <a:cubicBezTo>
                    <a:pt x="18" y="156"/>
                    <a:pt x="14" y="147"/>
                    <a:pt x="18" y="139"/>
                  </a:cubicBezTo>
                  <a:cubicBezTo>
                    <a:pt x="21" y="130"/>
                    <a:pt x="30" y="127"/>
                    <a:pt x="38" y="130"/>
                  </a:cubicBezTo>
                  <a:cubicBezTo>
                    <a:pt x="66" y="138"/>
                    <a:pt x="66" y="138"/>
                    <a:pt x="66" y="138"/>
                  </a:cubicBezTo>
                  <a:cubicBezTo>
                    <a:pt x="70" y="139"/>
                    <a:pt x="75" y="137"/>
                    <a:pt x="77" y="134"/>
                  </a:cubicBezTo>
                  <a:cubicBezTo>
                    <a:pt x="80" y="129"/>
                    <a:pt x="83" y="125"/>
                    <a:pt x="86" y="121"/>
                  </a:cubicBezTo>
                  <a:cubicBezTo>
                    <a:pt x="88" y="117"/>
                    <a:pt x="88" y="113"/>
                    <a:pt x="86" y="108"/>
                  </a:cubicBezTo>
                  <a:cubicBezTo>
                    <a:pt x="69" y="84"/>
                    <a:pt x="69" y="84"/>
                    <a:pt x="69" y="84"/>
                  </a:cubicBezTo>
                  <a:cubicBezTo>
                    <a:pt x="63" y="78"/>
                    <a:pt x="63" y="67"/>
                    <a:pt x="69" y="61"/>
                  </a:cubicBezTo>
                  <a:cubicBezTo>
                    <a:pt x="76" y="55"/>
                    <a:pt x="86" y="56"/>
                    <a:pt x="92" y="62"/>
                  </a:cubicBezTo>
                  <a:cubicBezTo>
                    <a:pt x="114" y="81"/>
                    <a:pt x="114" y="81"/>
                    <a:pt x="114" y="81"/>
                  </a:cubicBezTo>
                  <a:cubicBezTo>
                    <a:pt x="117" y="84"/>
                    <a:pt x="122" y="84"/>
                    <a:pt x="126" y="82"/>
                  </a:cubicBezTo>
                  <a:cubicBezTo>
                    <a:pt x="130" y="79"/>
                    <a:pt x="134" y="77"/>
                    <a:pt x="138" y="74"/>
                  </a:cubicBezTo>
                  <a:cubicBezTo>
                    <a:pt x="142" y="72"/>
                    <a:pt x="144" y="67"/>
                    <a:pt x="143" y="63"/>
                  </a:cubicBezTo>
                  <a:cubicBezTo>
                    <a:pt x="137" y="33"/>
                    <a:pt x="137" y="33"/>
                    <a:pt x="137" y="33"/>
                  </a:cubicBezTo>
                  <a:cubicBezTo>
                    <a:pt x="135" y="25"/>
                    <a:pt x="139" y="16"/>
                    <a:pt x="147" y="13"/>
                  </a:cubicBezTo>
                  <a:cubicBezTo>
                    <a:pt x="155" y="10"/>
                    <a:pt x="164" y="14"/>
                    <a:pt x="167" y="23"/>
                  </a:cubicBezTo>
                  <a:cubicBezTo>
                    <a:pt x="179" y="50"/>
                    <a:pt x="179" y="50"/>
                    <a:pt x="179" y="50"/>
                  </a:cubicBezTo>
                  <a:cubicBezTo>
                    <a:pt x="182" y="53"/>
                    <a:pt x="186" y="55"/>
                    <a:pt x="190" y="55"/>
                  </a:cubicBezTo>
                  <a:cubicBezTo>
                    <a:pt x="195" y="55"/>
                    <a:pt x="200" y="54"/>
                    <a:pt x="205" y="54"/>
                  </a:cubicBezTo>
                  <a:cubicBezTo>
                    <a:pt x="209" y="53"/>
                    <a:pt x="213" y="49"/>
                    <a:pt x="214" y="45"/>
                  </a:cubicBezTo>
                  <a:cubicBezTo>
                    <a:pt x="220" y="16"/>
                    <a:pt x="220" y="16"/>
                    <a:pt x="220" y="16"/>
                  </a:cubicBezTo>
                  <a:cubicBezTo>
                    <a:pt x="221" y="7"/>
                    <a:pt x="228" y="0"/>
                    <a:pt x="237" y="1"/>
                  </a:cubicBezTo>
                  <a:cubicBezTo>
                    <a:pt x="245" y="2"/>
                    <a:pt x="252" y="10"/>
                    <a:pt x="251" y="19"/>
                  </a:cubicBezTo>
                  <a:cubicBezTo>
                    <a:pt x="252" y="49"/>
                    <a:pt x="252" y="49"/>
                    <a:pt x="252" y="49"/>
                  </a:cubicBezTo>
                  <a:cubicBezTo>
                    <a:pt x="253" y="53"/>
                    <a:pt x="256" y="57"/>
                    <a:pt x="260" y="58"/>
                  </a:cubicBezTo>
                  <a:cubicBezTo>
                    <a:pt x="265" y="60"/>
                    <a:pt x="269" y="61"/>
                    <a:pt x="274" y="63"/>
                  </a:cubicBezTo>
                  <a:cubicBezTo>
                    <a:pt x="278" y="64"/>
                    <a:pt x="283" y="62"/>
                    <a:pt x="285" y="59"/>
                  </a:cubicBezTo>
                  <a:cubicBezTo>
                    <a:pt x="302" y="35"/>
                    <a:pt x="302" y="35"/>
                    <a:pt x="302" y="35"/>
                  </a:cubicBezTo>
                  <a:cubicBezTo>
                    <a:pt x="306" y="27"/>
                    <a:pt x="316" y="24"/>
                    <a:pt x="323" y="29"/>
                  </a:cubicBezTo>
                  <a:cubicBezTo>
                    <a:pt x="331" y="33"/>
                    <a:pt x="334" y="43"/>
                    <a:pt x="330" y="50"/>
                  </a:cubicBezTo>
                  <a:cubicBezTo>
                    <a:pt x="319" y="78"/>
                    <a:pt x="319" y="78"/>
                    <a:pt x="319" y="78"/>
                  </a:cubicBezTo>
                  <a:cubicBezTo>
                    <a:pt x="318" y="83"/>
                    <a:pt x="319" y="87"/>
                    <a:pt x="322" y="91"/>
                  </a:cubicBezTo>
                  <a:cubicBezTo>
                    <a:pt x="326" y="94"/>
                    <a:pt x="329" y="97"/>
                    <a:pt x="333" y="101"/>
                  </a:cubicBezTo>
                  <a:cubicBezTo>
                    <a:pt x="336" y="103"/>
                    <a:pt x="341" y="104"/>
                    <a:pt x="345" y="102"/>
                  </a:cubicBezTo>
                  <a:cubicBezTo>
                    <a:pt x="370" y="87"/>
                    <a:pt x="370" y="87"/>
                    <a:pt x="370" y="87"/>
                  </a:cubicBezTo>
                  <a:cubicBezTo>
                    <a:pt x="377" y="82"/>
                    <a:pt x="387" y="83"/>
                    <a:pt x="392" y="90"/>
                  </a:cubicBezTo>
                  <a:cubicBezTo>
                    <a:pt x="397" y="97"/>
                    <a:pt x="396" y="108"/>
                    <a:pt x="389" y="113"/>
                  </a:cubicBezTo>
                  <a:cubicBezTo>
                    <a:pt x="368" y="134"/>
                    <a:pt x="368" y="134"/>
                    <a:pt x="368" y="134"/>
                  </a:cubicBezTo>
                  <a:cubicBezTo>
                    <a:pt x="365" y="137"/>
                    <a:pt x="365" y="142"/>
                    <a:pt x="366" y="146"/>
                  </a:cubicBezTo>
                  <a:cubicBezTo>
                    <a:pt x="369" y="151"/>
                    <a:pt x="370" y="155"/>
                    <a:pt x="372" y="160"/>
                  </a:cubicBezTo>
                  <a:cubicBezTo>
                    <a:pt x="374" y="164"/>
                    <a:pt x="379" y="166"/>
                    <a:pt x="383" y="166"/>
                  </a:cubicBezTo>
                  <a:cubicBezTo>
                    <a:pt x="411" y="163"/>
                    <a:pt x="411" y="163"/>
                    <a:pt x="411" y="163"/>
                  </a:cubicBezTo>
                  <a:cubicBezTo>
                    <a:pt x="420" y="161"/>
                    <a:pt x="428" y="167"/>
                    <a:pt x="430" y="175"/>
                  </a:cubicBezTo>
                  <a:cubicBezTo>
                    <a:pt x="432" y="184"/>
                    <a:pt x="427" y="193"/>
                    <a:pt x="419" y="195"/>
                  </a:cubicBezTo>
                  <a:cubicBezTo>
                    <a:pt x="392" y="205"/>
                    <a:pt x="392" y="205"/>
                    <a:pt x="392" y="205"/>
                  </a:cubicBezTo>
                  <a:cubicBezTo>
                    <a:pt x="388" y="207"/>
                    <a:pt x="385" y="211"/>
                    <a:pt x="385" y="215"/>
                  </a:cubicBezTo>
                  <a:cubicBezTo>
                    <a:pt x="385" y="221"/>
                    <a:pt x="385" y="226"/>
                    <a:pt x="385" y="231"/>
                  </a:cubicBezTo>
                  <a:cubicBezTo>
                    <a:pt x="386" y="235"/>
                    <a:pt x="388" y="239"/>
                    <a:pt x="392" y="241"/>
                  </a:cubicBezTo>
                  <a:cubicBezTo>
                    <a:pt x="420" y="251"/>
                    <a:pt x="420" y="251"/>
                    <a:pt x="420" y="251"/>
                  </a:cubicBezTo>
                  <a:cubicBezTo>
                    <a:pt x="428" y="252"/>
                    <a:pt x="434" y="261"/>
                    <a:pt x="432" y="270"/>
                  </a:cubicBezTo>
                  <a:cubicBezTo>
                    <a:pt x="430" y="278"/>
                    <a:pt x="422" y="284"/>
                    <a:pt x="414" y="282"/>
                  </a:cubicBezTo>
                  <a:cubicBezTo>
                    <a:pt x="385" y="280"/>
                    <a:pt x="385" y="280"/>
                    <a:pt x="385" y="280"/>
                  </a:cubicBezTo>
                  <a:cubicBezTo>
                    <a:pt x="381" y="281"/>
                    <a:pt x="377" y="283"/>
                    <a:pt x="375" y="287"/>
                  </a:cubicBezTo>
                  <a:cubicBezTo>
                    <a:pt x="373" y="292"/>
                    <a:pt x="371" y="297"/>
                    <a:pt x="369" y="302"/>
                  </a:cubicBezTo>
                  <a:cubicBezTo>
                    <a:pt x="368" y="306"/>
                    <a:pt x="369" y="310"/>
                    <a:pt x="371" y="314"/>
                  </a:cubicBezTo>
                  <a:cubicBezTo>
                    <a:pt x="393" y="334"/>
                    <a:pt x="393" y="334"/>
                    <a:pt x="393" y="334"/>
                  </a:cubicBezTo>
                  <a:cubicBezTo>
                    <a:pt x="400" y="339"/>
                    <a:pt x="401" y="349"/>
                    <a:pt x="397" y="356"/>
                  </a:cubicBezTo>
                  <a:cubicBezTo>
                    <a:pt x="392" y="364"/>
                    <a:pt x="382" y="365"/>
                    <a:pt x="375" y="360"/>
                  </a:cubicBezTo>
                  <a:cubicBezTo>
                    <a:pt x="350" y="346"/>
                    <a:pt x="350" y="346"/>
                    <a:pt x="350" y="346"/>
                  </a:cubicBezTo>
                  <a:cubicBezTo>
                    <a:pt x="346" y="345"/>
                    <a:pt x="341" y="346"/>
                    <a:pt x="338" y="348"/>
                  </a:cubicBezTo>
                  <a:cubicBezTo>
                    <a:pt x="334" y="352"/>
                    <a:pt x="331" y="355"/>
                    <a:pt x="327" y="359"/>
                  </a:cubicBezTo>
                  <a:cubicBezTo>
                    <a:pt x="324" y="362"/>
                    <a:pt x="323" y="367"/>
                    <a:pt x="324" y="371"/>
                  </a:cubicBezTo>
                  <a:cubicBezTo>
                    <a:pt x="336" y="398"/>
                    <a:pt x="336" y="398"/>
                    <a:pt x="336" y="398"/>
                  </a:cubicBezTo>
                  <a:cubicBezTo>
                    <a:pt x="340" y="406"/>
                    <a:pt x="338" y="416"/>
                    <a:pt x="331" y="421"/>
                  </a:cubicBezTo>
                  <a:cubicBezTo>
                    <a:pt x="323" y="425"/>
                    <a:pt x="314" y="423"/>
                    <a:pt x="309" y="415"/>
                  </a:cubicBezTo>
                  <a:cubicBezTo>
                    <a:pt x="291" y="392"/>
                    <a:pt x="291" y="392"/>
                    <a:pt x="291" y="392"/>
                  </a:cubicBezTo>
                  <a:cubicBezTo>
                    <a:pt x="288" y="389"/>
                    <a:pt x="284" y="387"/>
                    <a:pt x="280" y="388"/>
                  </a:cubicBezTo>
                  <a:cubicBezTo>
                    <a:pt x="275" y="390"/>
                    <a:pt x="270" y="392"/>
                    <a:pt x="266" y="393"/>
                  </a:cubicBezTo>
                  <a:cubicBezTo>
                    <a:pt x="262" y="395"/>
                    <a:pt x="259" y="399"/>
                    <a:pt x="258" y="403"/>
                  </a:cubicBezTo>
                  <a:cubicBezTo>
                    <a:pt x="258" y="433"/>
                    <a:pt x="258" y="433"/>
                    <a:pt x="258" y="433"/>
                  </a:cubicBezTo>
                  <a:cubicBezTo>
                    <a:pt x="260" y="442"/>
                    <a:pt x="254" y="450"/>
                    <a:pt x="245" y="451"/>
                  </a:cubicBezTo>
                  <a:cubicBezTo>
                    <a:pt x="237" y="452"/>
                    <a:pt x="229" y="446"/>
                    <a:pt x="228" y="437"/>
                  </a:cubicBezTo>
                  <a:cubicBezTo>
                    <a:pt x="221" y="408"/>
                    <a:pt x="221" y="408"/>
                    <a:pt x="221" y="408"/>
                  </a:cubicBezTo>
                  <a:cubicBezTo>
                    <a:pt x="219" y="404"/>
                    <a:pt x="215" y="401"/>
                    <a:pt x="211" y="400"/>
                  </a:cubicBezTo>
                  <a:cubicBezTo>
                    <a:pt x="209" y="400"/>
                    <a:pt x="206" y="400"/>
                    <a:pt x="204" y="400"/>
                  </a:cubicBezTo>
                  <a:cubicBezTo>
                    <a:pt x="201" y="400"/>
                    <a:pt x="199" y="399"/>
                    <a:pt x="197" y="399"/>
                  </a:cubicBezTo>
                  <a:cubicBezTo>
                    <a:pt x="192" y="399"/>
                    <a:pt x="188" y="401"/>
                    <a:pt x="186" y="405"/>
                  </a:cubicBezTo>
                  <a:cubicBezTo>
                    <a:pt x="174" y="433"/>
                    <a:pt x="174" y="433"/>
                    <a:pt x="174" y="433"/>
                  </a:cubicBezTo>
                  <a:cubicBezTo>
                    <a:pt x="172" y="441"/>
                    <a:pt x="163" y="446"/>
                    <a:pt x="155" y="443"/>
                  </a:cubicBezTo>
                  <a:cubicBezTo>
                    <a:pt x="147" y="441"/>
                    <a:pt x="142" y="432"/>
                    <a:pt x="144" y="423"/>
                  </a:cubicBezTo>
                  <a:cubicBezTo>
                    <a:pt x="150" y="394"/>
                    <a:pt x="150" y="394"/>
                    <a:pt x="150" y="394"/>
                  </a:cubicBezTo>
                  <a:cubicBezTo>
                    <a:pt x="150" y="389"/>
                    <a:pt x="147" y="385"/>
                    <a:pt x="144" y="382"/>
                  </a:cubicBezTo>
                  <a:cubicBezTo>
                    <a:pt x="140" y="380"/>
                    <a:pt x="135" y="378"/>
                    <a:pt x="131" y="375"/>
                  </a:cubicBezTo>
                  <a:cubicBezTo>
                    <a:pt x="127" y="373"/>
                    <a:pt x="123" y="374"/>
                    <a:pt x="119" y="376"/>
                  </a:cubicBezTo>
                  <a:cubicBezTo>
                    <a:pt x="98" y="396"/>
                    <a:pt x="98" y="396"/>
                    <a:pt x="98" y="396"/>
                  </a:cubicBezTo>
                  <a:cubicBezTo>
                    <a:pt x="92" y="403"/>
                    <a:pt x="82" y="404"/>
                    <a:pt x="76" y="398"/>
                  </a:cubicBezTo>
                  <a:cubicBezTo>
                    <a:pt x="69" y="392"/>
                    <a:pt x="68" y="382"/>
                    <a:pt x="74" y="375"/>
                  </a:cubicBezTo>
                  <a:cubicBezTo>
                    <a:pt x="90" y="350"/>
                    <a:pt x="90" y="350"/>
                    <a:pt x="90" y="350"/>
                  </a:cubicBezTo>
                  <a:cubicBezTo>
                    <a:pt x="92" y="346"/>
                    <a:pt x="92" y="341"/>
                    <a:pt x="90" y="337"/>
                  </a:cubicBezTo>
                  <a:cubicBezTo>
                    <a:pt x="86" y="333"/>
                    <a:pt x="83" y="329"/>
                    <a:pt x="81" y="325"/>
                  </a:cubicBezTo>
                  <a:cubicBezTo>
                    <a:pt x="78" y="322"/>
                    <a:pt x="73" y="320"/>
                    <a:pt x="69" y="321"/>
                  </a:cubicBezTo>
                  <a:cubicBezTo>
                    <a:pt x="42" y="330"/>
                    <a:pt x="42" y="330"/>
                    <a:pt x="42" y="330"/>
                  </a:cubicBezTo>
                  <a:cubicBezTo>
                    <a:pt x="34" y="334"/>
                    <a:pt x="25" y="331"/>
                    <a:pt x="21" y="323"/>
                  </a:cubicBezTo>
                  <a:cubicBezTo>
                    <a:pt x="17" y="315"/>
                    <a:pt x="21" y="305"/>
                    <a:pt x="29" y="301"/>
                  </a:cubicBezTo>
                  <a:cubicBezTo>
                    <a:pt x="53" y="285"/>
                    <a:pt x="53" y="285"/>
                    <a:pt x="53" y="285"/>
                  </a:cubicBezTo>
                  <a:cubicBezTo>
                    <a:pt x="56" y="282"/>
                    <a:pt x="58" y="278"/>
                    <a:pt x="57" y="274"/>
                  </a:cubicBezTo>
                  <a:cubicBezTo>
                    <a:pt x="56" y="269"/>
                    <a:pt x="55" y="264"/>
                    <a:pt x="54" y="258"/>
                  </a:cubicBezTo>
                  <a:cubicBezTo>
                    <a:pt x="53" y="254"/>
                    <a:pt x="49" y="251"/>
                    <a:pt x="45" y="250"/>
                  </a:cubicBezTo>
                  <a:cubicBezTo>
                    <a:pt x="16" y="247"/>
                    <a:pt x="16" y="247"/>
                    <a:pt x="16" y="247"/>
                  </a:cubicBezTo>
                  <a:cubicBezTo>
                    <a:pt x="8" y="247"/>
                    <a:pt x="1" y="240"/>
                    <a:pt x="1" y="231"/>
                  </a:cubicBezTo>
                  <a:close/>
                  <a:moveTo>
                    <a:pt x="220" y="151"/>
                  </a:moveTo>
                  <a:cubicBezTo>
                    <a:pt x="179" y="151"/>
                    <a:pt x="146" y="184"/>
                    <a:pt x="146" y="225"/>
                  </a:cubicBezTo>
                  <a:cubicBezTo>
                    <a:pt x="146" y="266"/>
                    <a:pt x="179" y="299"/>
                    <a:pt x="220" y="299"/>
                  </a:cubicBezTo>
                  <a:cubicBezTo>
                    <a:pt x="260" y="299"/>
                    <a:pt x="293" y="266"/>
                    <a:pt x="293" y="225"/>
                  </a:cubicBezTo>
                  <a:cubicBezTo>
                    <a:pt x="293" y="184"/>
                    <a:pt x="260" y="151"/>
                    <a:pt x="220" y="151"/>
                  </a:cubicBezTo>
                  <a:close/>
                </a:path>
              </a:pathLst>
            </a:custGeom>
            <a:gradFill rotWithShape="1">
              <a:gsLst>
                <a:gs pos="0">
                  <a:srgbClr val="EE3124">
                    <a:shade val="51000"/>
                    <a:satMod val="130000"/>
                  </a:srgbClr>
                </a:gs>
                <a:gs pos="80000">
                  <a:srgbClr val="EE3124">
                    <a:shade val="93000"/>
                    <a:satMod val="130000"/>
                  </a:srgbClr>
                </a:gs>
                <a:gs pos="100000">
                  <a:srgbClr val="EE3124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EE3124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86" name="Freeform 27"/>
            <p:cNvSpPr>
              <a:spLocks noEditPoints="1"/>
            </p:cNvSpPr>
            <p:nvPr/>
          </p:nvSpPr>
          <p:spPr bwMode="auto">
            <a:xfrm>
              <a:off x="3107266" y="5605346"/>
              <a:ext cx="178221" cy="236653"/>
            </a:xfrm>
            <a:custGeom>
              <a:avLst/>
              <a:gdLst/>
              <a:ahLst/>
              <a:cxnLst>
                <a:cxn ang="0">
                  <a:pos x="16" y="215"/>
                </a:cxn>
                <a:cxn ang="0">
                  <a:pos x="53" y="201"/>
                </a:cxn>
                <a:cxn ang="0">
                  <a:pos x="51" y="175"/>
                </a:cxn>
                <a:cxn ang="0">
                  <a:pos x="18" y="139"/>
                </a:cxn>
                <a:cxn ang="0">
                  <a:pos x="66" y="138"/>
                </a:cxn>
                <a:cxn ang="0">
                  <a:pos x="86" y="121"/>
                </a:cxn>
                <a:cxn ang="0">
                  <a:pos x="69" y="84"/>
                </a:cxn>
                <a:cxn ang="0">
                  <a:pos x="92" y="62"/>
                </a:cxn>
                <a:cxn ang="0">
                  <a:pos x="126" y="82"/>
                </a:cxn>
                <a:cxn ang="0">
                  <a:pos x="143" y="63"/>
                </a:cxn>
                <a:cxn ang="0">
                  <a:pos x="147" y="13"/>
                </a:cxn>
                <a:cxn ang="0">
                  <a:pos x="179" y="50"/>
                </a:cxn>
                <a:cxn ang="0">
                  <a:pos x="205" y="54"/>
                </a:cxn>
                <a:cxn ang="0">
                  <a:pos x="220" y="16"/>
                </a:cxn>
                <a:cxn ang="0">
                  <a:pos x="251" y="19"/>
                </a:cxn>
                <a:cxn ang="0">
                  <a:pos x="260" y="58"/>
                </a:cxn>
                <a:cxn ang="0">
                  <a:pos x="285" y="59"/>
                </a:cxn>
                <a:cxn ang="0">
                  <a:pos x="323" y="29"/>
                </a:cxn>
                <a:cxn ang="0">
                  <a:pos x="319" y="78"/>
                </a:cxn>
                <a:cxn ang="0">
                  <a:pos x="333" y="101"/>
                </a:cxn>
                <a:cxn ang="0">
                  <a:pos x="370" y="87"/>
                </a:cxn>
                <a:cxn ang="0">
                  <a:pos x="389" y="113"/>
                </a:cxn>
                <a:cxn ang="0">
                  <a:pos x="366" y="146"/>
                </a:cxn>
                <a:cxn ang="0">
                  <a:pos x="383" y="166"/>
                </a:cxn>
                <a:cxn ang="0">
                  <a:pos x="430" y="175"/>
                </a:cxn>
                <a:cxn ang="0">
                  <a:pos x="392" y="205"/>
                </a:cxn>
                <a:cxn ang="0">
                  <a:pos x="385" y="231"/>
                </a:cxn>
                <a:cxn ang="0">
                  <a:pos x="420" y="251"/>
                </a:cxn>
                <a:cxn ang="0">
                  <a:pos x="414" y="282"/>
                </a:cxn>
                <a:cxn ang="0">
                  <a:pos x="375" y="287"/>
                </a:cxn>
                <a:cxn ang="0">
                  <a:pos x="371" y="314"/>
                </a:cxn>
                <a:cxn ang="0">
                  <a:pos x="397" y="356"/>
                </a:cxn>
                <a:cxn ang="0">
                  <a:pos x="350" y="346"/>
                </a:cxn>
                <a:cxn ang="0">
                  <a:pos x="327" y="359"/>
                </a:cxn>
                <a:cxn ang="0">
                  <a:pos x="336" y="398"/>
                </a:cxn>
                <a:cxn ang="0">
                  <a:pos x="309" y="415"/>
                </a:cxn>
                <a:cxn ang="0">
                  <a:pos x="280" y="388"/>
                </a:cxn>
                <a:cxn ang="0">
                  <a:pos x="258" y="403"/>
                </a:cxn>
                <a:cxn ang="0">
                  <a:pos x="245" y="451"/>
                </a:cxn>
                <a:cxn ang="0">
                  <a:pos x="221" y="408"/>
                </a:cxn>
                <a:cxn ang="0">
                  <a:pos x="204" y="400"/>
                </a:cxn>
                <a:cxn ang="0">
                  <a:pos x="186" y="405"/>
                </a:cxn>
                <a:cxn ang="0">
                  <a:pos x="155" y="443"/>
                </a:cxn>
                <a:cxn ang="0">
                  <a:pos x="150" y="394"/>
                </a:cxn>
                <a:cxn ang="0">
                  <a:pos x="131" y="375"/>
                </a:cxn>
                <a:cxn ang="0">
                  <a:pos x="98" y="396"/>
                </a:cxn>
                <a:cxn ang="0">
                  <a:pos x="74" y="375"/>
                </a:cxn>
                <a:cxn ang="0">
                  <a:pos x="90" y="337"/>
                </a:cxn>
                <a:cxn ang="0">
                  <a:pos x="69" y="321"/>
                </a:cxn>
                <a:cxn ang="0">
                  <a:pos x="21" y="323"/>
                </a:cxn>
                <a:cxn ang="0">
                  <a:pos x="53" y="285"/>
                </a:cxn>
                <a:cxn ang="0">
                  <a:pos x="54" y="258"/>
                </a:cxn>
                <a:cxn ang="0">
                  <a:pos x="16" y="247"/>
                </a:cxn>
                <a:cxn ang="0">
                  <a:pos x="220" y="151"/>
                </a:cxn>
                <a:cxn ang="0">
                  <a:pos x="220" y="299"/>
                </a:cxn>
                <a:cxn ang="0">
                  <a:pos x="220" y="151"/>
                </a:cxn>
              </a:cxnLst>
              <a:rect l="0" t="0" r="r" b="b"/>
              <a:pathLst>
                <a:path w="434" h="452">
                  <a:moveTo>
                    <a:pt x="1" y="231"/>
                  </a:moveTo>
                  <a:cubicBezTo>
                    <a:pt x="0" y="222"/>
                    <a:pt x="7" y="215"/>
                    <a:pt x="16" y="215"/>
                  </a:cubicBezTo>
                  <a:cubicBezTo>
                    <a:pt x="44" y="210"/>
                    <a:pt x="44" y="210"/>
                    <a:pt x="44" y="210"/>
                  </a:cubicBezTo>
                  <a:cubicBezTo>
                    <a:pt x="49" y="209"/>
                    <a:pt x="52" y="205"/>
                    <a:pt x="53" y="201"/>
                  </a:cubicBezTo>
                  <a:cubicBezTo>
                    <a:pt x="54" y="196"/>
                    <a:pt x="55" y="191"/>
                    <a:pt x="56" y="186"/>
                  </a:cubicBezTo>
                  <a:cubicBezTo>
                    <a:pt x="56" y="182"/>
                    <a:pt x="54" y="177"/>
                    <a:pt x="51" y="175"/>
                  </a:cubicBezTo>
                  <a:cubicBezTo>
                    <a:pt x="26" y="160"/>
                    <a:pt x="26" y="160"/>
                    <a:pt x="26" y="160"/>
                  </a:cubicBezTo>
                  <a:cubicBezTo>
                    <a:pt x="18" y="156"/>
                    <a:pt x="14" y="147"/>
                    <a:pt x="18" y="139"/>
                  </a:cubicBezTo>
                  <a:cubicBezTo>
                    <a:pt x="21" y="130"/>
                    <a:pt x="30" y="127"/>
                    <a:pt x="38" y="130"/>
                  </a:cubicBezTo>
                  <a:cubicBezTo>
                    <a:pt x="66" y="138"/>
                    <a:pt x="66" y="138"/>
                    <a:pt x="66" y="138"/>
                  </a:cubicBezTo>
                  <a:cubicBezTo>
                    <a:pt x="70" y="139"/>
                    <a:pt x="75" y="137"/>
                    <a:pt x="77" y="134"/>
                  </a:cubicBezTo>
                  <a:cubicBezTo>
                    <a:pt x="80" y="129"/>
                    <a:pt x="83" y="125"/>
                    <a:pt x="86" y="121"/>
                  </a:cubicBezTo>
                  <a:cubicBezTo>
                    <a:pt x="88" y="117"/>
                    <a:pt x="88" y="113"/>
                    <a:pt x="86" y="108"/>
                  </a:cubicBezTo>
                  <a:cubicBezTo>
                    <a:pt x="69" y="84"/>
                    <a:pt x="69" y="84"/>
                    <a:pt x="69" y="84"/>
                  </a:cubicBezTo>
                  <a:cubicBezTo>
                    <a:pt x="63" y="78"/>
                    <a:pt x="63" y="67"/>
                    <a:pt x="69" y="61"/>
                  </a:cubicBezTo>
                  <a:cubicBezTo>
                    <a:pt x="76" y="55"/>
                    <a:pt x="86" y="56"/>
                    <a:pt x="92" y="62"/>
                  </a:cubicBezTo>
                  <a:cubicBezTo>
                    <a:pt x="114" y="81"/>
                    <a:pt x="114" y="81"/>
                    <a:pt x="114" y="81"/>
                  </a:cubicBezTo>
                  <a:cubicBezTo>
                    <a:pt x="117" y="84"/>
                    <a:pt x="122" y="84"/>
                    <a:pt x="126" y="82"/>
                  </a:cubicBezTo>
                  <a:cubicBezTo>
                    <a:pt x="130" y="79"/>
                    <a:pt x="134" y="77"/>
                    <a:pt x="138" y="74"/>
                  </a:cubicBezTo>
                  <a:cubicBezTo>
                    <a:pt x="142" y="72"/>
                    <a:pt x="144" y="67"/>
                    <a:pt x="143" y="63"/>
                  </a:cubicBezTo>
                  <a:cubicBezTo>
                    <a:pt x="137" y="33"/>
                    <a:pt x="137" y="33"/>
                    <a:pt x="137" y="33"/>
                  </a:cubicBezTo>
                  <a:cubicBezTo>
                    <a:pt x="135" y="25"/>
                    <a:pt x="139" y="16"/>
                    <a:pt x="147" y="13"/>
                  </a:cubicBezTo>
                  <a:cubicBezTo>
                    <a:pt x="155" y="10"/>
                    <a:pt x="164" y="14"/>
                    <a:pt x="167" y="23"/>
                  </a:cubicBezTo>
                  <a:cubicBezTo>
                    <a:pt x="179" y="50"/>
                    <a:pt x="179" y="50"/>
                    <a:pt x="179" y="50"/>
                  </a:cubicBezTo>
                  <a:cubicBezTo>
                    <a:pt x="182" y="53"/>
                    <a:pt x="186" y="55"/>
                    <a:pt x="190" y="55"/>
                  </a:cubicBezTo>
                  <a:cubicBezTo>
                    <a:pt x="195" y="55"/>
                    <a:pt x="200" y="54"/>
                    <a:pt x="205" y="54"/>
                  </a:cubicBezTo>
                  <a:cubicBezTo>
                    <a:pt x="209" y="53"/>
                    <a:pt x="213" y="49"/>
                    <a:pt x="214" y="45"/>
                  </a:cubicBezTo>
                  <a:cubicBezTo>
                    <a:pt x="220" y="16"/>
                    <a:pt x="220" y="16"/>
                    <a:pt x="220" y="16"/>
                  </a:cubicBezTo>
                  <a:cubicBezTo>
                    <a:pt x="221" y="7"/>
                    <a:pt x="228" y="0"/>
                    <a:pt x="237" y="1"/>
                  </a:cubicBezTo>
                  <a:cubicBezTo>
                    <a:pt x="245" y="2"/>
                    <a:pt x="252" y="10"/>
                    <a:pt x="251" y="19"/>
                  </a:cubicBezTo>
                  <a:cubicBezTo>
                    <a:pt x="252" y="49"/>
                    <a:pt x="252" y="49"/>
                    <a:pt x="252" y="49"/>
                  </a:cubicBezTo>
                  <a:cubicBezTo>
                    <a:pt x="253" y="53"/>
                    <a:pt x="256" y="57"/>
                    <a:pt x="260" y="58"/>
                  </a:cubicBezTo>
                  <a:cubicBezTo>
                    <a:pt x="265" y="60"/>
                    <a:pt x="269" y="61"/>
                    <a:pt x="274" y="63"/>
                  </a:cubicBezTo>
                  <a:cubicBezTo>
                    <a:pt x="278" y="64"/>
                    <a:pt x="283" y="62"/>
                    <a:pt x="285" y="59"/>
                  </a:cubicBezTo>
                  <a:cubicBezTo>
                    <a:pt x="302" y="35"/>
                    <a:pt x="302" y="35"/>
                    <a:pt x="302" y="35"/>
                  </a:cubicBezTo>
                  <a:cubicBezTo>
                    <a:pt x="306" y="27"/>
                    <a:pt x="316" y="24"/>
                    <a:pt x="323" y="29"/>
                  </a:cubicBezTo>
                  <a:cubicBezTo>
                    <a:pt x="331" y="33"/>
                    <a:pt x="334" y="43"/>
                    <a:pt x="330" y="50"/>
                  </a:cubicBezTo>
                  <a:cubicBezTo>
                    <a:pt x="319" y="78"/>
                    <a:pt x="319" y="78"/>
                    <a:pt x="319" y="78"/>
                  </a:cubicBezTo>
                  <a:cubicBezTo>
                    <a:pt x="318" y="83"/>
                    <a:pt x="319" y="87"/>
                    <a:pt x="322" y="91"/>
                  </a:cubicBezTo>
                  <a:cubicBezTo>
                    <a:pt x="326" y="94"/>
                    <a:pt x="329" y="97"/>
                    <a:pt x="333" y="101"/>
                  </a:cubicBezTo>
                  <a:cubicBezTo>
                    <a:pt x="336" y="103"/>
                    <a:pt x="341" y="104"/>
                    <a:pt x="345" y="102"/>
                  </a:cubicBezTo>
                  <a:cubicBezTo>
                    <a:pt x="370" y="87"/>
                    <a:pt x="370" y="87"/>
                    <a:pt x="370" y="87"/>
                  </a:cubicBezTo>
                  <a:cubicBezTo>
                    <a:pt x="377" y="82"/>
                    <a:pt x="387" y="83"/>
                    <a:pt x="392" y="90"/>
                  </a:cubicBezTo>
                  <a:cubicBezTo>
                    <a:pt x="397" y="97"/>
                    <a:pt x="396" y="108"/>
                    <a:pt x="389" y="113"/>
                  </a:cubicBezTo>
                  <a:cubicBezTo>
                    <a:pt x="368" y="134"/>
                    <a:pt x="368" y="134"/>
                    <a:pt x="368" y="134"/>
                  </a:cubicBezTo>
                  <a:cubicBezTo>
                    <a:pt x="365" y="137"/>
                    <a:pt x="365" y="142"/>
                    <a:pt x="366" y="146"/>
                  </a:cubicBezTo>
                  <a:cubicBezTo>
                    <a:pt x="369" y="151"/>
                    <a:pt x="370" y="155"/>
                    <a:pt x="372" y="160"/>
                  </a:cubicBezTo>
                  <a:cubicBezTo>
                    <a:pt x="374" y="164"/>
                    <a:pt x="379" y="166"/>
                    <a:pt x="383" y="166"/>
                  </a:cubicBezTo>
                  <a:cubicBezTo>
                    <a:pt x="411" y="163"/>
                    <a:pt x="411" y="163"/>
                    <a:pt x="411" y="163"/>
                  </a:cubicBezTo>
                  <a:cubicBezTo>
                    <a:pt x="420" y="161"/>
                    <a:pt x="428" y="167"/>
                    <a:pt x="430" y="175"/>
                  </a:cubicBezTo>
                  <a:cubicBezTo>
                    <a:pt x="432" y="184"/>
                    <a:pt x="427" y="193"/>
                    <a:pt x="419" y="195"/>
                  </a:cubicBezTo>
                  <a:cubicBezTo>
                    <a:pt x="392" y="205"/>
                    <a:pt x="392" y="205"/>
                    <a:pt x="392" y="205"/>
                  </a:cubicBezTo>
                  <a:cubicBezTo>
                    <a:pt x="388" y="207"/>
                    <a:pt x="385" y="211"/>
                    <a:pt x="385" y="215"/>
                  </a:cubicBezTo>
                  <a:cubicBezTo>
                    <a:pt x="385" y="221"/>
                    <a:pt x="385" y="226"/>
                    <a:pt x="385" y="231"/>
                  </a:cubicBezTo>
                  <a:cubicBezTo>
                    <a:pt x="386" y="235"/>
                    <a:pt x="388" y="239"/>
                    <a:pt x="392" y="241"/>
                  </a:cubicBezTo>
                  <a:cubicBezTo>
                    <a:pt x="420" y="251"/>
                    <a:pt x="420" y="251"/>
                    <a:pt x="420" y="251"/>
                  </a:cubicBezTo>
                  <a:cubicBezTo>
                    <a:pt x="428" y="252"/>
                    <a:pt x="434" y="261"/>
                    <a:pt x="432" y="270"/>
                  </a:cubicBezTo>
                  <a:cubicBezTo>
                    <a:pt x="430" y="278"/>
                    <a:pt x="422" y="284"/>
                    <a:pt x="414" y="282"/>
                  </a:cubicBezTo>
                  <a:cubicBezTo>
                    <a:pt x="385" y="280"/>
                    <a:pt x="385" y="280"/>
                    <a:pt x="385" y="280"/>
                  </a:cubicBezTo>
                  <a:cubicBezTo>
                    <a:pt x="381" y="281"/>
                    <a:pt x="377" y="283"/>
                    <a:pt x="375" y="287"/>
                  </a:cubicBezTo>
                  <a:cubicBezTo>
                    <a:pt x="373" y="292"/>
                    <a:pt x="371" y="297"/>
                    <a:pt x="369" y="302"/>
                  </a:cubicBezTo>
                  <a:cubicBezTo>
                    <a:pt x="368" y="306"/>
                    <a:pt x="369" y="310"/>
                    <a:pt x="371" y="314"/>
                  </a:cubicBezTo>
                  <a:cubicBezTo>
                    <a:pt x="393" y="334"/>
                    <a:pt x="393" y="334"/>
                    <a:pt x="393" y="334"/>
                  </a:cubicBezTo>
                  <a:cubicBezTo>
                    <a:pt x="400" y="339"/>
                    <a:pt x="401" y="349"/>
                    <a:pt x="397" y="356"/>
                  </a:cubicBezTo>
                  <a:cubicBezTo>
                    <a:pt x="392" y="364"/>
                    <a:pt x="382" y="365"/>
                    <a:pt x="375" y="360"/>
                  </a:cubicBezTo>
                  <a:cubicBezTo>
                    <a:pt x="350" y="346"/>
                    <a:pt x="350" y="346"/>
                    <a:pt x="350" y="346"/>
                  </a:cubicBezTo>
                  <a:cubicBezTo>
                    <a:pt x="346" y="345"/>
                    <a:pt x="341" y="346"/>
                    <a:pt x="338" y="348"/>
                  </a:cubicBezTo>
                  <a:cubicBezTo>
                    <a:pt x="334" y="352"/>
                    <a:pt x="331" y="355"/>
                    <a:pt x="327" y="359"/>
                  </a:cubicBezTo>
                  <a:cubicBezTo>
                    <a:pt x="324" y="362"/>
                    <a:pt x="323" y="367"/>
                    <a:pt x="324" y="371"/>
                  </a:cubicBezTo>
                  <a:cubicBezTo>
                    <a:pt x="336" y="398"/>
                    <a:pt x="336" y="398"/>
                    <a:pt x="336" y="398"/>
                  </a:cubicBezTo>
                  <a:cubicBezTo>
                    <a:pt x="340" y="406"/>
                    <a:pt x="338" y="416"/>
                    <a:pt x="331" y="421"/>
                  </a:cubicBezTo>
                  <a:cubicBezTo>
                    <a:pt x="323" y="425"/>
                    <a:pt x="314" y="423"/>
                    <a:pt x="309" y="415"/>
                  </a:cubicBezTo>
                  <a:cubicBezTo>
                    <a:pt x="291" y="392"/>
                    <a:pt x="291" y="392"/>
                    <a:pt x="291" y="392"/>
                  </a:cubicBezTo>
                  <a:cubicBezTo>
                    <a:pt x="288" y="389"/>
                    <a:pt x="284" y="387"/>
                    <a:pt x="280" y="388"/>
                  </a:cubicBezTo>
                  <a:cubicBezTo>
                    <a:pt x="275" y="390"/>
                    <a:pt x="270" y="392"/>
                    <a:pt x="266" y="393"/>
                  </a:cubicBezTo>
                  <a:cubicBezTo>
                    <a:pt x="262" y="395"/>
                    <a:pt x="259" y="399"/>
                    <a:pt x="258" y="403"/>
                  </a:cubicBezTo>
                  <a:cubicBezTo>
                    <a:pt x="258" y="433"/>
                    <a:pt x="258" y="433"/>
                    <a:pt x="258" y="433"/>
                  </a:cubicBezTo>
                  <a:cubicBezTo>
                    <a:pt x="260" y="442"/>
                    <a:pt x="254" y="450"/>
                    <a:pt x="245" y="451"/>
                  </a:cubicBezTo>
                  <a:cubicBezTo>
                    <a:pt x="237" y="452"/>
                    <a:pt x="229" y="446"/>
                    <a:pt x="228" y="437"/>
                  </a:cubicBezTo>
                  <a:cubicBezTo>
                    <a:pt x="221" y="408"/>
                    <a:pt x="221" y="408"/>
                    <a:pt x="221" y="408"/>
                  </a:cubicBezTo>
                  <a:cubicBezTo>
                    <a:pt x="219" y="404"/>
                    <a:pt x="215" y="401"/>
                    <a:pt x="211" y="400"/>
                  </a:cubicBezTo>
                  <a:cubicBezTo>
                    <a:pt x="209" y="400"/>
                    <a:pt x="206" y="400"/>
                    <a:pt x="204" y="400"/>
                  </a:cubicBezTo>
                  <a:cubicBezTo>
                    <a:pt x="201" y="400"/>
                    <a:pt x="199" y="399"/>
                    <a:pt x="197" y="399"/>
                  </a:cubicBezTo>
                  <a:cubicBezTo>
                    <a:pt x="192" y="399"/>
                    <a:pt x="188" y="401"/>
                    <a:pt x="186" y="405"/>
                  </a:cubicBezTo>
                  <a:cubicBezTo>
                    <a:pt x="174" y="433"/>
                    <a:pt x="174" y="433"/>
                    <a:pt x="174" y="433"/>
                  </a:cubicBezTo>
                  <a:cubicBezTo>
                    <a:pt x="172" y="441"/>
                    <a:pt x="163" y="446"/>
                    <a:pt x="155" y="443"/>
                  </a:cubicBezTo>
                  <a:cubicBezTo>
                    <a:pt x="147" y="441"/>
                    <a:pt x="142" y="432"/>
                    <a:pt x="144" y="423"/>
                  </a:cubicBezTo>
                  <a:cubicBezTo>
                    <a:pt x="150" y="394"/>
                    <a:pt x="150" y="394"/>
                    <a:pt x="150" y="394"/>
                  </a:cubicBezTo>
                  <a:cubicBezTo>
                    <a:pt x="150" y="389"/>
                    <a:pt x="147" y="385"/>
                    <a:pt x="144" y="382"/>
                  </a:cubicBezTo>
                  <a:cubicBezTo>
                    <a:pt x="140" y="380"/>
                    <a:pt x="135" y="378"/>
                    <a:pt x="131" y="375"/>
                  </a:cubicBezTo>
                  <a:cubicBezTo>
                    <a:pt x="127" y="373"/>
                    <a:pt x="123" y="374"/>
                    <a:pt x="119" y="376"/>
                  </a:cubicBezTo>
                  <a:cubicBezTo>
                    <a:pt x="98" y="396"/>
                    <a:pt x="98" y="396"/>
                    <a:pt x="98" y="396"/>
                  </a:cubicBezTo>
                  <a:cubicBezTo>
                    <a:pt x="92" y="403"/>
                    <a:pt x="82" y="404"/>
                    <a:pt x="76" y="398"/>
                  </a:cubicBezTo>
                  <a:cubicBezTo>
                    <a:pt x="69" y="392"/>
                    <a:pt x="68" y="382"/>
                    <a:pt x="74" y="375"/>
                  </a:cubicBezTo>
                  <a:cubicBezTo>
                    <a:pt x="90" y="350"/>
                    <a:pt x="90" y="350"/>
                    <a:pt x="90" y="350"/>
                  </a:cubicBezTo>
                  <a:cubicBezTo>
                    <a:pt x="92" y="346"/>
                    <a:pt x="92" y="341"/>
                    <a:pt x="90" y="337"/>
                  </a:cubicBezTo>
                  <a:cubicBezTo>
                    <a:pt x="86" y="333"/>
                    <a:pt x="83" y="329"/>
                    <a:pt x="81" y="325"/>
                  </a:cubicBezTo>
                  <a:cubicBezTo>
                    <a:pt x="78" y="322"/>
                    <a:pt x="73" y="320"/>
                    <a:pt x="69" y="321"/>
                  </a:cubicBezTo>
                  <a:cubicBezTo>
                    <a:pt x="42" y="330"/>
                    <a:pt x="42" y="330"/>
                    <a:pt x="42" y="330"/>
                  </a:cubicBezTo>
                  <a:cubicBezTo>
                    <a:pt x="34" y="334"/>
                    <a:pt x="25" y="331"/>
                    <a:pt x="21" y="323"/>
                  </a:cubicBezTo>
                  <a:cubicBezTo>
                    <a:pt x="17" y="315"/>
                    <a:pt x="21" y="305"/>
                    <a:pt x="29" y="301"/>
                  </a:cubicBezTo>
                  <a:cubicBezTo>
                    <a:pt x="53" y="285"/>
                    <a:pt x="53" y="285"/>
                    <a:pt x="53" y="285"/>
                  </a:cubicBezTo>
                  <a:cubicBezTo>
                    <a:pt x="56" y="282"/>
                    <a:pt x="58" y="278"/>
                    <a:pt x="57" y="274"/>
                  </a:cubicBezTo>
                  <a:cubicBezTo>
                    <a:pt x="56" y="269"/>
                    <a:pt x="55" y="264"/>
                    <a:pt x="54" y="258"/>
                  </a:cubicBezTo>
                  <a:cubicBezTo>
                    <a:pt x="53" y="254"/>
                    <a:pt x="49" y="251"/>
                    <a:pt x="45" y="250"/>
                  </a:cubicBezTo>
                  <a:cubicBezTo>
                    <a:pt x="16" y="247"/>
                    <a:pt x="16" y="247"/>
                    <a:pt x="16" y="247"/>
                  </a:cubicBezTo>
                  <a:cubicBezTo>
                    <a:pt x="8" y="247"/>
                    <a:pt x="1" y="240"/>
                    <a:pt x="1" y="231"/>
                  </a:cubicBezTo>
                  <a:close/>
                  <a:moveTo>
                    <a:pt x="220" y="151"/>
                  </a:moveTo>
                  <a:cubicBezTo>
                    <a:pt x="179" y="151"/>
                    <a:pt x="146" y="184"/>
                    <a:pt x="146" y="225"/>
                  </a:cubicBezTo>
                  <a:cubicBezTo>
                    <a:pt x="146" y="266"/>
                    <a:pt x="179" y="299"/>
                    <a:pt x="220" y="299"/>
                  </a:cubicBezTo>
                  <a:cubicBezTo>
                    <a:pt x="260" y="299"/>
                    <a:pt x="293" y="266"/>
                    <a:pt x="293" y="225"/>
                  </a:cubicBezTo>
                  <a:cubicBezTo>
                    <a:pt x="293" y="184"/>
                    <a:pt x="260" y="151"/>
                    <a:pt x="220" y="151"/>
                  </a:cubicBezTo>
                  <a:close/>
                </a:path>
              </a:pathLst>
            </a:custGeom>
            <a:gradFill rotWithShape="1">
              <a:gsLst>
                <a:gs pos="0">
                  <a:srgbClr val="EE3124">
                    <a:shade val="51000"/>
                    <a:satMod val="130000"/>
                  </a:srgbClr>
                </a:gs>
                <a:gs pos="80000">
                  <a:srgbClr val="EE3124">
                    <a:shade val="93000"/>
                    <a:satMod val="130000"/>
                  </a:srgbClr>
                </a:gs>
                <a:gs pos="100000">
                  <a:srgbClr val="EE3124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EE3124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87" name="Freeform 27"/>
            <p:cNvSpPr>
              <a:spLocks noEditPoints="1"/>
            </p:cNvSpPr>
            <p:nvPr/>
          </p:nvSpPr>
          <p:spPr bwMode="auto">
            <a:xfrm>
              <a:off x="6705599" y="5198947"/>
              <a:ext cx="178221" cy="236653"/>
            </a:xfrm>
            <a:custGeom>
              <a:avLst/>
              <a:gdLst/>
              <a:ahLst/>
              <a:cxnLst>
                <a:cxn ang="0">
                  <a:pos x="16" y="215"/>
                </a:cxn>
                <a:cxn ang="0">
                  <a:pos x="53" y="201"/>
                </a:cxn>
                <a:cxn ang="0">
                  <a:pos x="51" y="175"/>
                </a:cxn>
                <a:cxn ang="0">
                  <a:pos x="18" y="139"/>
                </a:cxn>
                <a:cxn ang="0">
                  <a:pos x="66" y="138"/>
                </a:cxn>
                <a:cxn ang="0">
                  <a:pos x="86" y="121"/>
                </a:cxn>
                <a:cxn ang="0">
                  <a:pos x="69" y="84"/>
                </a:cxn>
                <a:cxn ang="0">
                  <a:pos x="92" y="62"/>
                </a:cxn>
                <a:cxn ang="0">
                  <a:pos x="126" y="82"/>
                </a:cxn>
                <a:cxn ang="0">
                  <a:pos x="143" y="63"/>
                </a:cxn>
                <a:cxn ang="0">
                  <a:pos x="147" y="13"/>
                </a:cxn>
                <a:cxn ang="0">
                  <a:pos x="179" y="50"/>
                </a:cxn>
                <a:cxn ang="0">
                  <a:pos x="205" y="54"/>
                </a:cxn>
                <a:cxn ang="0">
                  <a:pos x="220" y="16"/>
                </a:cxn>
                <a:cxn ang="0">
                  <a:pos x="251" y="19"/>
                </a:cxn>
                <a:cxn ang="0">
                  <a:pos x="260" y="58"/>
                </a:cxn>
                <a:cxn ang="0">
                  <a:pos x="285" y="59"/>
                </a:cxn>
                <a:cxn ang="0">
                  <a:pos x="323" y="29"/>
                </a:cxn>
                <a:cxn ang="0">
                  <a:pos x="319" y="78"/>
                </a:cxn>
                <a:cxn ang="0">
                  <a:pos x="333" y="101"/>
                </a:cxn>
                <a:cxn ang="0">
                  <a:pos x="370" y="87"/>
                </a:cxn>
                <a:cxn ang="0">
                  <a:pos x="389" y="113"/>
                </a:cxn>
                <a:cxn ang="0">
                  <a:pos x="366" y="146"/>
                </a:cxn>
                <a:cxn ang="0">
                  <a:pos x="383" y="166"/>
                </a:cxn>
                <a:cxn ang="0">
                  <a:pos x="430" y="175"/>
                </a:cxn>
                <a:cxn ang="0">
                  <a:pos x="392" y="205"/>
                </a:cxn>
                <a:cxn ang="0">
                  <a:pos x="385" y="231"/>
                </a:cxn>
                <a:cxn ang="0">
                  <a:pos x="420" y="251"/>
                </a:cxn>
                <a:cxn ang="0">
                  <a:pos x="414" y="282"/>
                </a:cxn>
                <a:cxn ang="0">
                  <a:pos x="375" y="287"/>
                </a:cxn>
                <a:cxn ang="0">
                  <a:pos x="371" y="314"/>
                </a:cxn>
                <a:cxn ang="0">
                  <a:pos x="397" y="356"/>
                </a:cxn>
                <a:cxn ang="0">
                  <a:pos x="350" y="346"/>
                </a:cxn>
                <a:cxn ang="0">
                  <a:pos x="327" y="359"/>
                </a:cxn>
                <a:cxn ang="0">
                  <a:pos x="336" y="398"/>
                </a:cxn>
                <a:cxn ang="0">
                  <a:pos x="309" y="415"/>
                </a:cxn>
                <a:cxn ang="0">
                  <a:pos x="280" y="388"/>
                </a:cxn>
                <a:cxn ang="0">
                  <a:pos x="258" y="403"/>
                </a:cxn>
                <a:cxn ang="0">
                  <a:pos x="245" y="451"/>
                </a:cxn>
                <a:cxn ang="0">
                  <a:pos x="221" y="408"/>
                </a:cxn>
                <a:cxn ang="0">
                  <a:pos x="204" y="400"/>
                </a:cxn>
                <a:cxn ang="0">
                  <a:pos x="186" y="405"/>
                </a:cxn>
                <a:cxn ang="0">
                  <a:pos x="155" y="443"/>
                </a:cxn>
                <a:cxn ang="0">
                  <a:pos x="150" y="394"/>
                </a:cxn>
                <a:cxn ang="0">
                  <a:pos x="131" y="375"/>
                </a:cxn>
                <a:cxn ang="0">
                  <a:pos x="98" y="396"/>
                </a:cxn>
                <a:cxn ang="0">
                  <a:pos x="74" y="375"/>
                </a:cxn>
                <a:cxn ang="0">
                  <a:pos x="90" y="337"/>
                </a:cxn>
                <a:cxn ang="0">
                  <a:pos x="69" y="321"/>
                </a:cxn>
                <a:cxn ang="0">
                  <a:pos x="21" y="323"/>
                </a:cxn>
                <a:cxn ang="0">
                  <a:pos x="53" y="285"/>
                </a:cxn>
                <a:cxn ang="0">
                  <a:pos x="54" y="258"/>
                </a:cxn>
                <a:cxn ang="0">
                  <a:pos x="16" y="247"/>
                </a:cxn>
                <a:cxn ang="0">
                  <a:pos x="220" y="151"/>
                </a:cxn>
                <a:cxn ang="0">
                  <a:pos x="220" y="299"/>
                </a:cxn>
                <a:cxn ang="0">
                  <a:pos x="220" y="151"/>
                </a:cxn>
              </a:cxnLst>
              <a:rect l="0" t="0" r="r" b="b"/>
              <a:pathLst>
                <a:path w="434" h="452">
                  <a:moveTo>
                    <a:pt x="1" y="231"/>
                  </a:moveTo>
                  <a:cubicBezTo>
                    <a:pt x="0" y="222"/>
                    <a:pt x="7" y="215"/>
                    <a:pt x="16" y="215"/>
                  </a:cubicBezTo>
                  <a:cubicBezTo>
                    <a:pt x="44" y="210"/>
                    <a:pt x="44" y="210"/>
                    <a:pt x="44" y="210"/>
                  </a:cubicBezTo>
                  <a:cubicBezTo>
                    <a:pt x="49" y="209"/>
                    <a:pt x="52" y="205"/>
                    <a:pt x="53" y="201"/>
                  </a:cubicBezTo>
                  <a:cubicBezTo>
                    <a:pt x="54" y="196"/>
                    <a:pt x="55" y="191"/>
                    <a:pt x="56" y="186"/>
                  </a:cubicBezTo>
                  <a:cubicBezTo>
                    <a:pt x="56" y="182"/>
                    <a:pt x="54" y="177"/>
                    <a:pt x="51" y="175"/>
                  </a:cubicBezTo>
                  <a:cubicBezTo>
                    <a:pt x="26" y="160"/>
                    <a:pt x="26" y="160"/>
                    <a:pt x="26" y="160"/>
                  </a:cubicBezTo>
                  <a:cubicBezTo>
                    <a:pt x="18" y="156"/>
                    <a:pt x="14" y="147"/>
                    <a:pt x="18" y="139"/>
                  </a:cubicBezTo>
                  <a:cubicBezTo>
                    <a:pt x="21" y="130"/>
                    <a:pt x="30" y="127"/>
                    <a:pt x="38" y="130"/>
                  </a:cubicBezTo>
                  <a:cubicBezTo>
                    <a:pt x="66" y="138"/>
                    <a:pt x="66" y="138"/>
                    <a:pt x="66" y="138"/>
                  </a:cubicBezTo>
                  <a:cubicBezTo>
                    <a:pt x="70" y="139"/>
                    <a:pt x="75" y="137"/>
                    <a:pt x="77" y="134"/>
                  </a:cubicBezTo>
                  <a:cubicBezTo>
                    <a:pt x="80" y="129"/>
                    <a:pt x="83" y="125"/>
                    <a:pt x="86" y="121"/>
                  </a:cubicBezTo>
                  <a:cubicBezTo>
                    <a:pt x="88" y="117"/>
                    <a:pt x="88" y="113"/>
                    <a:pt x="86" y="108"/>
                  </a:cubicBezTo>
                  <a:cubicBezTo>
                    <a:pt x="69" y="84"/>
                    <a:pt x="69" y="84"/>
                    <a:pt x="69" y="84"/>
                  </a:cubicBezTo>
                  <a:cubicBezTo>
                    <a:pt x="63" y="78"/>
                    <a:pt x="63" y="67"/>
                    <a:pt x="69" y="61"/>
                  </a:cubicBezTo>
                  <a:cubicBezTo>
                    <a:pt x="76" y="55"/>
                    <a:pt x="86" y="56"/>
                    <a:pt x="92" y="62"/>
                  </a:cubicBezTo>
                  <a:cubicBezTo>
                    <a:pt x="114" y="81"/>
                    <a:pt x="114" y="81"/>
                    <a:pt x="114" y="81"/>
                  </a:cubicBezTo>
                  <a:cubicBezTo>
                    <a:pt x="117" y="84"/>
                    <a:pt x="122" y="84"/>
                    <a:pt x="126" y="82"/>
                  </a:cubicBezTo>
                  <a:cubicBezTo>
                    <a:pt x="130" y="79"/>
                    <a:pt x="134" y="77"/>
                    <a:pt x="138" y="74"/>
                  </a:cubicBezTo>
                  <a:cubicBezTo>
                    <a:pt x="142" y="72"/>
                    <a:pt x="144" y="67"/>
                    <a:pt x="143" y="63"/>
                  </a:cubicBezTo>
                  <a:cubicBezTo>
                    <a:pt x="137" y="33"/>
                    <a:pt x="137" y="33"/>
                    <a:pt x="137" y="33"/>
                  </a:cubicBezTo>
                  <a:cubicBezTo>
                    <a:pt x="135" y="25"/>
                    <a:pt x="139" y="16"/>
                    <a:pt x="147" y="13"/>
                  </a:cubicBezTo>
                  <a:cubicBezTo>
                    <a:pt x="155" y="10"/>
                    <a:pt x="164" y="14"/>
                    <a:pt x="167" y="23"/>
                  </a:cubicBezTo>
                  <a:cubicBezTo>
                    <a:pt x="179" y="50"/>
                    <a:pt x="179" y="50"/>
                    <a:pt x="179" y="50"/>
                  </a:cubicBezTo>
                  <a:cubicBezTo>
                    <a:pt x="182" y="53"/>
                    <a:pt x="186" y="55"/>
                    <a:pt x="190" y="55"/>
                  </a:cubicBezTo>
                  <a:cubicBezTo>
                    <a:pt x="195" y="55"/>
                    <a:pt x="200" y="54"/>
                    <a:pt x="205" y="54"/>
                  </a:cubicBezTo>
                  <a:cubicBezTo>
                    <a:pt x="209" y="53"/>
                    <a:pt x="213" y="49"/>
                    <a:pt x="214" y="45"/>
                  </a:cubicBezTo>
                  <a:cubicBezTo>
                    <a:pt x="220" y="16"/>
                    <a:pt x="220" y="16"/>
                    <a:pt x="220" y="16"/>
                  </a:cubicBezTo>
                  <a:cubicBezTo>
                    <a:pt x="221" y="7"/>
                    <a:pt x="228" y="0"/>
                    <a:pt x="237" y="1"/>
                  </a:cubicBezTo>
                  <a:cubicBezTo>
                    <a:pt x="245" y="2"/>
                    <a:pt x="252" y="10"/>
                    <a:pt x="251" y="19"/>
                  </a:cubicBezTo>
                  <a:cubicBezTo>
                    <a:pt x="252" y="49"/>
                    <a:pt x="252" y="49"/>
                    <a:pt x="252" y="49"/>
                  </a:cubicBezTo>
                  <a:cubicBezTo>
                    <a:pt x="253" y="53"/>
                    <a:pt x="256" y="57"/>
                    <a:pt x="260" y="58"/>
                  </a:cubicBezTo>
                  <a:cubicBezTo>
                    <a:pt x="265" y="60"/>
                    <a:pt x="269" y="61"/>
                    <a:pt x="274" y="63"/>
                  </a:cubicBezTo>
                  <a:cubicBezTo>
                    <a:pt x="278" y="64"/>
                    <a:pt x="283" y="62"/>
                    <a:pt x="285" y="59"/>
                  </a:cubicBezTo>
                  <a:cubicBezTo>
                    <a:pt x="302" y="35"/>
                    <a:pt x="302" y="35"/>
                    <a:pt x="302" y="35"/>
                  </a:cubicBezTo>
                  <a:cubicBezTo>
                    <a:pt x="306" y="27"/>
                    <a:pt x="316" y="24"/>
                    <a:pt x="323" y="29"/>
                  </a:cubicBezTo>
                  <a:cubicBezTo>
                    <a:pt x="331" y="33"/>
                    <a:pt x="334" y="43"/>
                    <a:pt x="330" y="50"/>
                  </a:cubicBezTo>
                  <a:cubicBezTo>
                    <a:pt x="319" y="78"/>
                    <a:pt x="319" y="78"/>
                    <a:pt x="319" y="78"/>
                  </a:cubicBezTo>
                  <a:cubicBezTo>
                    <a:pt x="318" y="83"/>
                    <a:pt x="319" y="87"/>
                    <a:pt x="322" y="91"/>
                  </a:cubicBezTo>
                  <a:cubicBezTo>
                    <a:pt x="326" y="94"/>
                    <a:pt x="329" y="97"/>
                    <a:pt x="333" y="101"/>
                  </a:cubicBezTo>
                  <a:cubicBezTo>
                    <a:pt x="336" y="103"/>
                    <a:pt x="341" y="104"/>
                    <a:pt x="345" y="102"/>
                  </a:cubicBezTo>
                  <a:cubicBezTo>
                    <a:pt x="370" y="87"/>
                    <a:pt x="370" y="87"/>
                    <a:pt x="370" y="87"/>
                  </a:cubicBezTo>
                  <a:cubicBezTo>
                    <a:pt x="377" y="82"/>
                    <a:pt x="387" y="83"/>
                    <a:pt x="392" y="90"/>
                  </a:cubicBezTo>
                  <a:cubicBezTo>
                    <a:pt x="397" y="97"/>
                    <a:pt x="396" y="108"/>
                    <a:pt x="389" y="113"/>
                  </a:cubicBezTo>
                  <a:cubicBezTo>
                    <a:pt x="368" y="134"/>
                    <a:pt x="368" y="134"/>
                    <a:pt x="368" y="134"/>
                  </a:cubicBezTo>
                  <a:cubicBezTo>
                    <a:pt x="365" y="137"/>
                    <a:pt x="365" y="142"/>
                    <a:pt x="366" y="146"/>
                  </a:cubicBezTo>
                  <a:cubicBezTo>
                    <a:pt x="369" y="151"/>
                    <a:pt x="370" y="155"/>
                    <a:pt x="372" y="160"/>
                  </a:cubicBezTo>
                  <a:cubicBezTo>
                    <a:pt x="374" y="164"/>
                    <a:pt x="379" y="166"/>
                    <a:pt x="383" y="166"/>
                  </a:cubicBezTo>
                  <a:cubicBezTo>
                    <a:pt x="411" y="163"/>
                    <a:pt x="411" y="163"/>
                    <a:pt x="411" y="163"/>
                  </a:cubicBezTo>
                  <a:cubicBezTo>
                    <a:pt x="420" y="161"/>
                    <a:pt x="428" y="167"/>
                    <a:pt x="430" y="175"/>
                  </a:cubicBezTo>
                  <a:cubicBezTo>
                    <a:pt x="432" y="184"/>
                    <a:pt x="427" y="193"/>
                    <a:pt x="419" y="195"/>
                  </a:cubicBezTo>
                  <a:cubicBezTo>
                    <a:pt x="392" y="205"/>
                    <a:pt x="392" y="205"/>
                    <a:pt x="392" y="205"/>
                  </a:cubicBezTo>
                  <a:cubicBezTo>
                    <a:pt x="388" y="207"/>
                    <a:pt x="385" y="211"/>
                    <a:pt x="385" y="215"/>
                  </a:cubicBezTo>
                  <a:cubicBezTo>
                    <a:pt x="385" y="221"/>
                    <a:pt x="385" y="226"/>
                    <a:pt x="385" y="231"/>
                  </a:cubicBezTo>
                  <a:cubicBezTo>
                    <a:pt x="386" y="235"/>
                    <a:pt x="388" y="239"/>
                    <a:pt x="392" y="241"/>
                  </a:cubicBezTo>
                  <a:cubicBezTo>
                    <a:pt x="420" y="251"/>
                    <a:pt x="420" y="251"/>
                    <a:pt x="420" y="251"/>
                  </a:cubicBezTo>
                  <a:cubicBezTo>
                    <a:pt x="428" y="252"/>
                    <a:pt x="434" y="261"/>
                    <a:pt x="432" y="270"/>
                  </a:cubicBezTo>
                  <a:cubicBezTo>
                    <a:pt x="430" y="278"/>
                    <a:pt x="422" y="284"/>
                    <a:pt x="414" y="282"/>
                  </a:cubicBezTo>
                  <a:cubicBezTo>
                    <a:pt x="385" y="280"/>
                    <a:pt x="385" y="280"/>
                    <a:pt x="385" y="280"/>
                  </a:cubicBezTo>
                  <a:cubicBezTo>
                    <a:pt x="381" y="281"/>
                    <a:pt x="377" y="283"/>
                    <a:pt x="375" y="287"/>
                  </a:cubicBezTo>
                  <a:cubicBezTo>
                    <a:pt x="373" y="292"/>
                    <a:pt x="371" y="297"/>
                    <a:pt x="369" y="302"/>
                  </a:cubicBezTo>
                  <a:cubicBezTo>
                    <a:pt x="368" y="306"/>
                    <a:pt x="369" y="310"/>
                    <a:pt x="371" y="314"/>
                  </a:cubicBezTo>
                  <a:cubicBezTo>
                    <a:pt x="393" y="334"/>
                    <a:pt x="393" y="334"/>
                    <a:pt x="393" y="334"/>
                  </a:cubicBezTo>
                  <a:cubicBezTo>
                    <a:pt x="400" y="339"/>
                    <a:pt x="401" y="349"/>
                    <a:pt x="397" y="356"/>
                  </a:cubicBezTo>
                  <a:cubicBezTo>
                    <a:pt x="392" y="364"/>
                    <a:pt x="382" y="365"/>
                    <a:pt x="375" y="360"/>
                  </a:cubicBezTo>
                  <a:cubicBezTo>
                    <a:pt x="350" y="346"/>
                    <a:pt x="350" y="346"/>
                    <a:pt x="350" y="346"/>
                  </a:cubicBezTo>
                  <a:cubicBezTo>
                    <a:pt x="346" y="345"/>
                    <a:pt x="341" y="346"/>
                    <a:pt x="338" y="348"/>
                  </a:cubicBezTo>
                  <a:cubicBezTo>
                    <a:pt x="334" y="352"/>
                    <a:pt x="331" y="355"/>
                    <a:pt x="327" y="359"/>
                  </a:cubicBezTo>
                  <a:cubicBezTo>
                    <a:pt x="324" y="362"/>
                    <a:pt x="323" y="367"/>
                    <a:pt x="324" y="371"/>
                  </a:cubicBezTo>
                  <a:cubicBezTo>
                    <a:pt x="336" y="398"/>
                    <a:pt x="336" y="398"/>
                    <a:pt x="336" y="398"/>
                  </a:cubicBezTo>
                  <a:cubicBezTo>
                    <a:pt x="340" y="406"/>
                    <a:pt x="338" y="416"/>
                    <a:pt x="331" y="421"/>
                  </a:cubicBezTo>
                  <a:cubicBezTo>
                    <a:pt x="323" y="425"/>
                    <a:pt x="314" y="423"/>
                    <a:pt x="309" y="415"/>
                  </a:cubicBezTo>
                  <a:cubicBezTo>
                    <a:pt x="291" y="392"/>
                    <a:pt x="291" y="392"/>
                    <a:pt x="291" y="392"/>
                  </a:cubicBezTo>
                  <a:cubicBezTo>
                    <a:pt x="288" y="389"/>
                    <a:pt x="284" y="387"/>
                    <a:pt x="280" y="388"/>
                  </a:cubicBezTo>
                  <a:cubicBezTo>
                    <a:pt x="275" y="390"/>
                    <a:pt x="270" y="392"/>
                    <a:pt x="266" y="393"/>
                  </a:cubicBezTo>
                  <a:cubicBezTo>
                    <a:pt x="262" y="395"/>
                    <a:pt x="259" y="399"/>
                    <a:pt x="258" y="403"/>
                  </a:cubicBezTo>
                  <a:cubicBezTo>
                    <a:pt x="258" y="433"/>
                    <a:pt x="258" y="433"/>
                    <a:pt x="258" y="433"/>
                  </a:cubicBezTo>
                  <a:cubicBezTo>
                    <a:pt x="260" y="442"/>
                    <a:pt x="254" y="450"/>
                    <a:pt x="245" y="451"/>
                  </a:cubicBezTo>
                  <a:cubicBezTo>
                    <a:pt x="237" y="452"/>
                    <a:pt x="229" y="446"/>
                    <a:pt x="228" y="437"/>
                  </a:cubicBezTo>
                  <a:cubicBezTo>
                    <a:pt x="221" y="408"/>
                    <a:pt x="221" y="408"/>
                    <a:pt x="221" y="408"/>
                  </a:cubicBezTo>
                  <a:cubicBezTo>
                    <a:pt x="219" y="404"/>
                    <a:pt x="215" y="401"/>
                    <a:pt x="211" y="400"/>
                  </a:cubicBezTo>
                  <a:cubicBezTo>
                    <a:pt x="209" y="400"/>
                    <a:pt x="206" y="400"/>
                    <a:pt x="204" y="400"/>
                  </a:cubicBezTo>
                  <a:cubicBezTo>
                    <a:pt x="201" y="400"/>
                    <a:pt x="199" y="399"/>
                    <a:pt x="197" y="399"/>
                  </a:cubicBezTo>
                  <a:cubicBezTo>
                    <a:pt x="192" y="399"/>
                    <a:pt x="188" y="401"/>
                    <a:pt x="186" y="405"/>
                  </a:cubicBezTo>
                  <a:cubicBezTo>
                    <a:pt x="174" y="433"/>
                    <a:pt x="174" y="433"/>
                    <a:pt x="174" y="433"/>
                  </a:cubicBezTo>
                  <a:cubicBezTo>
                    <a:pt x="172" y="441"/>
                    <a:pt x="163" y="446"/>
                    <a:pt x="155" y="443"/>
                  </a:cubicBezTo>
                  <a:cubicBezTo>
                    <a:pt x="147" y="441"/>
                    <a:pt x="142" y="432"/>
                    <a:pt x="144" y="423"/>
                  </a:cubicBezTo>
                  <a:cubicBezTo>
                    <a:pt x="150" y="394"/>
                    <a:pt x="150" y="394"/>
                    <a:pt x="150" y="394"/>
                  </a:cubicBezTo>
                  <a:cubicBezTo>
                    <a:pt x="150" y="389"/>
                    <a:pt x="147" y="385"/>
                    <a:pt x="144" y="382"/>
                  </a:cubicBezTo>
                  <a:cubicBezTo>
                    <a:pt x="140" y="380"/>
                    <a:pt x="135" y="378"/>
                    <a:pt x="131" y="375"/>
                  </a:cubicBezTo>
                  <a:cubicBezTo>
                    <a:pt x="127" y="373"/>
                    <a:pt x="123" y="374"/>
                    <a:pt x="119" y="376"/>
                  </a:cubicBezTo>
                  <a:cubicBezTo>
                    <a:pt x="98" y="396"/>
                    <a:pt x="98" y="396"/>
                    <a:pt x="98" y="396"/>
                  </a:cubicBezTo>
                  <a:cubicBezTo>
                    <a:pt x="92" y="403"/>
                    <a:pt x="82" y="404"/>
                    <a:pt x="76" y="398"/>
                  </a:cubicBezTo>
                  <a:cubicBezTo>
                    <a:pt x="69" y="392"/>
                    <a:pt x="68" y="382"/>
                    <a:pt x="74" y="375"/>
                  </a:cubicBezTo>
                  <a:cubicBezTo>
                    <a:pt x="90" y="350"/>
                    <a:pt x="90" y="350"/>
                    <a:pt x="90" y="350"/>
                  </a:cubicBezTo>
                  <a:cubicBezTo>
                    <a:pt x="92" y="346"/>
                    <a:pt x="92" y="341"/>
                    <a:pt x="90" y="337"/>
                  </a:cubicBezTo>
                  <a:cubicBezTo>
                    <a:pt x="86" y="333"/>
                    <a:pt x="83" y="329"/>
                    <a:pt x="81" y="325"/>
                  </a:cubicBezTo>
                  <a:cubicBezTo>
                    <a:pt x="78" y="322"/>
                    <a:pt x="73" y="320"/>
                    <a:pt x="69" y="321"/>
                  </a:cubicBezTo>
                  <a:cubicBezTo>
                    <a:pt x="42" y="330"/>
                    <a:pt x="42" y="330"/>
                    <a:pt x="42" y="330"/>
                  </a:cubicBezTo>
                  <a:cubicBezTo>
                    <a:pt x="34" y="334"/>
                    <a:pt x="25" y="331"/>
                    <a:pt x="21" y="323"/>
                  </a:cubicBezTo>
                  <a:cubicBezTo>
                    <a:pt x="17" y="315"/>
                    <a:pt x="21" y="305"/>
                    <a:pt x="29" y="301"/>
                  </a:cubicBezTo>
                  <a:cubicBezTo>
                    <a:pt x="53" y="285"/>
                    <a:pt x="53" y="285"/>
                    <a:pt x="53" y="285"/>
                  </a:cubicBezTo>
                  <a:cubicBezTo>
                    <a:pt x="56" y="282"/>
                    <a:pt x="58" y="278"/>
                    <a:pt x="57" y="274"/>
                  </a:cubicBezTo>
                  <a:cubicBezTo>
                    <a:pt x="56" y="269"/>
                    <a:pt x="55" y="264"/>
                    <a:pt x="54" y="258"/>
                  </a:cubicBezTo>
                  <a:cubicBezTo>
                    <a:pt x="53" y="254"/>
                    <a:pt x="49" y="251"/>
                    <a:pt x="45" y="250"/>
                  </a:cubicBezTo>
                  <a:cubicBezTo>
                    <a:pt x="16" y="247"/>
                    <a:pt x="16" y="247"/>
                    <a:pt x="16" y="247"/>
                  </a:cubicBezTo>
                  <a:cubicBezTo>
                    <a:pt x="8" y="247"/>
                    <a:pt x="1" y="240"/>
                    <a:pt x="1" y="231"/>
                  </a:cubicBezTo>
                  <a:close/>
                  <a:moveTo>
                    <a:pt x="220" y="151"/>
                  </a:moveTo>
                  <a:cubicBezTo>
                    <a:pt x="179" y="151"/>
                    <a:pt x="146" y="184"/>
                    <a:pt x="146" y="225"/>
                  </a:cubicBezTo>
                  <a:cubicBezTo>
                    <a:pt x="146" y="266"/>
                    <a:pt x="179" y="299"/>
                    <a:pt x="220" y="299"/>
                  </a:cubicBezTo>
                  <a:cubicBezTo>
                    <a:pt x="260" y="299"/>
                    <a:pt x="293" y="266"/>
                    <a:pt x="293" y="225"/>
                  </a:cubicBezTo>
                  <a:cubicBezTo>
                    <a:pt x="293" y="184"/>
                    <a:pt x="260" y="151"/>
                    <a:pt x="220" y="151"/>
                  </a:cubicBezTo>
                  <a:close/>
                </a:path>
              </a:pathLst>
            </a:custGeom>
            <a:gradFill rotWithShape="1">
              <a:gsLst>
                <a:gs pos="0">
                  <a:srgbClr val="EE3124">
                    <a:shade val="51000"/>
                    <a:satMod val="130000"/>
                  </a:srgbClr>
                </a:gs>
                <a:gs pos="80000">
                  <a:srgbClr val="EE3124">
                    <a:shade val="93000"/>
                    <a:satMod val="130000"/>
                  </a:srgbClr>
                </a:gs>
                <a:gs pos="100000">
                  <a:srgbClr val="EE3124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EE3124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grpSp>
          <p:nvGrpSpPr>
            <p:cNvPr id="88" name="Group 48"/>
            <p:cNvGrpSpPr/>
            <p:nvPr/>
          </p:nvGrpSpPr>
          <p:grpSpPr>
            <a:xfrm>
              <a:off x="7340601" y="4381928"/>
              <a:ext cx="1549398" cy="261610"/>
              <a:chOff x="6917268" y="4144862"/>
              <a:chExt cx="1549398" cy="261610"/>
            </a:xfrm>
          </p:grpSpPr>
          <p:sp>
            <p:nvSpPr>
              <p:cNvPr id="89" name="Freeform 27"/>
              <p:cNvSpPr>
                <a:spLocks noEditPoints="1"/>
              </p:cNvSpPr>
              <p:nvPr/>
            </p:nvSpPr>
            <p:spPr bwMode="auto">
              <a:xfrm>
                <a:off x="6917268" y="4149080"/>
                <a:ext cx="178221" cy="236653"/>
              </a:xfrm>
              <a:custGeom>
                <a:avLst/>
                <a:gdLst/>
                <a:ahLst/>
                <a:cxnLst>
                  <a:cxn ang="0">
                    <a:pos x="16" y="215"/>
                  </a:cxn>
                  <a:cxn ang="0">
                    <a:pos x="53" y="201"/>
                  </a:cxn>
                  <a:cxn ang="0">
                    <a:pos x="51" y="175"/>
                  </a:cxn>
                  <a:cxn ang="0">
                    <a:pos x="18" y="139"/>
                  </a:cxn>
                  <a:cxn ang="0">
                    <a:pos x="66" y="138"/>
                  </a:cxn>
                  <a:cxn ang="0">
                    <a:pos x="86" y="121"/>
                  </a:cxn>
                  <a:cxn ang="0">
                    <a:pos x="69" y="84"/>
                  </a:cxn>
                  <a:cxn ang="0">
                    <a:pos x="92" y="62"/>
                  </a:cxn>
                  <a:cxn ang="0">
                    <a:pos x="126" y="82"/>
                  </a:cxn>
                  <a:cxn ang="0">
                    <a:pos x="143" y="63"/>
                  </a:cxn>
                  <a:cxn ang="0">
                    <a:pos x="147" y="13"/>
                  </a:cxn>
                  <a:cxn ang="0">
                    <a:pos x="179" y="50"/>
                  </a:cxn>
                  <a:cxn ang="0">
                    <a:pos x="205" y="54"/>
                  </a:cxn>
                  <a:cxn ang="0">
                    <a:pos x="220" y="16"/>
                  </a:cxn>
                  <a:cxn ang="0">
                    <a:pos x="251" y="19"/>
                  </a:cxn>
                  <a:cxn ang="0">
                    <a:pos x="260" y="58"/>
                  </a:cxn>
                  <a:cxn ang="0">
                    <a:pos x="285" y="59"/>
                  </a:cxn>
                  <a:cxn ang="0">
                    <a:pos x="323" y="29"/>
                  </a:cxn>
                  <a:cxn ang="0">
                    <a:pos x="319" y="78"/>
                  </a:cxn>
                  <a:cxn ang="0">
                    <a:pos x="333" y="101"/>
                  </a:cxn>
                  <a:cxn ang="0">
                    <a:pos x="370" y="87"/>
                  </a:cxn>
                  <a:cxn ang="0">
                    <a:pos x="389" y="113"/>
                  </a:cxn>
                  <a:cxn ang="0">
                    <a:pos x="366" y="146"/>
                  </a:cxn>
                  <a:cxn ang="0">
                    <a:pos x="383" y="166"/>
                  </a:cxn>
                  <a:cxn ang="0">
                    <a:pos x="430" y="175"/>
                  </a:cxn>
                  <a:cxn ang="0">
                    <a:pos x="392" y="205"/>
                  </a:cxn>
                  <a:cxn ang="0">
                    <a:pos x="385" y="231"/>
                  </a:cxn>
                  <a:cxn ang="0">
                    <a:pos x="420" y="251"/>
                  </a:cxn>
                  <a:cxn ang="0">
                    <a:pos x="414" y="282"/>
                  </a:cxn>
                  <a:cxn ang="0">
                    <a:pos x="375" y="287"/>
                  </a:cxn>
                  <a:cxn ang="0">
                    <a:pos x="371" y="314"/>
                  </a:cxn>
                  <a:cxn ang="0">
                    <a:pos x="397" y="356"/>
                  </a:cxn>
                  <a:cxn ang="0">
                    <a:pos x="350" y="346"/>
                  </a:cxn>
                  <a:cxn ang="0">
                    <a:pos x="327" y="359"/>
                  </a:cxn>
                  <a:cxn ang="0">
                    <a:pos x="336" y="398"/>
                  </a:cxn>
                  <a:cxn ang="0">
                    <a:pos x="309" y="415"/>
                  </a:cxn>
                  <a:cxn ang="0">
                    <a:pos x="280" y="388"/>
                  </a:cxn>
                  <a:cxn ang="0">
                    <a:pos x="258" y="403"/>
                  </a:cxn>
                  <a:cxn ang="0">
                    <a:pos x="245" y="451"/>
                  </a:cxn>
                  <a:cxn ang="0">
                    <a:pos x="221" y="408"/>
                  </a:cxn>
                  <a:cxn ang="0">
                    <a:pos x="204" y="400"/>
                  </a:cxn>
                  <a:cxn ang="0">
                    <a:pos x="186" y="405"/>
                  </a:cxn>
                  <a:cxn ang="0">
                    <a:pos x="155" y="443"/>
                  </a:cxn>
                  <a:cxn ang="0">
                    <a:pos x="150" y="394"/>
                  </a:cxn>
                  <a:cxn ang="0">
                    <a:pos x="131" y="375"/>
                  </a:cxn>
                  <a:cxn ang="0">
                    <a:pos x="98" y="396"/>
                  </a:cxn>
                  <a:cxn ang="0">
                    <a:pos x="74" y="375"/>
                  </a:cxn>
                  <a:cxn ang="0">
                    <a:pos x="90" y="337"/>
                  </a:cxn>
                  <a:cxn ang="0">
                    <a:pos x="69" y="321"/>
                  </a:cxn>
                  <a:cxn ang="0">
                    <a:pos x="21" y="323"/>
                  </a:cxn>
                  <a:cxn ang="0">
                    <a:pos x="53" y="285"/>
                  </a:cxn>
                  <a:cxn ang="0">
                    <a:pos x="54" y="258"/>
                  </a:cxn>
                  <a:cxn ang="0">
                    <a:pos x="16" y="247"/>
                  </a:cxn>
                  <a:cxn ang="0">
                    <a:pos x="220" y="151"/>
                  </a:cxn>
                  <a:cxn ang="0">
                    <a:pos x="220" y="299"/>
                  </a:cxn>
                  <a:cxn ang="0">
                    <a:pos x="220" y="151"/>
                  </a:cxn>
                </a:cxnLst>
                <a:rect l="0" t="0" r="r" b="b"/>
                <a:pathLst>
                  <a:path w="434" h="452">
                    <a:moveTo>
                      <a:pt x="1" y="231"/>
                    </a:moveTo>
                    <a:cubicBezTo>
                      <a:pt x="0" y="222"/>
                      <a:pt x="7" y="215"/>
                      <a:pt x="16" y="215"/>
                    </a:cubicBezTo>
                    <a:cubicBezTo>
                      <a:pt x="44" y="210"/>
                      <a:pt x="44" y="210"/>
                      <a:pt x="44" y="210"/>
                    </a:cubicBezTo>
                    <a:cubicBezTo>
                      <a:pt x="49" y="209"/>
                      <a:pt x="52" y="205"/>
                      <a:pt x="53" y="201"/>
                    </a:cubicBezTo>
                    <a:cubicBezTo>
                      <a:pt x="54" y="196"/>
                      <a:pt x="55" y="191"/>
                      <a:pt x="56" y="186"/>
                    </a:cubicBezTo>
                    <a:cubicBezTo>
                      <a:pt x="56" y="182"/>
                      <a:pt x="54" y="177"/>
                      <a:pt x="51" y="175"/>
                    </a:cubicBezTo>
                    <a:cubicBezTo>
                      <a:pt x="26" y="160"/>
                      <a:pt x="26" y="160"/>
                      <a:pt x="26" y="160"/>
                    </a:cubicBezTo>
                    <a:cubicBezTo>
                      <a:pt x="18" y="156"/>
                      <a:pt x="14" y="147"/>
                      <a:pt x="18" y="139"/>
                    </a:cubicBezTo>
                    <a:cubicBezTo>
                      <a:pt x="21" y="130"/>
                      <a:pt x="30" y="127"/>
                      <a:pt x="38" y="130"/>
                    </a:cubicBezTo>
                    <a:cubicBezTo>
                      <a:pt x="66" y="138"/>
                      <a:pt x="66" y="138"/>
                      <a:pt x="66" y="138"/>
                    </a:cubicBezTo>
                    <a:cubicBezTo>
                      <a:pt x="70" y="139"/>
                      <a:pt x="75" y="137"/>
                      <a:pt x="77" y="134"/>
                    </a:cubicBezTo>
                    <a:cubicBezTo>
                      <a:pt x="80" y="129"/>
                      <a:pt x="83" y="125"/>
                      <a:pt x="86" y="121"/>
                    </a:cubicBezTo>
                    <a:cubicBezTo>
                      <a:pt x="88" y="117"/>
                      <a:pt x="88" y="113"/>
                      <a:pt x="86" y="108"/>
                    </a:cubicBezTo>
                    <a:cubicBezTo>
                      <a:pt x="69" y="84"/>
                      <a:pt x="69" y="84"/>
                      <a:pt x="69" y="84"/>
                    </a:cubicBezTo>
                    <a:cubicBezTo>
                      <a:pt x="63" y="78"/>
                      <a:pt x="63" y="67"/>
                      <a:pt x="69" y="61"/>
                    </a:cubicBezTo>
                    <a:cubicBezTo>
                      <a:pt x="76" y="55"/>
                      <a:pt x="86" y="56"/>
                      <a:pt x="92" y="62"/>
                    </a:cubicBezTo>
                    <a:cubicBezTo>
                      <a:pt x="114" y="81"/>
                      <a:pt x="114" y="81"/>
                      <a:pt x="114" y="81"/>
                    </a:cubicBezTo>
                    <a:cubicBezTo>
                      <a:pt x="117" y="84"/>
                      <a:pt x="122" y="84"/>
                      <a:pt x="126" y="82"/>
                    </a:cubicBezTo>
                    <a:cubicBezTo>
                      <a:pt x="130" y="79"/>
                      <a:pt x="134" y="77"/>
                      <a:pt x="138" y="74"/>
                    </a:cubicBezTo>
                    <a:cubicBezTo>
                      <a:pt x="142" y="72"/>
                      <a:pt x="144" y="67"/>
                      <a:pt x="143" y="63"/>
                    </a:cubicBezTo>
                    <a:cubicBezTo>
                      <a:pt x="137" y="33"/>
                      <a:pt x="137" y="33"/>
                      <a:pt x="137" y="33"/>
                    </a:cubicBezTo>
                    <a:cubicBezTo>
                      <a:pt x="135" y="25"/>
                      <a:pt x="139" y="16"/>
                      <a:pt x="147" y="13"/>
                    </a:cubicBezTo>
                    <a:cubicBezTo>
                      <a:pt x="155" y="10"/>
                      <a:pt x="164" y="14"/>
                      <a:pt x="167" y="23"/>
                    </a:cubicBezTo>
                    <a:cubicBezTo>
                      <a:pt x="179" y="50"/>
                      <a:pt x="179" y="50"/>
                      <a:pt x="179" y="50"/>
                    </a:cubicBezTo>
                    <a:cubicBezTo>
                      <a:pt x="182" y="53"/>
                      <a:pt x="186" y="55"/>
                      <a:pt x="190" y="55"/>
                    </a:cubicBezTo>
                    <a:cubicBezTo>
                      <a:pt x="195" y="55"/>
                      <a:pt x="200" y="54"/>
                      <a:pt x="205" y="54"/>
                    </a:cubicBezTo>
                    <a:cubicBezTo>
                      <a:pt x="209" y="53"/>
                      <a:pt x="213" y="49"/>
                      <a:pt x="214" y="45"/>
                    </a:cubicBezTo>
                    <a:cubicBezTo>
                      <a:pt x="220" y="16"/>
                      <a:pt x="220" y="16"/>
                      <a:pt x="220" y="16"/>
                    </a:cubicBezTo>
                    <a:cubicBezTo>
                      <a:pt x="221" y="7"/>
                      <a:pt x="228" y="0"/>
                      <a:pt x="237" y="1"/>
                    </a:cubicBezTo>
                    <a:cubicBezTo>
                      <a:pt x="245" y="2"/>
                      <a:pt x="252" y="10"/>
                      <a:pt x="251" y="19"/>
                    </a:cubicBezTo>
                    <a:cubicBezTo>
                      <a:pt x="252" y="49"/>
                      <a:pt x="252" y="49"/>
                      <a:pt x="252" y="49"/>
                    </a:cubicBezTo>
                    <a:cubicBezTo>
                      <a:pt x="253" y="53"/>
                      <a:pt x="256" y="57"/>
                      <a:pt x="260" y="58"/>
                    </a:cubicBezTo>
                    <a:cubicBezTo>
                      <a:pt x="265" y="60"/>
                      <a:pt x="269" y="61"/>
                      <a:pt x="274" y="63"/>
                    </a:cubicBezTo>
                    <a:cubicBezTo>
                      <a:pt x="278" y="64"/>
                      <a:pt x="283" y="62"/>
                      <a:pt x="285" y="59"/>
                    </a:cubicBezTo>
                    <a:cubicBezTo>
                      <a:pt x="302" y="35"/>
                      <a:pt x="302" y="35"/>
                      <a:pt x="302" y="35"/>
                    </a:cubicBezTo>
                    <a:cubicBezTo>
                      <a:pt x="306" y="27"/>
                      <a:pt x="316" y="24"/>
                      <a:pt x="323" y="29"/>
                    </a:cubicBezTo>
                    <a:cubicBezTo>
                      <a:pt x="331" y="33"/>
                      <a:pt x="334" y="43"/>
                      <a:pt x="330" y="50"/>
                    </a:cubicBezTo>
                    <a:cubicBezTo>
                      <a:pt x="319" y="78"/>
                      <a:pt x="319" y="78"/>
                      <a:pt x="319" y="78"/>
                    </a:cubicBezTo>
                    <a:cubicBezTo>
                      <a:pt x="318" y="83"/>
                      <a:pt x="319" y="87"/>
                      <a:pt x="322" y="91"/>
                    </a:cubicBezTo>
                    <a:cubicBezTo>
                      <a:pt x="326" y="94"/>
                      <a:pt x="329" y="97"/>
                      <a:pt x="333" y="101"/>
                    </a:cubicBezTo>
                    <a:cubicBezTo>
                      <a:pt x="336" y="103"/>
                      <a:pt x="341" y="104"/>
                      <a:pt x="345" y="102"/>
                    </a:cubicBezTo>
                    <a:cubicBezTo>
                      <a:pt x="370" y="87"/>
                      <a:pt x="370" y="87"/>
                      <a:pt x="370" y="87"/>
                    </a:cubicBezTo>
                    <a:cubicBezTo>
                      <a:pt x="377" y="82"/>
                      <a:pt x="387" y="83"/>
                      <a:pt x="392" y="90"/>
                    </a:cubicBezTo>
                    <a:cubicBezTo>
                      <a:pt x="397" y="97"/>
                      <a:pt x="396" y="108"/>
                      <a:pt x="389" y="113"/>
                    </a:cubicBezTo>
                    <a:cubicBezTo>
                      <a:pt x="368" y="134"/>
                      <a:pt x="368" y="134"/>
                      <a:pt x="368" y="134"/>
                    </a:cubicBezTo>
                    <a:cubicBezTo>
                      <a:pt x="365" y="137"/>
                      <a:pt x="365" y="142"/>
                      <a:pt x="366" y="146"/>
                    </a:cubicBezTo>
                    <a:cubicBezTo>
                      <a:pt x="369" y="151"/>
                      <a:pt x="370" y="155"/>
                      <a:pt x="372" y="160"/>
                    </a:cubicBezTo>
                    <a:cubicBezTo>
                      <a:pt x="374" y="164"/>
                      <a:pt x="379" y="166"/>
                      <a:pt x="383" y="166"/>
                    </a:cubicBezTo>
                    <a:cubicBezTo>
                      <a:pt x="411" y="163"/>
                      <a:pt x="411" y="163"/>
                      <a:pt x="411" y="163"/>
                    </a:cubicBezTo>
                    <a:cubicBezTo>
                      <a:pt x="420" y="161"/>
                      <a:pt x="428" y="167"/>
                      <a:pt x="430" y="175"/>
                    </a:cubicBezTo>
                    <a:cubicBezTo>
                      <a:pt x="432" y="184"/>
                      <a:pt x="427" y="193"/>
                      <a:pt x="419" y="195"/>
                    </a:cubicBezTo>
                    <a:cubicBezTo>
                      <a:pt x="392" y="205"/>
                      <a:pt x="392" y="205"/>
                      <a:pt x="392" y="205"/>
                    </a:cubicBezTo>
                    <a:cubicBezTo>
                      <a:pt x="388" y="207"/>
                      <a:pt x="385" y="211"/>
                      <a:pt x="385" y="215"/>
                    </a:cubicBezTo>
                    <a:cubicBezTo>
                      <a:pt x="385" y="221"/>
                      <a:pt x="385" y="226"/>
                      <a:pt x="385" y="231"/>
                    </a:cubicBezTo>
                    <a:cubicBezTo>
                      <a:pt x="386" y="235"/>
                      <a:pt x="388" y="239"/>
                      <a:pt x="392" y="241"/>
                    </a:cubicBezTo>
                    <a:cubicBezTo>
                      <a:pt x="420" y="251"/>
                      <a:pt x="420" y="251"/>
                      <a:pt x="420" y="251"/>
                    </a:cubicBezTo>
                    <a:cubicBezTo>
                      <a:pt x="428" y="252"/>
                      <a:pt x="434" y="261"/>
                      <a:pt x="432" y="270"/>
                    </a:cubicBezTo>
                    <a:cubicBezTo>
                      <a:pt x="430" y="278"/>
                      <a:pt x="422" y="284"/>
                      <a:pt x="414" y="282"/>
                    </a:cubicBezTo>
                    <a:cubicBezTo>
                      <a:pt x="385" y="280"/>
                      <a:pt x="385" y="280"/>
                      <a:pt x="385" y="280"/>
                    </a:cubicBezTo>
                    <a:cubicBezTo>
                      <a:pt x="381" y="281"/>
                      <a:pt x="377" y="283"/>
                      <a:pt x="375" y="287"/>
                    </a:cubicBezTo>
                    <a:cubicBezTo>
                      <a:pt x="373" y="292"/>
                      <a:pt x="371" y="297"/>
                      <a:pt x="369" y="302"/>
                    </a:cubicBezTo>
                    <a:cubicBezTo>
                      <a:pt x="368" y="306"/>
                      <a:pt x="369" y="310"/>
                      <a:pt x="371" y="314"/>
                    </a:cubicBezTo>
                    <a:cubicBezTo>
                      <a:pt x="393" y="334"/>
                      <a:pt x="393" y="334"/>
                      <a:pt x="393" y="334"/>
                    </a:cubicBezTo>
                    <a:cubicBezTo>
                      <a:pt x="400" y="339"/>
                      <a:pt x="401" y="349"/>
                      <a:pt x="397" y="356"/>
                    </a:cubicBezTo>
                    <a:cubicBezTo>
                      <a:pt x="392" y="364"/>
                      <a:pt x="382" y="365"/>
                      <a:pt x="375" y="360"/>
                    </a:cubicBezTo>
                    <a:cubicBezTo>
                      <a:pt x="350" y="346"/>
                      <a:pt x="350" y="346"/>
                      <a:pt x="350" y="346"/>
                    </a:cubicBezTo>
                    <a:cubicBezTo>
                      <a:pt x="346" y="345"/>
                      <a:pt x="341" y="346"/>
                      <a:pt x="338" y="348"/>
                    </a:cubicBezTo>
                    <a:cubicBezTo>
                      <a:pt x="334" y="352"/>
                      <a:pt x="331" y="355"/>
                      <a:pt x="327" y="359"/>
                    </a:cubicBezTo>
                    <a:cubicBezTo>
                      <a:pt x="324" y="362"/>
                      <a:pt x="323" y="367"/>
                      <a:pt x="324" y="371"/>
                    </a:cubicBezTo>
                    <a:cubicBezTo>
                      <a:pt x="336" y="398"/>
                      <a:pt x="336" y="398"/>
                      <a:pt x="336" y="398"/>
                    </a:cubicBezTo>
                    <a:cubicBezTo>
                      <a:pt x="340" y="406"/>
                      <a:pt x="338" y="416"/>
                      <a:pt x="331" y="421"/>
                    </a:cubicBezTo>
                    <a:cubicBezTo>
                      <a:pt x="323" y="425"/>
                      <a:pt x="314" y="423"/>
                      <a:pt x="309" y="415"/>
                    </a:cubicBezTo>
                    <a:cubicBezTo>
                      <a:pt x="291" y="392"/>
                      <a:pt x="291" y="392"/>
                      <a:pt x="291" y="392"/>
                    </a:cubicBezTo>
                    <a:cubicBezTo>
                      <a:pt x="288" y="389"/>
                      <a:pt x="284" y="387"/>
                      <a:pt x="280" y="388"/>
                    </a:cubicBezTo>
                    <a:cubicBezTo>
                      <a:pt x="275" y="390"/>
                      <a:pt x="270" y="392"/>
                      <a:pt x="266" y="393"/>
                    </a:cubicBezTo>
                    <a:cubicBezTo>
                      <a:pt x="262" y="395"/>
                      <a:pt x="259" y="399"/>
                      <a:pt x="258" y="403"/>
                    </a:cubicBezTo>
                    <a:cubicBezTo>
                      <a:pt x="258" y="433"/>
                      <a:pt x="258" y="433"/>
                      <a:pt x="258" y="433"/>
                    </a:cubicBezTo>
                    <a:cubicBezTo>
                      <a:pt x="260" y="442"/>
                      <a:pt x="254" y="450"/>
                      <a:pt x="245" y="451"/>
                    </a:cubicBezTo>
                    <a:cubicBezTo>
                      <a:pt x="237" y="452"/>
                      <a:pt x="229" y="446"/>
                      <a:pt x="228" y="437"/>
                    </a:cubicBezTo>
                    <a:cubicBezTo>
                      <a:pt x="221" y="408"/>
                      <a:pt x="221" y="408"/>
                      <a:pt x="221" y="408"/>
                    </a:cubicBezTo>
                    <a:cubicBezTo>
                      <a:pt x="219" y="404"/>
                      <a:pt x="215" y="401"/>
                      <a:pt x="211" y="400"/>
                    </a:cubicBezTo>
                    <a:cubicBezTo>
                      <a:pt x="209" y="400"/>
                      <a:pt x="206" y="400"/>
                      <a:pt x="204" y="400"/>
                    </a:cubicBezTo>
                    <a:cubicBezTo>
                      <a:pt x="201" y="400"/>
                      <a:pt x="199" y="399"/>
                      <a:pt x="197" y="399"/>
                    </a:cubicBezTo>
                    <a:cubicBezTo>
                      <a:pt x="192" y="399"/>
                      <a:pt x="188" y="401"/>
                      <a:pt x="186" y="405"/>
                    </a:cubicBezTo>
                    <a:cubicBezTo>
                      <a:pt x="174" y="433"/>
                      <a:pt x="174" y="433"/>
                      <a:pt x="174" y="433"/>
                    </a:cubicBezTo>
                    <a:cubicBezTo>
                      <a:pt x="172" y="441"/>
                      <a:pt x="163" y="446"/>
                      <a:pt x="155" y="443"/>
                    </a:cubicBezTo>
                    <a:cubicBezTo>
                      <a:pt x="147" y="441"/>
                      <a:pt x="142" y="432"/>
                      <a:pt x="144" y="423"/>
                    </a:cubicBezTo>
                    <a:cubicBezTo>
                      <a:pt x="150" y="394"/>
                      <a:pt x="150" y="394"/>
                      <a:pt x="150" y="394"/>
                    </a:cubicBezTo>
                    <a:cubicBezTo>
                      <a:pt x="150" y="389"/>
                      <a:pt x="147" y="385"/>
                      <a:pt x="144" y="382"/>
                    </a:cubicBezTo>
                    <a:cubicBezTo>
                      <a:pt x="140" y="380"/>
                      <a:pt x="135" y="378"/>
                      <a:pt x="131" y="375"/>
                    </a:cubicBezTo>
                    <a:cubicBezTo>
                      <a:pt x="127" y="373"/>
                      <a:pt x="123" y="374"/>
                      <a:pt x="119" y="376"/>
                    </a:cubicBezTo>
                    <a:cubicBezTo>
                      <a:pt x="98" y="396"/>
                      <a:pt x="98" y="396"/>
                      <a:pt x="98" y="396"/>
                    </a:cubicBezTo>
                    <a:cubicBezTo>
                      <a:pt x="92" y="403"/>
                      <a:pt x="82" y="404"/>
                      <a:pt x="76" y="398"/>
                    </a:cubicBezTo>
                    <a:cubicBezTo>
                      <a:pt x="69" y="392"/>
                      <a:pt x="68" y="382"/>
                      <a:pt x="74" y="375"/>
                    </a:cubicBezTo>
                    <a:cubicBezTo>
                      <a:pt x="90" y="350"/>
                      <a:pt x="90" y="350"/>
                      <a:pt x="90" y="350"/>
                    </a:cubicBezTo>
                    <a:cubicBezTo>
                      <a:pt x="92" y="346"/>
                      <a:pt x="92" y="341"/>
                      <a:pt x="90" y="337"/>
                    </a:cubicBezTo>
                    <a:cubicBezTo>
                      <a:pt x="86" y="333"/>
                      <a:pt x="83" y="329"/>
                      <a:pt x="81" y="325"/>
                    </a:cubicBezTo>
                    <a:cubicBezTo>
                      <a:pt x="78" y="322"/>
                      <a:pt x="73" y="320"/>
                      <a:pt x="69" y="321"/>
                    </a:cubicBezTo>
                    <a:cubicBezTo>
                      <a:pt x="42" y="330"/>
                      <a:pt x="42" y="330"/>
                      <a:pt x="42" y="330"/>
                    </a:cubicBezTo>
                    <a:cubicBezTo>
                      <a:pt x="34" y="334"/>
                      <a:pt x="25" y="331"/>
                      <a:pt x="21" y="323"/>
                    </a:cubicBezTo>
                    <a:cubicBezTo>
                      <a:pt x="17" y="315"/>
                      <a:pt x="21" y="305"/>
                      <a:pt x="29" y="301"/>
                    </a:cubicBezTo>
                    <a:cubicBezTo>
                      <a:pt x="53" y="285"/>
                      <a:pt x="53" y="285"/>
                      <a:pt x="53" y="285"/>
                    </a:cubicBezTo>
                    <a:cubicBezTo>
                      <a:pt x="56" y="282"/>
                      <a:pt x="58" y="278"/>
                      <a:pt x="57" y="274"/>
                    </a:cubicBezTo>
                    <a:cubicBezTo>
                      <a:pt x="56" y="269"/>
                      <a:pt x="55" y="264"/>
                      <a:pt x="54" y="258"/>
                    </a:cubicBezTo>
                    <a:cubicBezTo>
                      <a:pt x="53" y="254"/>
                      <a:pt x="49" y="251"/>
                      <a:pt x="45" y="250"/>
                    </a:cubicBezTo>
                    <a:cubicBezTo>
                      <a:pt x="16" y="247"/>
                      <a:pt x="16" y="247"/>
                      <a:pt x="16" y="247"/>
                    </a:cubicBezTo>
                    <a:cubicBezTo>
                      <a:pt x="8" y="247"/>
                      <a:pt x="1" y="240"/>
                      <a:pt x="1" y="231"/>
                    </a:cubicBezTo>
                    <a:close/>
                    <a:moveTo>
                      <a:pt x="220" y="151"/>
                    </a:moveTo>
                    <a:cubicBezTo>
                      <a:pt x="179" y="151"/>
                      <a:pt x="146" y="184"/>
                      <a:pt x="146" y="225"/>
                    </a:cubicBezTo>
                    <a:cubicBezTo>
                      <a:pt x="146" y="266"/>
                      <a:pt x="179" y="299"/>
                      <a:pt x="220" y="299"/>
                    </a:cubicBezTo>
                    <a:cubicBezTo>
                      <a:pt x="260" y="299"/>
                      <a:pt x="293" y="266"/>
                      <a:pt x="293" y="225"/>
                    </a:cubicBezTo>
                    <a:cubicBezTo>
                      <a:pt x="293" y="184"/>
                      <a:pt x="260" y="151"/>
                      <a:pt x="220" y="15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E3124">
                      <a:shade val="51000"/>
                      <a:satMod val="130000"/>
                    </a:srgbClr>
                  </a:gs>
                  <a:gs pos="80000">
                    <a:srgbClr val="EE3124">
                      <a:shade val="93000"/>
                      <a:satMod val="130000"/>
                    </a:srgbClr>
                  </a:gs>
                  <a:gs pos="100000">
                    <a:srgbClr val="EE3124">
                      <a:shade val="94000"/>
                      <a:satMod val="135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EE3124">
                    <a:shade val="95000"/>
                    <a:satMod val="105000"/>
                  </a:srgbClr>
                </a:solidFill>
                <a:prstDash val="solid"/>
                <a:headEnd/>
                <a:tailE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endParaRP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7069666" y="4144862"/>
                <a:ext cx="1397000" cy="2616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ctr" anchorCtr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404040"/>
                    </a:solidFill>
                    <a:effectLst/>
                    <a:uLnTx/>
                    <a:uFillTx/>
                    <a:latin typeface="Trebuchet MS" pitchFamily="34" charset="0"/>
                  </a:rPr>
                  <a:t>= Analytics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5166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130000" t="-95000" r="40000" b="21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64B2C8F-C7CE-4FA1-B28D-E59C84E1531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on brainstorming</Template>
  <TotalTime>0</TotalTime>
  <Words>1215</Words>
  <Application>Microsoft Office PowerPoint</Application>
  <PresentationFormat>On-screen Show (4:3)</PresentationFormat>
  <Paragraphs>273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</vt:lpstr>
      <vt:lpstr>Calibri</vt:lpstr>
      <vt:lpstr>Calibri Light</vt:lpstr>
      <vt:lpstr>Lucida Sans Unicode</vt:lpstr>
      <vt:lpstr>Tahoma</vt:lpstr>
      <vt:lpstr>Trebuchet MS</vt:lpstr>
      <vt:lpstr>Verdana</vt:lpstr>
      <vt:lpstr>Wingdings 2</vt:lpstr>
      <vt:lpstr>Wingdings 3</vt:lpstr>
      <vt:lpstr>Concourse</vt:lpstr>
      <vt:lpstr>Office Theme</vt:lpstr>
      <vt:lpstr>Dynamic Control of Real-Time Communication (RTC) using SDN:  A case study of a 5G end-to-end service</vt:lpstr>
      <vt:lpstr>Mobile Networks</vt:lpstr>
      <vt:lpstr>5G: The Next Generation Mobile Network</vt:lpstr>
      <vt:lpstr>Our Vision of the 5G Architecture</vt:lpstr>
      <vt:lpstr>SDN</vt:lpstr>
      <vt:lpstr>Our Work</vt:lpstr>
      <vt:lpstr>Outline</vt:lpstr>
      <vt:lpstr>OTT-RTC and NE-RTC</vt:lpstr>
      <vt:lpstr>Dynamic Network Enabled RTC (DNE-RTC)</vt:lpstr>
      <vt:lpstr>The 4G/LTE Network</vt:lpstr>
      <vt:lpstr>Our Proof of Concept 5G Network</vt:lpstr>
      <vt:lpstr>Our Proof of Concept 5G Network</vt:lpstr>
      <vt:lpstr>DNE-RTC App</vt:lpstr>
      <vt:lpstr>Horizontal SDN interactions are common</vt:lpstr>
      <vt:lpstr>Identifier proliferation complicates services</vt:lpstr>
      <vt:lpstr>Network function graphs have control plane elements</vt:lpstr>
      <vt:lpstr>Summary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2016-04-17T19:07:42Z</dcterms:created>
  <dcterms:modified xsi:type="dcterms:W3CDTF">2016-04-24T17:35:51Z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TC101671239990</vt:lpwstr>
  </property>
</Properties>
</file>