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284" r:id="rId4"/>
    <p:sldId id="287" r:id="rId5"/>
    <p:sldId id="282" r:id="rId6"/>
    <p:sldId id="288" r:id="rId7"/>
    <p:sldId id="279" r:id="rId8"/>
    <p:sldId id="280" r:id="rId9"/>
    <p:sldId id="257" r:id="rId10"/>
    <p:sldId id="259" r:id="rId11"/>
    <p:sldId id="260" r:id="rId12"/>
    <p:sldId id="281" r:id="rId13"/>
    <p:sldId id="285" r:id="rId14"/>
    <p:sldId id="262" r:id="rId15"/>
    <p:sldId id="263" r:id="rId16"/>
    <p:sldId id="266" r:id="rId17"/>
    <p:sldId id="267" r:id="rId18"/>
    <p:sldId id="264" r:id="rId19"/>
    <p:sldId id="268" r:id="rId20"/>
    <p:sldId id="272" r:id="rId21"/>
    <p:sldId id="274" r:id="rId22"/>
    <p:sldId id="275" r:id="rId23"/>
    <p:sldId id="283" r:id="rId24"/>
    <p:sldId id="276" r:id="rId25"/>
  </p:sldIdLst>
  <p:sldSz cx="12188825" cy="6858000"/>
  <p:notesSz cx="70104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DFFFF"/>
    <a:srgbClr val="00FFFF"/>
    <a:srgbClr val="D9D9D9"/>
    <a:srgbClr val="B2B2B2"/>
    <a:srgbClr val="D66314"/>
    <a:srgbClr val="EA6F1C"/>
    <a:srgbClr val="FF9900"/>
    <a:srgbClr val="C47500"/>
    <a:srgbClr val="FF6565"/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2323" autoAdjust="0"/>
  </p:normalViewPr>
  <p:slideViewPr>
    <p:cSldViewPr snapToGrid="0">
      <p:cViewPr varScale="1">
        <p:scale>
          <a:sx n="53" d="100"/>
          <a:sy n="53" d="100"/>
        </p:scale>
        <p:origin x="643" y="53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38" y="114"/>
      </p:cViewPr>
      <p:guideLst>
        <p:guide orient="horz" pos="292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C11E-1A00-48AF-8C08-97C362C67874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DF9B-F3F5-4382-A25B-4EAA3B410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C7BB64C-82E2-466C-9C50-B2DA6307AB11}" type="datetimeFigureOut">
              <a:rPr lang="en-US" smtClean="0"/>
              <a:pPr/>
              <a:t>9/14/2017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696913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8" tIns="46510" rIns="93018" bIns="465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03725"/>
            <a:ext cx="5608320" cy="4171950"/>
          </a:xfrm>
          <a:prstGeom prst="rect">
            <a:avLst/>
          </a:prstGeom>
        </p:spPr>
        <p:txBody>
          <a:bodyPr vert="horz" lIns="93018" tIns="46510" rIns="93018" bIns="4651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2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05842"/>
            <a:ext cx="3037840" cy="463550"/>
          </a:xfrm>
          <a:prstGeom prst="rect">
            <a:avLst/>
          </a:prstGeom>
        </p:spPr>
        <p:txBody>
          <a:bodyPr vert="horz" lIns="93018" tIns="46510" rIns="93018" bIns="4651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778FBA5-F957-4CE9-A734-9CFA9C4F5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0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FBA5-F957-4CE9-A734-9CFA9C4F560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8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08076" y="3011559"/>
            <a:ext cx="9972674" cy="179222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 sz="22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xfrm>
            <a:off x="1108076" y="1385454"/>
            <a:ext cx="9972674" cy="1294671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600" smtClean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>
            <a:off x="0" y="950913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0" y="6354186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786193" y="1700213"/>
            <a:ext cx="8604125" cy="39433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58" y="5706497"/>
            <a:ext cx="8605310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791758" y="1249252"/>
            <a:ext cx="8605310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3" y="1293094"/>
            <a:ext cx="5317368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218828" y="1293094"/>
            <a:ext cx="5317368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1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3710" y="145148"/>
            <a:ext cx="9681406" cy="464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3710" y="593819"/>
            <a:ext cx="9681317" cy="2968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082" y="1680754"/>
            <a:ext cx="10915522" cy="4442955"/>
          </a:xfrm>
          <a:prstGeom prst="rect">
            <a:avLst/>
          </a:prstGeom>
        </p:spPr>
        <p:txBody>
          <a:bodyPr anchor="t" anchorCtr="1"/>
          <a:lstStyle>
            <a:lvl1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2648" y="1768104"/>
            <a:ext cx="7958522" cy="377371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2648" y="5603133"/>
            <a:ext cx="7958522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12648" y="1312860"/>
            <a:ext cx="7958522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314841" y="1828800"/>
            <a:ext cx="7581449" cy="33432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5877" y="5229437"/>
            <a:ext cx="7581449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15877" y="1368517"/>
            <a:ext cx="7581449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3710" y="101601"/>
            <a:ext cx="9681406" cy="816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2"/>
          <p:cNvCxnSpPr>
            <a:cxnSpLocks noChangeShapeType="1"/>
          </p:cNvCxnSpPr>
          <p:nvPr/>
        </p:nvCxnSpPr>
        <p:spPr bwMode="auto">
          <a:xfrm>
            <a:off x="0" y="950913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0" y="6354186"/>
            <a:ext cx="12188825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429270" y="6451134"/>
            <a:ext cx="1450470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tIns="0" rIns="0" bIns="0"/>
          <a:lstStyle/>
          <a:p>
            <a:pPr>
              <a:defRPr/>
            </a:pPr>
            <a:fld id="{6A829F23-F466-44AA-A5B9-24580D3A690E}" type="slidenum">
              <a:rPr lang="en-US" sz="1000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94" r:id="rId3"/>
    <p:sldLayoutId id="2147483689" r:id="rId4"/>
    <p:sldLayoutId id="2147483695" r:id="rId5"/>
    <p:sldLayoutId id="2147483692" r:id="rId6"/>
    <p:sldLayoutId id="2147483693" r:id="rId7"/>
    <p:sldLayoutId id="2147483676" r:id="rId8"/>
    <p:sldLayoutId id="2147483690" r:id="rId9"/>
    <p:sldLayoutId id="2147483691" r:id="rId10"/>
  </p:sldLayoutIdLst>
  <p:txStyles>
    <p:titleStyle>
      <a:lvl1pPr algn="ctr" eaLnBrk="1" hangingPunct="1">
        <a:lnSpc>
          <a:spcPts val="2800"/>
        </a:lnSpc>
        <a:defRPr sz="2800" b="1">
          <a:latin typeface="Arial" pitchFamily="34" charset="0"/>
          <a:cs typeface="Arial" pitchFamily="34" charset="0"/>
        </a:defRPr>
      </a:lvl1pPr>
    </p:titleStyle>
    <p:bodyStyle>
      <a:lvl1pPr marL="233363" indent="-233363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2000" b="1">
          <a:latin typeface="Arial" pitchFamily="34" charset="0"/>
          <a:cs typeface="Arial" pitchFamily="34" charset="0"/>
        </a:defRPr>
      </a:lvl1pPr>
      <a:lvl2pPr marL="509588" indent="-22542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–"/>
        <a:defRPr sz="2000" b="1">
          <a:latin typeface="Arial" pitchFamily="34" charset="0"/>
          <a:cs typeface="Arial" pitchFamily="34" charset="0"/>
        </a:defRPr>
      </a:lvl2pPr>
      <a:lvl3pPr marL="854075" indent="-22383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600" b="1">
          <a:latin typeface="Arial" pitchFamily="34" charset="0"/>
          <a:cs typeface="Arial" pitchFamily="34" charset="0"/>
        </a:defRPr>
      </a:lvl3pPr>
      <a:lvl4pPr marL="1035050" indent="-18097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Courier New" pitchFamily="49" charset="0"/>
        <a:buChar char="o"/>
        <a:defRPr sz="1400" b="1">
          <a:latin typeface="Arial" pitchFamily="34" charset="0"/>
          <a:cs typeface="Arial" pitchFamily="34" charset="0"/>
        </a:defRPr>
      </a:lvl4pPr>
      <a:lvl5pPr marL="796925" indent="0" algn="l" eaLnBrk="1" hangingPunct="1">
        <a:spcBef>
          <a:spcPts val="600"/>
        </a:spcBef>
        <a:defRPr sz="1600" b="1">
          <a:latin typeface="Arial" pitchFamily="34" charset="0"/>
          <a:cs typeface="Arial" pitchFamily="34" charset="0"/>
        </a:defRPr>
      </a:lvl5pPr>
      <a:lvl6pPr marL="1147763" indent="0" algn="l" eaLnBrk="1" hangingPunct="1">
        <a:spcBef>
          <a:spcPts val="600"/>
        </a:spcBef>
        <a:defRPr sz="1400" b="1">
          <a:latin typeface="Arial" pitchFamily="34" charset="0"/>
          <a:cs typeface="Arial" pitchFamily="34" charset="0"/>
        </a:defRPr>
      </a:lvl6pPr>
      <a:lvl7pPr marL="1319213" indent="-17938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200" b="1">
          <a:latin typeface="Arial" pitchFamily="34" charset="0"/>
          <a:cs typeface="Arial" pitchFamily="34" charset="0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08076" y="2814452"/>
            <a:ext cx="9972674" cy="215735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i="1" u="sng" dirty="0"/>
              <a:t>Samuel Jero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Xiangyu</a:t>
            </a:r>
            <a:r>
              <a:rPr lang="en-US" sz="2400" dirty="0"/>
              <a:t> Bu</a:t>
            </a:r>
            <a:r>
              <a:rPr lang="en-US" sz="2400" baseline="30000" dirty="0"/>
              <a:t>1</a:t>
            </a:r>
            <a:r>
              <a:rPr lang="en-US" sz="2400" dirty="0"/>
              <a:t>, Cristina Nita-Rotaru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Hamed</a:t>
            </a:r>
            <a:r>
              <a:rPr lang="en-US" sz="2400" dirty="0"/>
              <a:t> Okhravi</a:t>
            </a:r>
            <a:r>
              <a:rPr lang="en-US" sz="2400" baseline="30000" dirty="0"/>
              <a:t>3</a:t>
            </a:r>
            <a:r>
              <a:rPr lang="en-US" sz="2400" dirty="0"/>
              <a:t>,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Richard Skowyra</a:t>
            </a:r>
            <a:r>
              <a:rPr lang="en-US" sz="2400" baseline="30000" dirty="0"/>
              <a:t>3</a:t>
            </a:r>
            <a:r>
              <a:rPr lang="en-US" sz="2400" dirty="0"/>
              <a:t>,  and Sonia Fahmy</a:t>
            </a:r>
            <a:r>
              <a:rPr lang="en-US" sz="2400" baseline="30000" dirty="0"/>
              <a:t>1</a:t>
            </a:r>
          </a:p>
          <a:p>
            <a:pPr>
              <a:spcAft>
                <a:spcPts val="0"/>
              </a:spcAft>
            </a:pP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000" baseline="30000" dirty="0"/>
              <a:t>1</a:t>
            </a:r>
            <a:r>
              <a:rPr lang="en-US" sz="2000" dirty="0"/>
              <a:t>Purdue University, </a:t>
            </a:r>
            <a:r>
              <a:rPr lang="en-US" sz="2000" baseline="30000" dirty="0"/>
              <a:t>2</a:t>
            </a:r>
            <a:r>
              <a:rPr lang="en-US" sz="2000" dirty="0"/>
              <a:t>Northeastern University,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 and </a:t>
            </a:r>
            <a:r>
              <a:rPr lang="en-US" sz="2000" baseline="30000" dirty="0"/>
              <a:t>3</a:t>
            </a:r>
            <a:r>
              <a:rPr lang="en-US" sz="2000" dirty="0"/>
              <a:t>MIT Lincoln Laboratory</a:t>
            </a:r>
          </a:p>
          <a:p>
            <a:pPr>
              <a:spcAft>
                <a:spcPts val="0"/>
              </a:spcAft>
            </a:pPr>
            <a:endParaRPr lang="en-US" sz="2000" dirty="0"/>
          </a:p>
          <a:p>
            <a:r>
              <a:rPr lang="en-US" sz="1800" dirty="0"/>
              <a:t>RAID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08076" y="1332012"/>
            <a:ext cx="9972674" cy="1294671"/>
          </a:xfrm>
        </p:spPr>
        <p:txBody>
          <a:bodyPr/>
          <a:lstStyle/>
          <a:p>
            <a:r>
              <a:rPr lang="en-US" dirty="0"/>
              <a:t>BEADS: Automated Attack Discovery in </a:t>
            </a:r>
            <a:r>
              <a:rPr lang="en-US" dirty="0" err="1"/>
              <a:t>OpenFlow</a:t>
            </a:r>
            <a:r>
              <a:rPr lang="en-US" dirty="0"/>
              <a:t>-based SDNs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24" y="5700452"/>
            <a:ext cx="3099850" cy="445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66" y="5700452"/>
            <a:ext cx="1511588" cy="475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713" y="5037667"/>
            <a:ext cx="1170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DISTRIBUTION STATEMENT A. Approved for public release: distribution unlimited. This material is based upon work supported by the Department of Defense under Air Force Contract No. FA8721-05-C-0002 and/or FA8702-15-D-0001. Any opinions, findings, conclusions or recommendations expressed in this material are those of the author(s) and do not necessarily reflect the views of the Department of Defense.© 2017 Massachusetts Institute of Technology. Delivered to the U.S. Government with Unlimited Rights, as defined in DFARS Part 252.227-7013 or 7014 (Feb 2014). Notwithstanding any copyright notice, U.S. Government rights in this work are defined by DFARS 252.227-7013 or DFARS 252.227-7014 as detailed above. Use of this work other than as specifically authorized by the U.S. Government may violate any copyrights that exist in this work.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736" y="5751627"/>
            <a:ext cx="34290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2942588"/>
          </a:xfrm>
        </p:spPr>
        <p:txBody>
          <a:bodyPr/>
          <a:lstStyle/>
          <a:p>
            <a:r>
              <a:rPr lang="en-US" dirty="0"/>
              <a:t>Data-plane protocol used to bind IP addresses to MAC addresses</a:t>
            </a:r>
          </a:p>
          <a:p>
            <a:r>
              <a:rPr lang="en-US" dirty="0"/>
              <a:t>Hosts broadcast queries for the MAC associated with an IP address</a:t>
            </a:r>
          </a:p>
          <a:p>
            <a:r>
              <a:rPr lang="en-US" dirty="0"/>
              <a:t>The owner of that IP address replies with its MAC address</a:t>
            </a:r>
          </a:p>
          <a:p>
            <a:r>
              <a:rPr lang="en-US" dirty="0"/>
              <a:t>SDN controllers use ARP to:</a:t>
            </a:r>
          </a:p>
          <a:p>
            <a:pPr lvl="1"/>
            <a:r>
              <a:rPr lang="en-US" dirty="0"/>
              <a:t>Learn location of hosts, which will be used later in routing</a:t>
            </a:r>
          </a:p>
          <a:p>
            <a:pPr lvl="1"/>
            <a:r>
              <a:rPr lang="en-US" dirty="0"/>
              <a:t>Maintain a single ARP cache for whole network to avoid expensive broadcasts</a:t>
            </a:r>
          </a:p>
          <a:p>
            <a:pPr lvl="2"/>
            <a:r>
              <a:rPr lang="en-US" dirty="0" err="1"/>
              <a:t>ProxyARP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577" y="4905553"/>
            <a:ext cx="1041567" cy="1470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76" y="4848331"/>
            <a:ext cx="1338151" cy="133815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280690" y="4904758"/>
            <a:ext cx="1190625" cy="612648"/>
          </a:xfrm>
          <a:prstGeom prst="wedgeRoundRectCallout">
            <a:avLst>
              <a:gd name="adj1" fmla="val -73686"/>
              <a:gd name="adj2" fmla="val 102923"/>
              <a:gd name="adj3" fmla="val 16667"/>
            </a:avLst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WHO HAS 10.0.1.42?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813874" y="4880663"/>
            <a:ext cx="814135" cy="356694"/>
          </a:xfrm>
          <a:prstGeom prst="wedgeRoundRectCallout">
            <a:avLst>
              <a:gd name="adj1" fmla="val 72705"/>
              <a:gd name="adj2" fmla="val 142777"/>
              <a:gd name="adj3" fmla="val 16667"/>
            </a:avLst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114998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Test multiple real implementations</a:t>
            </a:r>
          </a:p>
          <a:p>
            <a:pPr lvl="1"/>
            <a:r>
              <a:rPr lang="en-US" sz="2000" dirty="0"/>
              <a:t>Use virtualization to enable testing arbitrary controllers</a:t>
            </a:r>
          </a:p>
          <a:p>
            <a:pPr lvl="1"/>
            <a:r>
              <a:rPr lang="en-US" sz="2000" dirty="0"/>
              <a:t>Use a proxy to simulate malicious switches by modifying messages</a:t>
            </a:r>
          </a:p>
          <a:p>
            <a:r>
              <a:rPr lang="en-US" sz="2400" dirty="0"/>
              <a:t>Test complete SDN systems</a:t>
            </a:r>
          </a:p>
          <a:p>
            <a:pPr lvl="1"/>
            <a:r>
              <a:rPr lang="en-US" sz="2000" dirty="0"/>
              <a:t>Switches AND controllers AND hosts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err="1"/>
              <a:t>Mininet</a:t>
            </a:r>
            <a:r>
              <a:rPr lang="en-US" sz="2000" dirty="0"/>
              <a:t> to emulate a full SDN network</a:t>
            </a:r>
          </a:p>
          <a:p>
            <a:pPr lvl="1"/>
            <a:r>
              <a:rPr lang="en-US" sz="2000" dirty="0"/>
              <a:t>Hosts run special applications that can inject malicious packets</a:t>
            </a:r>
          </a:p>
          <a:p>
            <a:r>
              <a:rPr lang="en-US" sz="2400" dirty="0"/>
              <a:t>Use meaningful test cases</a:t>
            </a:r>
          </a:p>
          <a:p>
            <a:pPr lvl="1"/>
            <a:r>
              <a:rPr lang="en-US" sz="2000" dirty="0"/>
              <a:t>Test more than just message parsers</a:t>
            </a:r>
          </a:p>
          <a:p>
            <a:pPr lvl="1"/>
            <a:r>
              <a:rPr lang="en-US" sz="2000" dirty="0"/>
              <a:t>The interesting network control logic is buried deep in the controllers and is not a part of </a:t>
            </a:r>
            <a:r>
              <a:rPr lang="en-US" sz="2000" dirty="0" err="1"/>
              <a:t>OpenFlow</a:t>
            </a:r>
            <a:r>
              <a:rPr lang="en-US" sz="2000" dirty="0"/>
              <a:t> or ARP</a:t>
            </a:r>
          </a:p>
          <a:p>
            <a:r>
              <a:rPr lang="en-US" sz="2200" dirty="0"/>
              <a:t>Automatically generate test cases</a:t>
            </a:r>
          </a:p>
          <a:p>
            <a:pPr lvl="1"/>
            <a:r>
              <a:rPr lang="en-US" sz="2000" dirty="0"/>
              <a:t>Manual test writing does not scale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BEADS: Goals</a:t>
            </a:r>
          </a:p>
        </p:txBody>
      </p:sp>
    </p:spTree>
    <p:extLst>
      <p:ext uri="{BB962C8B-B14F-4D97-AF65-F5344CB8AC3E}">
        <p14:creationId xmlns:p14="http://schemas.microsoft.com/office/powerpoint/2010/main" val="58311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BEADS Design</a:t>
            </a:r>
          </a:p>
        </p:txBody>
      </p:sp>
      <p:sp>
        <p:nvSpPr>
          <p:cNvPr id="80" name="Isosceles Triangle 51"/>
          <p:cNvSpPr/>
          <p:nvPr/>
        </p:nvSpPr>
        <p:spPr bwMode="auto">
          <a:xfrm rot="2276048">
            <a:off x="2687734" y="2465323"/>
            <a:ext cx="3162323" cy="1723032"/>
          </a:xfrm>
          <a:custGeom>
            <a:avLst/>
            <a:gdLst>
              <a:gd name="connsiteX0" fmla="*/ 0 w 1955800"/>
              <a:gd name="connsiteY0" fmla="*/ 948266 h 948266"/>
              <a:gd name="connsiteX1" fmla="*/ 977900 w 1955800"/>
              <a:gd name="connsiteY1" fmla="*/ 0 h 948266"/>
              <a:gd name="connsiteX2" fmla="*/ 1955800 w 1955800"/>
              <a:gd name="connsiteY2" fmla="*/ 948266 h 948266"/>
              <a:gd name="connsiteX3" fmla="*/ 0 w 1955800"/>
              <a:gd name="connsiteY3" fmla="*/ 948266 h 948266"/>
              <a:gd name="connsiteX0" fmla="*/ 0 w 2248937"/>
              <a:gd name="connsiteY0" fmla="*/ 948266 h 948266"/>
              <a:gd name="connsiteX1" fmla="*/ 977900 w 2248937"/>
              <a:gd name="connsiteY1" fmla="*/ 0 h 948266"/>
              <a:gd name="connsiteX2" fmla="*/ 2248937 w 2248937"/>
              <a:gd name="connsiteY2" fmla="*/ 773457 h 948266"/>
              <a:gd name="connsiteX3" fmla="*/ 0 w 2248937"/>
              <a:gd name="connsiteY3" fmla="*/ 948266 h 948266"/>
              <a:gd name="connsiteX0" fmla="*/ 0 w 2489437"/>
              <a:gd name="connsiteY0" fmla="*/ 1039108 h 1039108"/>
              <a:gd name="connsiteX1" fmla="*/ 1218400 w 2489437"/>
              <a:gd name="connsiteY1" fmla="*/ 0 h 1039108"/>
              <a:gd name="connsiteX2" fmla="*/ 2489437 w 2489437"/>
              <a:gd name="connsiteY2" fmla="*/ 773457 h 1039108"/>
              <a:gd name="connsiteX3" fmla="*/ 0 w 2489437"/>
              <a:gd name="connsiteY3" fmla="*/ 1039108 h 1039108"/>
              <a:gd name="connsiteX0" fmla="*/ 0 w 2541387"/>
              <a:gd name="connsiteY0" fmla="*/ 1068864 h 1068864"/>
              <a:gd name="connsiteX1" fmla="*/ 1270350 w 2541387"/>
              <a:gd name="connsiteY1" fmla="*/ 0 h 1068864"/>
              <a:gd name="connsiteX2" fmla="*/ 2541387 w 2541387"/>
              <a:gd name="connsiteY2" fmla="*/ 773457 h 1068864"/>
              <a:gd name="connsiteX3" fmla="*/ 0 w 2541387"/>
              <a:gd name="connsiteY3" fmla="*/ 1068864 h 1068864"/>
              <a:gd name="connsiteX0" fmla="*/ 0 w 2541387"/>
              <a:gd name="connsiteY0" fmla="*/ 1057469 h 1057469"/>
              <a:gd name="connsiteX1" fmla="*/ 1021599 w 2541387"/>
              <a:gd name="connsiteY1" fmla="*/ 0 h 1057469"/>
              <a:gd name="connsiteX2" fmla="*/ 2541387 w 2541387"/>
              <a:gd name="connsiteY2" fmla="*/ 762062 h 1057469"/>
              <a:gd name="connsiteX3" fmla="*/ 0 w 2541387"/>
              <a:gd name="connsiteY3" fmla="*/ 1057469 h 1057469"/>
              <a:gd name="connsiteX0" fmla="*/ 0 w 2541387"/>
              <a:gd name="connsiteY0" fmla="*/ 1096064 h 1096064"/>
              <a:gd name="connsiteX1" fmla="*/ 1002252 w 2541387"/>
              <a:gd name="connsiteY1" fmla="*/ 0 h 1096064"/>
              <a:gd name="connsiteX2" fmla="*/ 2541387 w 2541387"/>
              <a:gd name="connsiteY2" fmla="*/ 800657 h 1096064"/>
              <a:gd name="connsiteX3" fmla="*/ 0 w 2541387"/>
              <a:gd name="connsiteY3" fmla="*/ 1096064 h 1096064"/>
              <a:gd name="connsiteX0" fmla="*/ 0 w 2541387"/>
              <a:gd name="connsiteY0" fmla="*/ 1226188 h 1226188"/>
              <a:gd name="connsiteX1" fmla="*/ 1169197 w 2541387"/>
              <a:gd name="connsiteY1" fmla="*/ 0 h 1226188"/>
              <a:gd name="connsiteX2" fmla="*/ 2541387 w 2541387"/>
              <a:gd name="connsiteY2" fmla="*/ 930781 h 1226188"/>
              <a:gd name="connsiteX3" fmla="*/ 0 w 2541387"/>
              <a:gd name="connsiteY3" fmla="*/ 1226188 h 1226188"/>
              <a:gd name="connsiteX0" fmla="*/ 0 w 2541387"/>
              <a:gd name="connsiteY0" fmla="*/ 1247695 h 1247695"/>
              <a:gd name="connsiteX1" fmla="*/ 1141700 w 2541387"/>
              <a:gd name="connsiteY1" fmla="*/ 0 h 1247695"/>
              <a:gd name="connsiteX2" fmla="*/ 2541387 w 2541387"/>
              <a:gd name="connsiteY2" fmla="*/ 952288 h 1247695"/>
              <a:gd name="connsiteX3" fmla="*/ 0 w 2541387"/>
              <a:gd name="connsiteY3" fmla="*/ 1247695 h 1247695"/>
              <a:gd name="connsiteX0" fmla="*/ 0 w 2746140"/>
              <a:gd name="connsiteY0" fmla="*/ 1439491 h 1439491"/>
              <a:gd name="connsiteX1" fmla="*/ 1346453 w 2746140"/>
              <a:gd name="connsiteY1" fmla="*/ 0 h 1439491"/>
              <a:gd name="connsiteX2" fmla="*/ 2746140 w 2746140"/>
              <a:gd name="connsiteY2" fmla="*/ 952288 h 1439491"/>
              <a:gd name="connsiteX3" fmla="*/ 0 w 2746140"/>
              <a:gd name="connsiteY3" fmla="*/ 1439491 h 1439491"/>
              <a:gd name="connsiteX0" fmla="*/ 0 w 2746140"/>
              <a:gd name="connsiteY0" fmla="*/ 1193586 h 1193586"/>
              <a:gd name="connsiteX1" fmla="*/ 1237549 w 2746140"/>
              <a:gd name="connsiteY1" fmla="*/ 0 h 1193586"/>
              <a:gd name="connsiteX2" fmla="*/ 2746140 w 2746140"/>
              <a:gd name="connsiteY2" fmla="*/ 706383 h 1193586"/>
              <a:gd name="connsiteX3" fmla="*/ 0 w 2746140"/>
              <a:gd name="connsiteY3" fmla="*/ 1193586 h 1193586"/>
              <a:gd name="connsiteX0" fmla="*/ 0 w 2440722"/>
              <a:gd name="connsiteY0" fmla="*/ 1193586 h 1193586"/>
              <a:gd name="connsiteX1" fmla="*/ 1237549 w 2440722"/>
              <a:gd name="connsiteY1" fmla="*/ 0 h 1193586"/>
              <a:gd name="connsiteX2" fmla="*/ 2440722 w 2440722"/>
              <a:gd name="connsiteY2" fmla="*/ 493578 h 1193586"/>
              <a:gd name="connsiteX3" fmla="*/ 0 w 2440722"/>
              <a:gd name="connsiteY3" fmla="*/ 1193586 h 1193586"/>
              <a:gd name="connsiteX0" fmla="*/ 0 w 2440722"/>
              <a:gd name="connsiteY0" fmla="*/ 989608 h 989608"/>
              <a:gd name="connsiteX1" fmla="*/ 741719 w 2440722"/>
              <a:gd name="connsiteY1" fmla="*/ 0 h 989608"/>
              <a:gd name="connsiteX2" fmla="*/ 2440722 w 2440722"/>
              <a:gd name="connsiteY2" fmla="*/ 289600 h 989608"/>
              <a:gd name="connsiteX3" fmla="*/ 0 w 2440722"/>
              <a:gd name="connsiteY3" fmla="*/ 989608 h 989608"/>
              <a:gd name="connsiteX0" fmla="*/ 0 w 2440722"/>
              <a:gd name="connsiteY0" fmla="*/ 989608 h 989608"/>
              <a:gd name="connsiteX1" fmla="*/ 741719 w 2440722"/>
              <a:gd name="connsiteY1" fmla="*/ 0 h 989608"/>
              <a:gd name="connsiteX2" fmla="*/ 1198666 w 2440722"/>
              <a:gd name="connsiteY2" fmla="*/ 72353 h 989608"/>
              <a:gd name="connsiteX3" fmla="*/ 2440722 w 2440722"/>
              <a:gd name="connsiteY3" fmla="*/ 289600 h 989608"/>
              <a:gd name="connsiteX4" fmla="*/ 0 w 2440722"/>
              <a:gd name="connsiteY4" fmla="*/ 989608 h 989608"/>
              <a:gd name="connsiteX0" fmla="*/ 0 w 2440722"/>
              <a:gd name="connsiteY0" fmla="*/ 1512278 h 1512278"/>
              <a:gd name="connsiteX1" fmla="*/ 741719 w 2440722"/>
              <a:gd name="connsiteY1" fmla="*/ 522670 h 1512278"/>
              <a:gd name="connsiteX2" fmla="*/ 1411171 w 2440722"/>
              <a:gd name="connsiteY2" fmla="*/ 0 h 1512278"/>
              <a:gd name="connsiteX3" fmla="*/ 2440722 w 2440722"/>
              <a:gd name="connsiteY3" fmla="*/ 812270 h 1512278"/>
              <a:gd name="connsiteX4" fmla="*/ 0 w 2440722"/>
              <a:gd name="connsiteY4" fmla="*/ 1512278 h 1512278"/>
              <a:gd name="connsiteX0" fmla="*/ 0 w 2440722"/>
              <a:gd name="connsiteY0" fmla="*/ 1286705 h 1286705"/>
              <a:gd name="connsiteX1" fmla="*/ 741719 w 2440722"/>
              <a:gd name="connsiteY1" fmla="*/ 297097 h 1286705"/>
              <a:gd name="connsiteX2" fmla="*/ 1576256 w 2440722"/>
              <a:gd name="connsiteY2" fmla="*/ 0 h 1286705"/>
              <a:gd name="connsiteX3" fmla="*/ 2440722 w 2440722"/>
              <a:gd name="connsiteY3" fmla="*/ 586697 h 1286705"/>
              <a:gd name="connsiteX4" fmla="*/ 0 w 2440722"/>
              <a:gd name="connsiteY4" fmla="*/ 1286705 h 1286705"/>
              <a:gd name="connsiteX0" fmla="*/ 0 w 2440722"/>
              <a:gd name="connsiteY0" fmla="*/ 1286705 h 1286705"/>
              <a:gd name="connsiteX1" fmla="*/ 881565 w 2440722"/>
              <a:gd name="connsiteY1" fmla="*/ 531608 h 1286705"/>
              <a:gd name="connsiteX2" fmla="*/ 1576256 w 2440722"/>
              <a:gd name="connsiteY2" fmla="*/ 0 h 1286705"/>
              <a:gd name="connsiteX3" fmla="*/ 2440722 w 2440722"/>
              <a:gd name="connsiteY3" fmla="*/ 586697 h 1286705"/>
              <a:gd name="connsiteX4" fmla="*/ 0 w 2440722"/>
              <a:gd name="connsiteY4" fmla="*/ 1286705 h 1286705"/>
              <a:gd name="connsiteX0" fmla="*/ 0 w 2440722"/>
              <a:gd name="connsiteY0" fmla="*/ 1286705 h 1286705"/>
              <a:gd name="connsiteX1" fmla="*/ 703124 w 2440722"/>
              <a:gd name="connsiteY1" fmla="*/ 316445 h 1286705"/>
              <a:gd name="connsiteX2" fmla="*/ 1576256 w 2440722"/>
              <a:gd name="connsiteY2" fmla="*/ 0 h 1286705"/>
              <a:gd name="connsiteX3" fmla="*/ 2440722 w 2440722"/>
              <a:gd name="connsiteY3" fmla="*/ 586697 h 1286705"/>
              <a:gd name="connsiteX4" fmla="*/ 0 w 2440722"/>
              <a:gd name="connsiteY4" fmla="*/ 1286705 h 1286705"/>
              <a:gd name="connsiteX0" fmla="*/ 0 w 2440722"/>
              <a:gd name="connsiteY0" fmla="*/ 1286705 h 1286705"/>
              <a:gd name="connsiteX1" fmla="*/ 703124 w 2440722"/>
              <a:gd name="connsiteY1" fmla="*/ 316445 h 1286705"/>
              <a:gd name="connsiteX2" fmla="*/ 849549 w 2440722"/>
              <a:gd name="connsiteY2" fmla="*/ 265850 h 1286705"/>
              <a:gd name="connsiteX3" fmla="*/ 1576256 w 2440722"/>
              <a:gd name="connsiteY3" fmla="*/ 0 h 1286705"/>
              <a:gd name="connsiteX4" fmla="*/ 2440722 w 2440722"/>
              <a:gd name="connsiteY4" fmla="*/ 586697 h 1286705"/>
              <a:gd name="connsiteX5" fmla="*/ 0 w 2440722"/>
              <a:gd name="connsiteY5" fmla="*/ 1286705 h 1286705"/>
              <a:gd name="connsiteX0" fmla="*/ 0 w 2440722"/>
              <a:gd name="connsiteY0" fmla="*/ 1286705 h 1286705"/>
              <a:gd name="connsiteX1" fmla="*/ 703124 w 2440722"/>
              <a:gd name="connsiteY1" fmla="*/ 316445 h 1286705"/>
              <a:gd name="connsiteX2" fmla="*/ 895120 w 2440722"/>
              <a:gd name="connsiteY2" fmla="*/ 530903 h 1286705"/>
              <a:gd name="connsiteX3" fmla="*/ 1576256 w 2440722"/>
              <a:gd name="connsiteY3" fmla="*/ 0 h 1286705"/>
              <a:gd name="connsiteX4" fmla="*/ 2440722 w 2440722"/>
              <a:gd name="connsiteY4" fmla="*/ 586697 h 1286705"/>
              <a:gd name="connsiteX5" fmla="*/ 0 w 2440722"/>
              <a:gd name="connsiteY5" fmla="*/ 1286705 h 1286705"/>
              <a:gd name="connsiteX0" fmla="*/ 0 w 2862798"/>
              <a:gd name="connsiteY0" fmla="*/ 1723032 h 1723032"/>
              <a:gd name="connsiteX1" fmla="*/ 1125200 w 2862798"/>
              <a:gd name="connsiteY1" fmla="*/ 316445 h 1723032"/>
              <a:gd name="connsiteX2" fmla="*/ 1317196 w 2862798"/>
              <a:gd name="connsiteY2" fmla="*/ 530903 h 1723032"/>
              <a:gd name="connsiteX3" fmla="*/ 1998332 w 2862798"/>
              <a:gd name="connsiteY3" fmla="*/ 0 h 1723032"/>
              <a:gd name="connsiteX4" fmla="*/ 2862798 w 2862798"/>
              <a:gd name="connsiteY4" fmla="*/ 586697 h 1723032"/>
              <a:gd name="connsiteX5" fmla="*/ 0 w 2862798"/>
              <a:gd name="connsiteY5" fmla="*/ 1723032 h 1723032"/>
              <a:gd name="connsiteX0" fmla="*/ 0 w 3190508"/>
              <a:gd name="connsiteY0" fmla="*/ 1723032 h 1723032"/>
              <a:gd name="connsiteX1" fmla="*/ 1125200 w 3190508"/>
              <a:gd name="connsiteY1" fmla="*/ 316445 h 1723032"/>
              <a:gd name="connsiteX2" fmla="*/ 1317196 w 3190508"/>
              <a:gd name="connsiteY2" fmla="*/ 530903 h 1723032"/>
              <a:gd name="connsiteX3" fmla="*/ 1998332 w 3190508"/>
              <a:gd name="connsiteY3" fmla="*/ 0 h 1723032"/>
              <a:gd name="connsiteX4" fmla="*/ 3190508 w 3190508"/>
              <a:gd name="connsiteY4" fmla="*/ 814330 h 1723032"/>
              <a:gd name="connsiteX5" fmla="*/ 0 w 3190508"/>
              <a:gd name="connsiteY5" fmla="*/ 1723032 h 1723032"/>
              <a:gd name="connsiteX0" fmla="*/ 0 w 3162323"/>
              <a:gd name="connsiteY0" fmla="*/ 1723032 h 1723032"/>
              <a:gd name="connsiteX1" fmla="*/ 1125200 w 3162323"/>
              <a:gd name="connsiteY1" fmla="*/ 316445 h 1723032"/>
              <a:gd name="connsiteX2" fmla="*/ 1317196 w 3162323"/>
              <a:gd name="connsiteY2" fmla="*/ 530903 h 1723032"/>
              <a:gd name="connsiteX3" fmla="*/ 1998332 w 3162323"/>
              <a:gd name="connsiteY3" fmla="*/ 0 h 1723032"/>
              <a:gd name="connsiteX4" fmla="*/ 3162323 w 3162323"/>
              <a:gd name="connsiteY4" fmla="*/ 847033 h 1723032"/>
              <a:gd name="connsiteX5" fmla="*/ 0 w 3162323"/>
              <a:gd name="connsiteY5" fmla="*/ 1723032 h 172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2323" h="1723032">
                <a:moveTo>
                  <a:pt x="0" y="1723032"/>
                </a:moveTo>
                <a:lnTo>
                  <a:pt x="1125200" y="316445"/>
                </a:lnTo>
                <a:lnTo>
                  <a:pt x="1317196" y="530903"/>
                </a:lnTo>
                <a:lnTo>
                  <a:pt x="1998332" y="0"/>
                </a:lnTo>
                <a:lnTo>
                  <a:pt x="3162323" y="847033"/>
                </a:lnTo>
                <a:lnTo>
                  <a:pt x="0" y="1723032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FFFFFF">
                  <a:alpha val="0"/>
                </a:srgbClr>
              </a:gs>
            </a:gsLst>
            <a:lin ang="157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072014" y="2944021"/>
            <a:ext cx="4476750" cy="2654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61232" y="2075920"/>
            <a:ext cx="41549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7230294" y="1800116"/>
            <a:ext cx="1155700" cy="1049337"/>
            <a:chOff x="8754288" y="2685478"/>
            <a:chExt cx="1155700" cy="1049337"/>
          </a:xfrm>
        </p:grpSpPr>
        <p:sp>
          <p:nvSpPr>
            <p:cNvPr id="82" name="Rectangle 81"/>
            <p:cNvSpPr/>
            <p:nvPr/>
          </p:nvSpPr>
          <p:spPr bwMode="auto">
            <a:xfrm>
              <a:off x="8754288" y="2685478"/>
              <a:ext cx="1155700" cy="1049337"/>
            </a:xfrm>
            <a:prstGeom prst="rect">
              <a:avLst/>
            </a:prstGeom>
            <a:solidFill>
              <a:srgbClr val="FFFFFF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VM1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8790062" y="3150532"/>
              <a:ext cx="1095164" cy="3985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SDN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Arial" pitchFamily="-112" charset="0"/>
                  <a:ea typeface="Arial" pitchFamily="-112" charset="0"/>
                  <a:cs typeface="Arial" pitchFamily="-112" charset="0"/>
                </a:rPr>
                <a:t>Controller 1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741594" y="1812816"/>
            <a:ext cx="1130300" cy="1066800"/>
            <a:chOff x="10265588" y="2698178"/>
            <a:chExt cx="1130300" cy="1066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10265588" y="2698178"/>
              <a:ext cx="1130300" cy="1066800"/>
            </a:xfrm>
            <a:prstGeom prst="rect">
              <a:avLst/>
            </a:prstGeom>
            <a:solidFill>
              <a:srgbClr val="FFFFFF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err="1">
                  <a:latin typeface="Arial" pitchFamily="-112" charset="0"/>
                  <a:ea typeface="Arial" pitchFamily="-112" charset="0"/>
                  <a:cs typeface="Arial" pitchFamily="-112" charset="0"/>
                </a:rPr>
                <a:t>VMn</a:t>
              </a:r>
              <a:endParaRPr lang="en-US" sz="1400" b="1" dirty="0"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0286210" y="3150532"/>
              <a:ext cx="1095164" cy="3985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SDN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Arial" pitchFamily="-112" charset="0"/>
                  <a:ea typeface="Arial" pitchFamily="-112" charset="0"/>
                  <a:cs typeface="Arial" pitchFamily="-112" charset="0"/>
                </a:rPr>
                <a:t>Controller n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sp>
        <p:nvSpPr>
          <p:cNvPr id="87" name="Rectangle 86"/>
          <p:cNvSpPr/>
          <p:nvPr/>
        </p:nvSpPr>
        <p:spPr bwMode="auto">
          <a:xfrm>
            <a:off x="5579967" y="3021897"/>
            <a:ext cx="1720848" cy="621780"/>
          </a:xfrm>
          <a:prstGeom prst="rect">
            <a:avLst/>
          </a:prstGeom>
          <a:solidFill>
            <a:srgbClr val="FFA48F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12" charset="0"/>
                <a:ea typeface="Arial" pitchFamily="-112" charset="0"/>
                <a:cs typeface="Arial" pitchFamily="-112" charset="0"/>
              </a:rPr>
              <a:t>Malicious Switch Proxy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5273909" y="1067236"/>
            <a:ext cx="2322880" cy="523327"/>
          </a:xfrm>
          <a:prstGeom prst="rect">
            <a:avLst/>
          </a:prstGeom>
          <a:solidFill>
            <a:srgbClr val="7DFFFF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Arial" pitchFamily="-112" charset="0"/>
                <a:ea typeface="Arial" pitchFamily="-112" charset="0"/>
                <a:cs typeface="Arial" pitchFamily="-112" charset="0"/>
              </a:rPr>
              <a:t>Manager</a:t>
            </a:r>
          </a:p>
        </p:txBody>
      </p:sp>
      <p:cxnSp>
        <p:nvCxnSpPr>
          <p:cNvPr id="89" name="Straight Arrow Connector 88"/>
          <p:cNvCxnSpPr>
            <a:stCxn id="88" idx="2"/>
            <a:endCxn id="87" idx="0"/>
          </p:cNvCxnSpPr>
          <p:nvPr/>
        </p:nvCxnSpPr>
        <p:spPr bwMode="auto">
          <a:xfrm>
            <a:off x="6435349" y="1590563"/>
            <a:ext cx="5042" cy="1431334"/>
          </a:xfrm>
          <a:prstGeom prst="straightConnector1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triangle" w="med" len="lg"/>
          </a:ln>
          <a:effectLst/>
        </p:spPr>
      </p:cxnSp>
      <p:cxnSp>
        <p:nvCxnSpPr>
          <p:cNvPr id="90" name="Elbow Connector 93"/>
          <p:cNvCxnSpPr>
            <a:stCxn id="85" idx="2"/>
            <a:endCxn id="87" idx="3"/>
          </p:cNvCxnSpPr>
          <p:nvPr/>
        </p:nvCxnSpPr>
        <p:spPr bwMode="auto">
          <a:xfrm rot="5400000">
            <a:off x="7222698" y="2741834"/>
            <a:ext cx="669071" cy="512835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triangle" w="med" len="lg"/>
          </a:ln>
          <a:effectLst/>
        </p:spPr>
      </p:cxnSp>
      <p:cxnSp>
        <p:nvCxnSpPr>
          <p:cNvPr id="91" name="Elbow Connector 94"/>
          <p:cNvCxnSpPr>
            <a:stCxn id="86" idx="2"/>
            <a:endCxn id="87" idx="3"/>
          </p:cNvCxnSpPr>
          <p:nvPr/>
        </p:nvCxnSpPr>
        <p:spPr bwMode="auto">
          <a:xfrm rot="5400000">
            <a:off x="7970772" y="1993760"/>
            <a:ext cx="669071" cy="2008983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none" w="med" len="lg"/>
          </a:ln>
          <a:effectLst/>
        </p:spPr>
      </p:cxnSp>
      <p:cxnSp>
        <p:nvCxnSpPr>
          <p:cNvPr id="92" name="Elbow Connector 95"/>
          <p:cNvCxnSpPr>
            <a:stCxn id="82" idx="0"/>
            <a:endCxn id="88" idx="3"/>
          </p:cNvCxnSpPr>
          <p:nvPr/>
        </p:nvCxnSpPr>
        <p:spPr bwMode="auto">
          <a:xfrm rot="16200000" flipV="1">
            <a:off x="7466859" y="1458830"/>
            <a:ext cx="471216" cy="211355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rgbClr val="000000"/>
            </a:solidFill>
            <a:prstDash val="solid"/>
            <a:bevel/>
            <a:headEnd type="triangle" w="med" len="lg"/>
            <a:tailEnd type="triangle" w="med" len="lg"/>
          </a:ln>
          <a:effectLst/>
        </p:spPr>
      </p:cxnSp>
      <p:cxnSp>
        <p:nvCxnSpPr>
          <p:cNvPr id="93" name="Elbow Connector 97"/>
          <p:cNvCxnSpPr>
            <a:stCxn id="83" idx="0"/>
            <a:endCxn id="88" idx="3"/>
          </p:cNvCxnSpPr>
          <p:nvPr/>
        </p:nvCxnSpPr>
        <p:spPr bwMode="auto">
          <a:xfrm rot="16200000" flipV="1">
            <a:off x="8209809" y="715880"/>
            <a:ext cx="483916" cy="1709955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none" w="med" len="lg"/>
          </a:ln>
          <a:effectLst/>
        </p:spPr>
      </p:cxnSp>
      <p:cxnSp>
        <p:nvCxnSpPr>
          <p:cNvPr id="94" name="Elbow Connector 98"/>
          <p:cNvCxnSpPr>
            <a:stCxn id="78" idx="0"/>
          </p:cNvCxnSpPr>
          <p:nvPr/>
        </p:nvCxnSpPr>
        <p:spPr bwMode="auto">
          <a:xfrm rot="5400000" flipH="1" flipV="1">
            <a:off x="4829060" y="1436217"/>
            <a:ext cx="366824" cy="452670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rgbClr val="000000"/>
            </a:solidFill>
            <a:prstDash val="solid"/>
            <a:bevel/>
            <a:headEnd type="triangle" w="med" len="lg"/>
            <a:tailEnd type="triangle" w="med" len="lg"/>
          </a:ln>
          <a:effectLst/>
        </p:spPr>
      </p:cxnSp>
      <p:sp>
        <p:nvSpPr>
          <p:cNvPr id="95" name="Rectangle 94"/>
          <p:cNvSpPr/>
          <p:nvPr/>
        </p:nvSpPr>
        <p:spPr bwMode="auto">
          <a:xfrm>
            <a:off x="2047800" y="1061282"/>
            <a:ext cx="1981199" cy="556168"/>
          </a:xfrm>
          <a:prstGeom prst="rect">
            <a:avLst/>
          </a:prstGeom>
          <a:solidFill>
            <a:srgbClr val="D9D9D9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Arial" pitchFamily="-112" charset="0"/>
                <a:ea typeface="Arial" pitchFamily="-112" charset="0"/>
                <a:cs typeface="Arial" pitchFamily="-112" charset="0"/>
              </a:rPr>
              <a:t>Coordinator</a:t>
            </a:r>
          </a:p>
        </p:txBody>
      </p:sp>
      <p:sp>
        <p:nvSpPr>
          <p:cNvPr id="96" name="Folded Corner 100"/>
          <p:cNvSpPr/>
          <p:nvPr/>
        </p:nvSpPr>
        <p:spPr bwMode="auto">
          <a:xfrm>
            <a:off x="951201" y="1015689"/>
            <a:ext cx="760049" cy="454987"/>
          </a:xfrm>
          <a:prstGeom prst="foldedCorner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89989" y="1042802"/>
            <a:ext cx="888380" cy="3970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+mn-lt"/>
              </a:rPr>
              <a:t>Message </a:t>
            </a:r>
          </a:p>
          <a:p>
            <a:pPr algn="ctr">
              <a:lnSpc>
                <a:spcPct val="90000"/>
              </a:lnSpc>
            </a:pPr>
            <a:r>
              <a:rPr lang="en-US" sz="1100" dirty="0">
                <a:latin typeface="+mn-lt"/>
              </a:rPr>
              <a:t>Formats</a:t>
            </a:r>
          </a:p>
        </p:txBody>
      </p:sp>
      <p:cxnSp>
        <p:nvCxnSpPr>
          <p:cNvPr id="98" name="Elbow Connector 102"/>
          <p:cNvCxnSpPr>
            <a:stCxn id="128" idx="3"/>
            <a:endCxn id="95" idx="1"/>
          </p:cNvCxnSpPr>
          <p:nvPr/>
        </p:nvCxnSpPr>
        <p:spPr bwMode="auto">
          <a:xfrm flipV="1">
            <a:off x="1699290" y="1339366"/>
            <a:ext cx="348510" cy="46965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none" w="med" len="lg"/>
            <a:tailEnd type="none" w="med" len="med"/>
          </a:ln>
          <a:effectLst/>
        </p:spPr>
      </p:cxnSp>
      <p:cxnSp>
        <p:nvCxnSpPr>
          <p:cNvPr id="99" name="Elbow Connector 103"/>
          <p:cNvCxnSpPr>
            <a:stCxn id="96" idx="3"/>
            <a:endCxn id="95" idx="1"/>
          </p:cNvCxnSpPr>
          <p:nvPr/>
        </p:nvCxnSpPr>
        <p:spPr bwMode="auto">
          <a:xfrm>
            <a:off x="1711250" y="1243183"/>
            <a:ext cx="336550" cy="9618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none" w="med" len="lg"/>
            <a:tailEnd type="triangle" w="med" len="med"/>
          </a:ln>
          <a:effectLst/>
        </p:spPr>
      </p:cxnSp>
      <p:cxnSp>
        <p:nvCxnSpPr>
          <p:cNvPr id="100" name="Straight Arrow Connector 99"/>
          <p:cNvCxnSpPr>
            <a:stCxn id="95" idx="3"/>
            <a:endCxn id="88" idx="1"/>
          </p:cNvCxnSpPr>
          <p:nvPr/>
        </p:nvCxnSpPr>
        <p:spPr bwMode="auto">
          <a:xfrm flipV="1">
            <a:off x="4028999" y="1328900"/>
            <a:ext cx="1244910" cy="10466"/>
          </a:xfrm>
          <a:prstGeom prst="straightConnector1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triangle" w="med" len="lg"/>
          </a:ln>
          <a:effectLst/>
        </p:spPr>
      </p:cxnSp>
      <p:sp>
        <p:nvSpPr>
          <p:cNvPr id="101" name="Rectangle 100"/>
          <p:cNvSpPr/>
          <p:nvPr/>
        </p:nvSpPr>
        <p:spPr bwMode="auto">
          <a:xfrm>
            <a:off x="2175877" y="3439322"/>
            <a:ext cx="428547" cy="2836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latin typeface="Arial" pitchFamily="-112" charset="0"/>
                <a:ea typeface="Arial" pitchFamily="-112" charset="0"/>
                <a:cs typeface="Arial" pitchFamily="-112" charset="0"/>
              </a:rPr>
              <a:t>SW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3988334" y="3439322"/>
            <a:ext cx="428547" cy="2836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latin typeface="Arial" pitchFamily="-112" charset="0"/>
                <a:ea typeface="Arial" pitchFamily="-112" charset="0"/>
                <a:cs typeface="Arial" pitchFamily="-112" charset="0"/>
              </a:rPr>
              <a:t>SW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153621" y="3003288"/>
            <a:ext cx="428547" cy="2836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latin typeface="Arial" pitchFamily="-112" charset="0"/>
                <a:ea typeface="Arial" pitchFamily="-112" charset="0"/>
                <a:cs typeface="Arial" pitchFamily="-112" charset="0"/>
              </a:rPr>
              <a:t>SW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1510164" y="3976954"/>
            <a:ext cx="821266" cy="1018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12" charset="0"/>
                <a:ea typeface="Arial" pitchFamily="-112" charset="0"/>
                <a:cs typeface="Arial" pitchFamily="-112" charset="0"/>
              </a:rPr>
              <a:t>Host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4279075" y="3976956"/>
            <a:ext cx="821266" cy="1018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12" charset="0"/>
                <a:ea typeface="Arial" pitchFamily="-112" charset="0"/>
                <a:cs typeface="Arial" pitchFamily="-112" charset="0"/>
              </a:rPr>
              <a:t>Host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3351746" y="3976956"/>
            <a:ext cx="821266" cy="1018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12" charset="0"/>
                <a:ea typeface="Arial" pitchFamily="-112" charset="0"/>
                <a:cs typeface="Arial" pitchFamily="-112" charset="0"/>
              </a:rPr>
              <a:t>Host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435389" y="3976954"/>
            <a:ext cx="821266" cy="1018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12" charset="0"/>
                <a:ea typeface="Arial" pitchFamily="-112" charset="0"/>
                <a:cs typeface="Arial" pitchFamily="-112" charset="0"/>
              </a:rPr>
              <a:t>Host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108" name="Elbow Connector 115"/>
          <p:cNvCxnSpPr>
            <a:stCxn id="103" idx="3"/>
          </p:cNvCxnSpPr>
          <p:nvPr/>
        </p:nvCxnSpPr>
        <p:spPr bwMode="auto">
          <a:xfrm>
            <a:off x="3582168" y="3145105"/>
            <a:ext cx="1997798" cy="1531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rnd" cmpd="sng" algn="ctr">
            <a:solidFill>
              <a:srgbClr val="000000"/>
            </a:solidFill>
            <a:prstDash val="solid"/>
            <a:bevel/>
            <a:headEnd type="triangle" w="med" len="lg"/>
            <a:tailEnd type="none" w="med" len="lg"/>
          </a:ln>
          <a:effectLst/>
        </p:spPr>
      </p:cxnSp>
      <p:cxnSp>
        <p:nvCxnSpPr>
          <p:cNvPr id="109" name="Straight Connector 108"/>
          <p:cNvCxnSpPr>
            <a:stCxn id="101" idx="2"/>
            <a:endCxn id="104" idx="0"/>
          </p:cNvCxnSpPr>
          <p:nvPr/>
        </p:nvCxnSpPr>
        <p:spPr bwMode="auto">
          <a:xfrm flipH="1">
            <a:off x="1920797" y="3722955"/>
            <a:ext cx="469354" cy="253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101" idx="2"/>
            <a:endCxn id="107" idx="0"/>
          </p:cNvCxnSpPr>
          <p:nvPr/>
        </p:nvCxnSpPr>
        <p:spPr bwMode="auto">
          <a:xfrm>
            <a:off x="2390151" y="3722955"/>
            <a:ext cx="455871" cy="253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102" idx="2"/>
            <a:endCxn id="106" idx="0"/>
          </p:cNvCxnSpPr>
          <p:nvPr/>
        </p:nvCxnSpPr>
        <p:spPr bwMode="auto">
          <a:xfrm flipH="1">
            <a:off x="3762379" y="3722955"/>
            <a:ext cx="440229" cy="25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02" idx="2"/>
            <a:endCxn id="105" idx="0"/>
          </p:cNvCxnSpPr>
          <p:nvPr/>
        </p:nvCxnSpPr>
        <p:spPr bwMode="auto">
          <a:xfrm>
            <a:off x="4202608" y="3722955"/>
            <a:ext cx="487100" cy="25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03" idx="2"/>
            <a:endCxn id="101" idx="0"/>
          </p:cNvCxnSpPr>
          <p:nvPr/>
        </p:nvCxnSpPr>
        <p:spPr bwMode="auto">
          <a:xfrm flipH="1">
            <a:off x="2390151" y="3286921"/>
            <a:ext cx="977744" cy="1524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103" idx="2"/>
            <a:endCxn id="102" idx="0"/>
          </p:cNvCxnSpPr>
          <p:nvPr/>
        </p:nvCxnSpPr>
        <p:spPr bwMode="auto">
          <a:xfrm>
            <a:off x="3367895" y="3286921"/>
            <a:ext cx="834713" cy="1524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Elbow Connector 127"/>
          <p:cNvCxnSpPr>
            <a:stCxn id="102" idx="3"/>
          </p:cNvCxnSpPr>
          <p:nvPr/>
        </p:nvCxnSpPr>
        <p:spPr bwMode="auto">
          <a:xfrm flipV="1">
            <a:off x="4416879" y="3145104"/>
            <a:ext cx="670762" cy="436034"/>
          </a:xfrm>
          <a:prstGeom prst="bentConnector3">
            <a:avLst>
              <a:gd name="adj1" fmla="val 70707"/>
            </a:avLst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none" w="med" len="lg"/>
          </a:ln>
          <a:effectLst/>
        </p:spPr>
      </p:cxnSp>
      <p:cxnSp>
        <p:nvCxnSpPr>
          <p:cNvPr id="116" name="Elbow Connector 130"/>
          <p:cNvCxnSpPr>
            <a:stCxn id="101" idx="1"/>
          </p:cNvCxnSpPr>
          <p:nvPr/>
        </p:nvCxnSpPr>
        <p:spPr bwMode="auto">
          <a:xfrm rot="10800000">
            <a:off x="1929267" y="2842420"/>
            <a:ext cx="246611" cy="738718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rgbClr val="000000"/>
            </a:solidFill>
            <a:prstDash val="solid"/>
            <a:bevel/>
            <a:headEnd type="triangle" w="med" len="lg"/>
            <a:tailEnd type="none" w="med" len="lg"/>
          </a:ln>
          <a:effectLst/>
        </p:spPr>
      </p:cxnSp>
      <p:cxnSp>
        <p:nvCxnSpPr>
          <p:cNvPr id="117" name="Elbow Connector 131"/>
          <p:cNvCxnSpPr/>
          <p:nvPr/>
        </p:nvCxnSpPr>
        <p:spPr bwMode="auto">
          <a:xfrm>
            <a:off x="1929267" y="2842420"/>
            <a:ext cx="3518793" cy="302685"/>
          </a:xfrm>
          <a:prstGeom prst="bentConnector3">
            <a:avLst>
              <a:gd name="adj1" fmla="val 56136"/>
            </a:avLst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none" w="med" len="lg"/>
            <a:tailEnd type="none" w="med" len="lg"/>
          </a:ln>
          <a:effectLst/>
        </p:spPr>
      </p:cxnSp>
      <p:grpSp>
        <p:nvGrpSpPr>
          <p:cNvPr id="161" name="Group 160"/>
          <p:cNvGrpSpPr/>
          <p:nvPr/>
        </p:nvGrpSpPr>
        <p:grpSpPr>
          <a:xfrm>
            <a:off x="4103963" y="1845964"/>
            <a:ext cx="1364348" cy="1060450"/>
            <a:chOff x="5656985" y="2208814"/>
            <a:chExt cx="1364348" cy="1060450"/>
          </a:xfrm>
        </p:grpSpPr>
        <p:grpSp>
          <p:nvGrpSpPr>
            <p:cNvPr id="160" name="Group 159"/>
            <p:cNvGrpSpPr/>
            <p:nvPr/>
          </p:nvGrpSpPr>
          <p:grpSpPr>
            <a:xfrm>
              <a:off x="5656985" y="2208814"/>
              <a:ext cx="1364348" cy="1060450"/>
              <a:chOff x="5656985" y="2208814"/>
              <a:chExt cx="1364348" cy="1060450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5656985" y="2208814"/>
                <a:ext cx="1364348" cy="1060450"/>
              </a:xfrm>
              <a:prstGeom prst="rect">
                <a:avLst/>
              </a:prstGeom>
              <a:solidFill>
                <a:srgbClr val="FFFFFF"/>
              </a:solidFill>
              <a:ln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>
                    <a:latin typeface="Arial" pitchFamily="-112" charset="0"/>
                    <a:ea typeface="Arial" pitchFamily="-112" charset="0"/>
                    <a:cs typeface="Arial" pitchFamily="-112" charset="0"/>
                  </a:rPr>
                  <a:t>VM0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5785403" y="2881910"/>
                <a:ext cx="886680" cy="28363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err="1">
                    <a:latin typeface="Arial" pitchFamily="-112" charset="0"/>
                    <a:ea typeface="Arial" pitchFamily="-112" charset="0"/>
                    <a:cs typeface="Arial" pitchFamily="-112" charset="0"/>
                  </a:rPr>
                  <a:t>Mininet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5686638" y="2530022"/>
                <a:ext cx="1314443" cy="2780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err="1">
                    <a:latin typeface="Arial" pitchFamily="-112" charset="0"/>
                    <a:ea typeface="Arial" pitchFamily="-112" charset="0"/>
                    <a:cs typeface="Arial" pitchFamily="-112" charset="0"/>
                  </a:rPr>
                  <a:t>HostController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  <p:cxnSp>
          <p:nvCxnSpPr>
            <p:cNvPr id="119" name="Elbow Connector 134"/>
            <p:cNvCxnSpPr>
              <a:stCxn id="118" idx="3"/>
              <a:endCxn id="79" idx="3"/>
            </p:cNvCxnSpPr>
            <p:nvPr/>
          </p:nvCxnSpPr>
          <p:spPr bwMode="auto">
            <a:xfrm flipH="1">
              <a:off x="6672083" y="2669062"/>
              <a:ext cx="328998" cy="354665"/>
            </a:xfrm>
            <a:prstGeom prst="bentConnector3">
              <a:avLst>
                <a:gd name="adj1" fmla="val -69484"/>
              </a:avLst>
            </a:prstGeom>
            <a:solidFill>
              <a:schemeClr val="accent1"/>
            </a:solidFill>
            <a:ln w="28575" cap="rnd" cmpd="sng" algn="ctr">
              <a:solidFill>
                <a:srgbClr val="000000"/>
              </a:solidFill>
              <a:prstDash val="solid"/>
              <a:bevel/>
              <a:headEnd type="none" w="med" len="lg"/>
              <a:tailEnd type="triangle" w="med" len="lg"/>
            </a:ln>
            <a:effectLst/>
          </p:spPr>
        </p:cxnSp>
      </p:grpSp>
      <p:cxnSp>
        <p:nvCxnSpPr>
          <p:cNvPr id="120" name="Elbow Connector 135"/>
          <p:cNvCxnSpPr>
            <a:stCxn id="118" idx="1"/>
          </p:cNvCxnSpPr>
          <p:nvPr/>
        </p:nvCxnSpPr>
        <p:spPr bwMode="auto">
          <a:xfrm rot="10800000" flipV="1">
            <a:off x="1133400" y="2306211"/>
            <a:ext cx="3000217" cy="2925397"/>
          </a:xfrm>
          <a:prstGeom prst="bentConnector3">
            <a:avLst>
              <a:gd name="adj1" fmla="val 99345"/>
            </a:avLst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Elbow Connector 136"/>
          <p:cNvCxnSpPr>
            <a:stCxn id="104" idx="2"/>
          </p:cNvCxnSpPr>
          <p:nvPr/>
        </p:nvCxnSpPr>
        <p:spPr bwMode="auto">
          <a:xfrm rot="5400000">
            <a:off x="1408828" y="4719642"/>
            <a:ext cx="236542" cy="787397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Elbow Connector 137"/>
          <p:cNvCxnSpPr/>
          <p:nvPr/>
        </p:nvCxnSpPr>
        <p:spPr bwMode="auto">
          <a:xfrm rot="10800000" flipV="1">
            <a:off x="1901750" y="4995068"/>
            <a:ext cx="946151" cy="236541"/>
          </a:xfrm>
          <a:prstGeom prst="bentConnector3">
            <a:avLst>
              <a:gd name="adj1" fmla="val -112"/>
            </a:avLst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Elbow Connector 138"/>
          <p:cNvCxnSpPr/>
          <p:nvPr/>
        </p:nvCxnSpPr>
        <p:spPr bwMode="auto">
          <a:xfrm rot="10800000" flipV="1">
            <a:off x="2847899" y="4995071"/>
            <a:ext cx="914480" cy="236542"/>
          </a:xfrm>
          <a:prstGeom prst="bentConnector3">
            <a:avLst>
              <a:gd name="adj1" fmla="val -459"/>
            </a:avLst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39"/>
          <p:cNvCxnSpPr/>
          <p:nvPr/>
        </p:nvCxnSpPr>
        <p:spPr bwMode="auto">
          <a:xfrm rot="10800000" flipV="1">
            <a:off x="3762381" y="4995070"/>
            <a:ext cx="933679" cy="251361"/>
          </a:xfrm>
          <a:prstGeom prst="bentConnector3">
            <a:avLst>
              <a:gd name="adj1" fmla="val -781"/>
            </a:avLst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Elbow Connector 140"/>
          <p:cNvCxnSpPr>
            <a:stCxn id="95" idx="2"/>
            <a:endCxn id="131" idx="3"/>
          </p:cNvCxnSpPr>
          <p:nvPr/>
        </p:nvCxnSpPr>
        <p:spPr bwMode="auto">
          <a:xfrm rot="5400000">
            <a:off x="1648784" y="764574"/>
            <a:ext cx="536740" cy="2242493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none" w="med" len="lg"/>
            <a:tailEnd type="triangle" w="med" len="lg"/>
          </a:ln>
          <a:effectLst/>
        </p:spPr>
      </p:cxnSp>
      <p:sp>
        <p:nvSpPr>
          <p:cNvPr id="126" name="Rectangle 125"/>
          <p:cNvSpPr/>
          <p:nvPr/>
        </p:nvSpPr>
        <p:spPr bwMode="auto">
          <a:xfrm>
            <a:off x="4317255" y="4583837"/>
            <a:ext cx="738635" cy="361948"/>
          </a:xfrm>
          <a:prstGeom prst="rect">
            <a:avLst/>
          </a:prstGeom>
          <a:solidFill>
            <a:srgbClr val="FFA4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Mal. Host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Attack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4317255" y="4234587"/>
            <a:ext cx="738635" cy="2793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Traffic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8" name="Folded Corner 144"/>
          <p:cNvSpPr/>
          <p:nvPr/>
        </p:nvSpPr>
        <p:spPr bwMode="auto">
          <a:xfrm>
            <a:off x="939241" y="1581531"/>
            <a:ext cx="760049" cy="454987"/>
          </a:xfrm>
          <a:prstGeom prst="foldedCorner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46779" y="1623076"/>
            <a:ext cx="764471" cy="3970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/>
              <a:t>Network </a:t>
            </a:r>
          </a:p>
          <a:p>
            <a:pPr algn="ctr">
              <a:lnSpc>
                <a:spcPct val="90000"/>
              </a:lnSpc>
            </a:pPr>
            <a:r>
              <a:rPr lang="en-US" sz="1100" dirty="0"/>
              <a:t>Topology</a:t>
            </a:r>
          </a:p>
        </p:txBody>
      </p:sp>
      <p:sp>
        <p:nvSpPr>
          <p:cNvPr id="130" name="Folded Corner 146"/>
          <p:cNvSpPr/>
          <p:nvPr/>
        </p:nvSpPr>
        <p:spPr bwMode="auto">
          <a:xfrm>
            <a:off x="68492" y="1912847"/>
            <a:ext cx="760049" cy="454987"/>
          </a:xfrm>
          <a:prstGeom prst="foldedCorner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1436" y="1955674"/>
            <a:ext cx="764471" cy="3970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/>
              <a:t>Bug</a:t>
            </a:r>
          </a:p>
          <a:p>
            <a:pPr algn="ctr">
              <a:lnSpc>
                <a:spcPct val="90000"/>
              </a:lnSpc>
            </a:pPr>
            <a:r>
              <a:rPr lang="en-US" sz="1100" dirty="0"/>
              <a:t>Reports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394981" y="4583837"/>
            <a:ext cx="738635" cy="361948"/>
          </a:xfrm>
          <a:prstGeom prst="rect">
            <a:avLst/>
          </a:prstGeom>
          <a:solidFill>
            <a:srgbClr val="FFA4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Mal. Host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Attack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394981" y="4234587"/>
            <a:ext cx="738635" cy="2793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Traffic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2479483" y="4569020"/>
            <a:ext cx="738635" cy="361948"/>
          </a:xfrm>
          <a:prstGeom prst="rect">
            <a:avLst/>
          </a:prstGeom>
          <a:solidFill>
            <a:srgbClr val="FFA4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Mal. Host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Attack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2479483" y="4219770"/>
            <a:ext cx="738635" cy="2793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Traffic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1541997" y="4569020"/>
            <a:ext cx="738635" cy="361948"/>
          </a:xfrm>
          <a:prstGeom prst="rect">
            <a:avLst/>
          </a:prstGeom>
          <a:solidFill>
            <a:srgbClr val="FFA4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Mal. Host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Attack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1541997" y="4219770"/>
            <a:ext cx="738635" cy="2793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Traffic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876973" y="3916122"/>
            <a:ext cx="6097313" cy="1938992"/>
          </a:xfrm>
          <a:prstGeom prst="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Coordinator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Generates test strategies based on message grammar and protocol semantics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Controls multiple Managers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Logs bugs</a:t>
            </a:r>
          </a:p>
        </p:txBody>
      </p:sp>
    </p:spTree>
    <p:extLst>
      <p:ext uri="{BB962C8B-B14F-4D97-AF65-F5344CB8AC3E}">
        <p14:creationId xmlns:p14="http://schemas.microsoft.com/office/powerpoint/2010/main" val="283331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BEADS Design</a:t>
            </a:r>
          </a:p>
        </p:txBody>
      </p:sp>
      <p:sp>
        <p:nvSpPr>
          <p:cNvPr id="80" name="Isosceles Triangle 51"/>
          <p:cNvSpPr/>
          <p:nvPr/>
        </p:nvSpPr>
        <p:spPr bwMode="auto">
          <a:xfrm rot="2276048">
            <a:off x="2687734" y="2465323"/>
            <a:ext cx="3162323" cy="1723032"/>
          </a:xfrm>
          <a:custGeom>
            <a:avLst/>
            <a:gdLst>
              <a:gd name="connsiteX0" fmla="*/ 0 w 1955800"/>
              <a:gd name="connsiteY0" fmla="*/ 948266 h 948266"/>
              <a:gd name="connsiteX1" fmla="*/ 977900 w 1955800"/>
              <a:gd name="connsiteY1" fmla="*/ 0 h 948266"/>
              <a:gd name="connsiteX2" fmla="*/ 1955800 w 1955800"/>
              <a:gd name="connsiteY2" fmla="*/ 948266 h 948266"/>
              <a:gd name="connsiteX3" fmla="*/ 0 w 1955800"/>
              <a:gd name="connsiteY3" fmla="*/ 948266 h 948266"/>
              <a:gd name="connsiteX0" fmla="*/ 0 w 2248937"/>
              <a:gd name="connsiteY0" fmla="*/ 948266 h 948266"/>
              <a:gd name="connsiteX1" fmla="*/ 977900 w 2248937"/>
              <a:gd name="connsiteY1" fmla="*/ 0 h 948266"/>
              <a:gd name="connsiteX2" fmla="*/ 2248937 w 2248937"/>
              <a:gd name="connsiteY2" fmla="*/ 773457 h 948266"/>
              <a:gd name="connsiteX3" fmla="*/ 0 w 2248937"/>
              <a:gd name="connsiteY3" fmla="*/ 948266 h 948266"/>
              <a:gd name="connsiteX0" fmla="*/ 0 w 2489437"/>
              <a:gd name="connsiteY0" fmla="*/ 1039108 h 1039108"/>
              <a:gd name="connsiteX1" fmla="*/ 1218400 w 2489437"/>
              <a:gd name="connsiteY1" fmla="*/ 0 h 1039108"/>
              <a:gd name="connsiteX2" fmla="*/ 2489437 w 2489437"/>
              <a:gd name="connsiteY2" fmla="*/ 773457 h 1039108"/>
              <a:gd name="connsiteX3" fmla="*/ 0 w 2489437"/>
              <a:gd name="connsiteY3" fmla="*/ 1039108 h 1039108"/>
              <a:gd name="connsiteX0" fmla="*/ 0 w 2541387"/>
              <a:gd name="connsiteY0" fmla="*/ 1068864 h 1068864"/>
              <a:gd name="connsiteX1" fmla="*/ 1270350 w 2541387"/>
              <a:gd name="connsiteY1" fmla="*/ 0 h 1068864"/>
              <a:gd name="connsiteX2" fmla="*/ 2541387 w 2541387"/>
              <a:gd name="connsiteY2" fmla="*/ 773457 h 1068864"/>
              <a:gd name="connsiteX3" fmla="*/ 0 w 2541387"/>
              <a:gd name="connsiteY3" fmla="*/ 1068864 h 1068864"/>
              <a:gd name="connsiteX0" fmla="*/ 0 w 2541387"/>
              <a:gd name="connsiteY0" fmla="*/ 1057469 h 1057469"/>
              <a:gd name="connsiteX1" fmla="*/ 1021599 w 2541387"/>
              <a:gd name="connsiteY1" fmla="*/ 0 h 1057469"/>
              <a:gd name="connsiteX2" fmla="*/ 2541387 w 2541387"/>
              <a:gd name="connsiteY2" fmla="*/ 762062 h 1057469"/>
              <a:gd name="connsiteX3" fmla="*/ 0 w 2541387"/>
              <a:gd name="connsiteY3" fmla="*/ 1057469 h 1057469"/>
              <a:gd name="connsiteX0" fmla="*/ 0 w 2541387"/>
              <a:gd name="connsiteY0" fmla="*/ 1096064 h 1096064"/>
              <a:gd name="connsiteX1" fmla="*/ 1002252 w 2541387"/>
              <a:gd name="connsiteY1" fmla="*/ 0 h 1096064"/>
              <a:gd name="connsiteX2" fmla="*/ 2541387 w 2541387"/>
              <a:gd name="connsiteY2" fmla="*/ 800657 h 1096064"/>
              <a:gd name="connsiteX3" fmla="*/ 0 w 2541387"/>
              <a:gd name="connsiteY3" fmla="*/ 1096064 h 1096064"/>
              <a:gd name="connsiteX0" fmla="*/ 0 w 2541387"/>
              <a:gd name="connsiteY0" fmla="*/ 1226188 h 1226188"/>
              <a:gd name="connsiteX1" fmla="*/ 1169197 w 2541387"/>
              <a:gd name="connsiteY1" fmla="*/ 0 h 1226188"/>
              <a:gd name="connsiteX2" fmla="*/ 2541387 w 2541387"/>
              <a:gd name="connsiteY2" fmla="*/ 930781 h 1226188"/>
              <a:gd name="connsiteX3" fmla="*/ 0 w 2541387"/>
              <a:gd name="connsiteY3" fmla="*/ 1226188 h 1226188"/>
              <a:gd name="connsiteX0" fmla="*/ 0 w 2541387"/>
              <a:gd name="connsiteY0" fmla="*/ 1247695 h 1247695"/>
              <a:gd name="connsiteX1" fmla="*/ 1141700 w 2541387"/>
              <a:gd name="connsiteY1" fmla="*/ 0 h 1247695"/>
              <a:gd name="connsiteX2" fmla="*/ 2541387 w 2541387"/>
              <a:gd name="connsiteY2" fmla="*/ 952288 h 1247695"/>
              <a:gd name="connsiteX3" fmla="*/ 0 w 2541387"/>
              <a:gd name="connsiteY3" fmla="*/ 1247695 h 1247695"/>
              <a:gd name="connsiteX0" fmla="*/ 0 w 2746140"/>
              <a:gd name="connsiteY0" fmla="*/ 1439491 h 1439491"/>
              <a:gd name="connsiteX1" fmla="*/ 1346453 w 2746140"/>
              <a:gd name="connsiteY1" fmla="*/ 0 h 1439491"/>
              <a:gd name="connsiteX2" fmla="*/ 2746140 w 2746140"/>
              <a:gd name="connsiteY2" fmla="*/ 952288 h 1439491"/>
              <a:gd name="connsiteX3" fmla="*/ 0 w 2746140"/>
              <a:gd name="connsiteY3" fmla="*/ 1439491 h 1439491"/>
              <a:gd name="connsiteX0" fmla="*/ 0 w 2746140"/>
              <a:gd name="connsiteY0" fmla="*/ 1193586 h 1193586"/>
              <a:gd name="connsiteX1" fmla="*/ 1237549 w 2746140"/>
              <a:gd name="connsiteY1" fmla="*/ 0 h 1193586"/>
              <a:gd name="connsiteX2" fmla="*/ 2746140 w 2746140"/>
              <a:gd name="connsiteY2" fmla="*/ 706383 h 1193586"/>
              <a:gd name="connsiteX3" fmla="*/ 0 w 2746140"/>
              <a:gd name="connsiteY3" fmla="*/ 1193586 h 1193586"/>
              <a:gd name="connsiteX0" fmla="*/ 0 w 2440722"/>
              <a:gd name="connsiteY0" fmla="*/ 1193586 h 1193586"/>
              <a:gd name="connsiteX1" fmla="*/ 1237549 w 2440722"/>
              <a:gd name="connsiteY1" fmla="*/ 0 h 1193586"/>
              <a:gd name="connsiteX2" fmla="*/ 2440722 w 2440722"/>
              <a:gd name="connsiteY2" fmla="*/ 493578 h 1193586"/>
              <a:gd name="connsiteX3" fmla="*/ 0 w 2440722"/>
              <a:gd name="connsiteY3" fmla="*/ 1193586 h 1193586"/>
              <a:gd name="connsiteX0" fmla="*/ 0 w 2440722"/>
              <a:gd name="connsiteY0" fmla="*/ 989608 h 989608"/>
              <a:gd name="connsiteX1" fmla="*/ 741719 w 2440722"/>
              <a:gd name="connsiteY1" fmla="*/ 0 h 989608"/>
              <a:gd name="connsiteX2" fmla="*/ 2440722 w 2440722"/>
              <a:gd name="connsiteY2" fmla="*/ 289600 h 989608"/>
              <a:gd name="connsiteX3" fmla="*/ 0 w 2440722"/>
              <a:gd name="connsiteY3" fmla="*/ 989608 h 989608"/>
              <a:gd name="connsiteX0" fmla="*/ 0 w 2440722"/>
              <a:gd name="connsiteY0" fmla="*/ 989608 h 989608"/>
              <a:gd name="connsiteX1" fmla="*/ 741719 w 2440722"/>
              <a:gd name="connsiteY1" fmla="*/ 0 h 989608"/>
              <a:gd name="connsiteX2" fmla="*/ 1198666 w 2440722"/>
              <a:gd name="connsiteY2" fmla="*/ 72353 h 989608"/>
              <a:gd name="connsiteX3" fmla="*/ 2440722 w 2440722"/>
              <a:gd name="connsiteY3" fmla="*/ 289600 h 989608"/>
              <a:gd name="connsiteX4" fmla="*/ 0 w 2440722"/>
              <a:gd name="connsiteY4" fmla="*/ 989608 h 989608"/>
              <a:gd name="connsiteX0" fmla="*/ 0 w 2440722"/>
              <a:gd name="connsiteY0" fmla="*/ 1512278 h 1512278"/>
              <a:gd name="connsiteX1" fmla="*/ 741719 w 2440722"/>
              <a:gd name="connsiteY1" fmla="*/ 522670 h 1512278"/>
              <a:gd name="connsiteX2" fmla="*/ 1411171 w 2440722"/>
              <a:gd name="connsiteY2" fmla="*/ 0 h 1512278"/>
              <a:gd name="connsiteX3" fmla="*/ 2440722 w 2440722"/>
              <a:gd name="connsiteY3" fmla="*/ 812270 h 1512278"/>
              <a:gd name="connsiteX4" fmla="*/ 0 w 2440722"/>
              <a:gd name="connsiteY4" fmla="*/ 1512278 h 1512278"/>
              <a:gd name="connsiteX0" fmla="*/ 0 w 2440722"/>
              <a:gd name="connsiteY0" fmla="*/ 1286705 h 1286705"/>
              <a:gd name="connsiteX1" fmla="*/ 741719 w 2440722"/>
              <a:gd name="connsiteY1" fmla="*/ 297097 h 1286705"/>
              <a:gd name="connsiteX2" fmla="*/ 1576256 w 2440722"/>
              <a:gd name="connsiteY2" fmla="*/ 0 h 1286705"/>
              <a:gd name="connsiteX3" fmla="*/ 2440722 w 2440722"/>
              <a:gd name="connsiteY3" fmla="*/ 586697 h 1286705"/>
              <a:gd name="connsiteX4" fmla="*/ 0 w 2440722"/>
              <a:gd name="connsiteY4" fmla="*/ 1286705 h 1286705"/>
              <a:gd name="connsiteX0" fmla="*/ 0 w 2440722"/>
              <a:gd name="connsiteY0" fmla="*/ 1286705 h 1286705"/>
              <a:gd name="connsiteX1" fmla="*/ 881565 w 2440722"/>
              <a:gd name="connsiteY1" fmla="*/ 531608 h 1286705"/>
              <a:gd name="connsiteX2" fmla="*/ 1576256 w 2440722"/>
              <a:gd name="connsiteY2" fmla="*/ 0 h 1286705"/>
              <a:gd name="connsiteX3" fmla="*/ 2440722 w 2440722"/>
              <a:gd name="connsiteY3" fmla="*/ 586697 h 1286705"/>
              <a:gd name="connsiteX4" fmla="*/ 0 w 2440722"/>
              <a:gd name="connsiteY4" fmla="*/ 1286705 h 1286705"/>
              <a:gd name="connsiteX0" fmla="*/ 0 w 2440722"/>
              <a:gd name="connsiteY0" fmla="*/ 1286705 h 1286705"/>
              <a:gd name="connsiteX1" fmla="*/ 703124 w 2440722"/>
              <a:gd name="connsiteY1" fmla="*/ 316445 h 1286705"/>
              <a:gd name="connsiteX2" fmla="*/ 1576256 w 2440722"/>
              <a:gd name="connsiteY2" fmla="*/ 0 h 1286705"/>
              <a:gd name="connsiteX3" fmla="*/ 2440722 w 2440722"/>
              <a:gd name="connsiteY3" fmla="*/ 586697 h 1286705"/>
              <a:gd name="connsiteX4" fmla="*/ 0 w 2440722"/>
              <a:gd name="connsiteY4" fmla="*/ 1286705 h 1286705"/>
              <a:gd name="connsiteX0" fmla="*/ 0 w 2440722"/>
              <a:gd name="connsiteY0" fmla="*/ 1286705 h 1286705"/>
              <a:gd name="connsiteX1" fmla="*/ 703124 w 2440722"/>
              <a:gd name="connsiteY1" fmla="*/ 316445 h 1286705"/>
              <a:gd name="connsiteX2" fmla="*/ 849549 w 2440722"/>
              <a:gd name="connsiteY2" fmla="*/ 265850 h 1286705"/>
              <a:gd name="connsiteX3" fmla="*/ 1576256 w 2440722"/>
              <a:gd name="connsiteY3" fmla="*/ 0 h 1286705"/>
              <a:gd name="connsiteX4" fmla="*/ 2440722 w 2440722"/>
              <a:gd name="connsiteY4" fmla="*/ 586697 h 1286705"/>
              <a:gd name="connsiteX5" fmla="*/ 0 w 2440722"/>
              <a:gd name="connsiteY5" fmla="*/ 1286705 h 1286705"/>
              <a:gd name="connsiteX0" fmla="*/ 0 w 2440722"/>
              <a:gd name="connsiteY0" fmla="*/ 1286705 h 1286705"/>
              <a:gd name="connsiteX1" fmla="*/ 703124 w 2440722"/>
              <a:gd name="connsiteY1" fmla="*/ 316445 h 1286705"/>
              <a:gd name="connsiteX2" fmla="*/ 895120 w 2440722"/>
              <a:gd name="connsiteY2" fmla="*/ 530903 h 1286705"/>
              <a:gd name="connsiteX3" fmla="*/ 1576256 w 2440722"/>
              <a:gd name="connsiteY3" fmla="*/ 0 h 1286705"/>
              <a:gd name="connsiteX4" fmla="*/ 2440722 w 2440722"/>
              <a:gd name="connsiteY4" fmla="*/ 586697 h 1286705"/>
              <a:gd name="connsiteX5" fmla="*/ 0 w 2440722"/>
              <a:gd name="connsiteY5" fmla="*/ 1286705 h 1286705"/>
              <a:gd name="connsiteX0" fmla="*/ 0 w 2862798"/>
              <a:gd name="connsiteY0" fmla="*/ 1723032 h 1723032"/>
              <a:gd name="connsiteX1" fmla="*/ 1125200 w 2862798"/>
              <a:gd name="connsiteY1" fmla="*/ 316445 h 1723032"/>
              <a:gd name="connsiteX2" fmla="*/ 1317196 w 2862798"/>
              <a:gd name="connsiteY2" fmla="*/ 530903 h 1723032"/>
              <a:gd name="connsiteX3" fmla="*/ 1998332 w 2862798"/>
              <a:gd name="connsiteY3" fmla="*/ 0 h 1723032"/>
              <a:gd name="connsiteX4" fmla="*/ 2862798 w 2862798"/>
              <a:gd name="connsiteY4" fmla="*/ 586697 h 1723032"/>
              <a:gd name="connsiteX5" fmla="*/ 0 w 2862798"/>
              <a:gd name="connsiteY5" fmla="*/ 1723032 h 1723032"/>
              <a:gd name="connsiteX0" fmla="*/ 0 w 3190508"/>
              <a:gd name="connsiteY0" fmla="*/ 1723032 h 1723032"/>
              <a:gd name="connsiteX1" fmla="*/ 1125200 w 3190508"/>
              <a:gd name="connsiteY1" fmla="*/ 316445 h 1723032"/>
              <a:gd name="connsiteX2" fmla="*/ 1317196 w 3190508"/>
              <a:gd name="connsiteY2" fmla="*/ 530903 h 1723032"/>
              <a:gd name="connsiteX3" fmla="*/ 1998332 w 3190508"/>
              <a:gd name="connsiteY3" fmla="*/ 0 h 1723032"/>
              <a:gd name="connsiteX4" fmla="*/ 3190508 w 3190508"/>
              <a:gd name="connsiteY4" fmla="*/ 814330 h 1723032"/>
              <a:gd name="connsiteX5" fmla="*/ 0 w 3190508"/>
              <a:gd name="connsiteY5" fmla="*/ 1723032 h 1723032"/>
              <a:gd name="connsiteX0" fmla="*/ 0 w 3162323"/>
              <a:gd name="connsiteY0" fmla="*/ 1723032 h 1723032"/>
              <a:gd name="connsiteX1" fmla="*/ 1125200 w 3162323"/>
              <a:gd name="connsiteY1" fmla="*/ 316445 h 1723032"/>
              <a:gd name="connsiteX2" fmla="*/ 1317196 w 3162323"/>
              <a:gd name="connsiteY2" fmla="*/ 530903 h 1723032"/>
              <a:gd name="connsiteX3" fmla="*/ 1998332 w 3162323"/>
              <a:gd name="connsiteY3" fmla="*/ 0 h 1723032"/>
              <a:gd name="connsiteX4" fmla="*/ 3162323 w 3162323"/>
              <a:gd name="connsiteY4" fmla="*/ 847033 h 1723032"/>
              <a:gd name="connsiteX5" fmla="*/ 0 w 3162323"/>
              <a:gd name="connsiteY5" fmla="*/ 1723032 h 172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2323" h="1723032">
                <a:moveTo>
                  <a:pt x="0" y="1723032"/>
                </a:moveTo>
                <a:lnTo>
                  <a:pt x="1125200" y="316445"/>
                </a:lnTo>
                <a:lnTo>
                  <a:pt x="1317196" y="530903"/>
                </a:lnTo>
                <a:lnTo>
                  <a:pt x="1998332" y="0"/>
                </a:lnTo>
                <a:lnTo>
                  <a:pt x="3162323" y="847033"/>
                </a:lnTo>
                <a:lnTo>
                  <a:pt x="0" y="1723032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FFFFFF">
                  <a:alpha val="0"/>
                </a:srgbClr>
              </a:gs>
            </a:gsLst>
            <a:lin ang="157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072014" y="2944021"/>
            <a:ext cx="4476750" cy="2654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61232" y="2075920"/>
            <a:ext cx="41549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7230294" y="1800116"/>
            <a:ext cx="1155700" cy="1049337"/>
            <a:chOff x="8754288" y="2685478"/>
            <a:chExt cx="1155700" cy="1049337"/>
          </a:xfrm>
        </p:grpSpPr>
        <p:sp>
          <p:nvSpPr>
            <p:cNvPr id="82" name="Rectangle 81"/>
            <p:cNvSpPr/>
            <p:nvPr/>
          </p:nvSpPr>
          <p:spPr bwMode="auto">
            <a:xfrm>
              <a:off x="8754288" y="2685478"/>
              <a:ext cx="1155700" cy="1049337"/>
            </a:xfrm>
            <a:prstGeom prst="rect">
              <a:avLst/>
            </a:prstGeom>
            <a:solidFill>
              <a:srgbClr val="FFFFFF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VM1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8790062" y="3150532"/>
              <a:ext cx="1095164" cy="3985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SDN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Arial" pitchFamily="-112" charset="0"/>
                  <a:ea typeface="Arial" pitchFamily="-112" charset="0"/>
                  <a:cs typeface="Arial" pitchFamily="-112" charset="0"/>
                </a:rPr>
                <a:t>Controller 1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741594" y="1812816"/>
            <a:ext cx="1130300" cy="1066800"/>
            <a:chOff x="10265588" y="2698178"/>
            <a:chExt cx="1130300" cy="1066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10265588" y="2698178"/>
              <a:ext cx="1130300" cy="1066800"/>
            </a:xfrm>
            <a:prstGeom prst="rect">
              <a:avLst/>
            </a:prstGeom>
            <a:solidFill>
              <a:srgbClr val="FFFFFF"/>
            </a:solidFill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err="1">
                  <a:latin typeface="Arial" pitchFamily="-112" charset="0"/>
                  <a:ea typeface="Arial" pitchFamily="-112" charset="0"/>
                  <a:cs typeface="Arial" pitchFamily="-112" charset="0"/>
                </a:rPr>
                <a:t>VMn</a:t>
              </a:r>
              <a:endParaRPr lang="en-US" sz="1400" b="1" dirty="0"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0286210" y="3150532"/>
              <a:ext cx="1095164" cy="3985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SDN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latin typeface="Arial" pitchFamily="-112" charset="0"/>
                  <a:ea typeface="Arial" pitchFamily="-112" charset="0"/>
                  <a:cs typeface="Arial" pitchFamily="-112" charset="0"/>
                </a:rPr>
                <a:t>Controller n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  <p:sp>
        <p:nvSpPr>
          <p:cNvPr id="87" name="Rectangle 86"/>
          <p:cNvSpPr/>
          <p:nvPr/>
        </p:nvSpPr>
        <p:spPr bwMode="auto">
          <a:xfrm>
            <a:off x="5579967" y="3021897"/>
            <a:ext cx="1720848" cy="621780"/>
          </a:xfrm>
          <a:prstGeom prst="rect">
            <a:avLst/>
          </a:prstGeom>
          <a:solidFill>
            <a:srgbClr val="FFA48F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12" charset="0"/>
                <a:ea typeface="Arial" pitchFamily="-112" charset="0"/>
                <a:cs typeface="Arial" pitchFamily="-112" charset="0"/>
              </a:rPr>
              <a:t>Malicious Switch Proxy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5273909" y="1067236"/>
            <a:ext cx="2322880" cy="523327"/>
          </a:xfrm>
          <a:prstGeom prst="rect">
            <a:avLst/>
          </a:prstGeom>
          <a:solidFill>
            <a:srgbClr val="7DFFFF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Arial" pitchFamily="-112" charset="0"/>
                <a:ea typeface="Arial" pitchFamily="-112" charset="0"/>
                <a:cs typeface="Arial" pitchFamily="-112" charset="0"/>
              </a:rPr>
              <a:t>Manager</a:t>
            </a:r>
          </a:p>
        </p:txBody>
      </p:sp>
      <p:cxnSp>
        <p:nvCxnSpPr>
          <p:cNvPr id="89" name="Straight Arrow Connector 88"/>
          <p:cNvCxnSpPr>
            <a:stCxn id="88" idx="2"/>
            <a:endCxn id="87" idx="0"/>
          </p:cNvCxnSpPr>
          <p:nvPr/>
        </p:nvCxnSpPr>
        <p:spPr bwMode="auto">
          <a:xfrm>
            <a:off x="6435349" y="1590563"/>
            <a:ext cx="5042" cy="1431334"/>
          </a:xfrm>
          <a:prstGeom prst="straightConnector1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triangle" w="med" len="lg"/>
          </a:ln>
          <a:effectLst/>
        </p:spPr>
      </p:cxnSp>
      <p:cxnSp>
        <p:nvCxnSpPr>
          <p:cNvPr id="90" name="Elbow Connector 93"/>
          <p:cNvCxnSpPr>
            <a:stCxn id="85" idx="2"/>
            <a:endCxn id="87" idx="3"/>
          </p:cNvCxnSpPr>
          <p:nvPr/>
        </p:nvCxnSpPr>
        <p:spPr bwMode="auto">
          <a:xfrm rot="5400000">
            <a:off x="7222698" y="2741834"/>
            <a:ext cx="669071" cy="512835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triangle" w="med" len="lg"/>
          </a:ln>
          <a:effectLst/>
        </p:spPr>
      </p:cxnSp>
      <p:cxnSp>
        <p:nvCxnSpPr>
          <p:cNvPr id="91" name="Elbow Connector 94"/>
          <p:cNvCxnSpPr>
            <a:stCxn id="86" idx="2"/>
            <a:endCxn id="87" idx="3"/>
          </p:cNvCxnSpPr>
          <p:nvPr/>
        </p:nvCxnSpPr>
        <p:spPr bwMode="auto">
          <a:xfrm rot="5400000">
            <a:off x="7970772" y="1993760"/>
            <a:ext cx="669071" cy="2008983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none" w="med" len="lg"/>
          </a:ln>
          <a:effectLst/>
        </p:spPr>
      </p:cxnSp>
      <p:cxnSp>
        <p:nvCxnSpPr>
          <p:cNvPr id="92" name="Elbow Connector 95"/>
          <p:cNvCxnSpPr>
            <a:stCxn id="82" idx="0"/>
            <a:endCxn id="88" idx="3"/>
          </p:cNvCxnSpPr>
          <p:nvPr/>
        </p:nvCxnSpPr>
        <p:spPr bwMode="auto">
          <a:xfrm rot="16200000" flipV="1">
            <a:off x="7466859" y="1458830"/>
            <a:ext cx="471216" cy="211355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rgbClr val="000000"/>
            </a:solidFill>
            <a:prstDash val="solid"/>
            <a:bevel/>
            <a:headEnd type="triangle" w="med" len="lg"/>
            <a:tailEnd type="triangle" w="med" len="lg"/>
          </a:ln>
          <a:effectLst/>
        </p:spPr>
      </p:cxnSp>
      <p:cxnSp>
        <p:nvCxnSpPr>
          <p:cNvPr id="93" name="Elbow Connector 97"/>
          <p:cNvCxnSpPr>
            <a:stCxn id="83" idx="0"/>
            <a:endCxn id="88" idx="3"/>
          </p:cNvCxnSpPr>
          <p:nvPr/>
        </p:nvCxnSpPr>
        <p:spPr bwMode="auto">
          <a:xfrm rot="16200000" flipV="1">
            <a:off x="8209809" y="715880"/>
            <a:ext cx="483916" cy="1709955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none" w="med" len="lg"/>
          </a:ln>
          <a:effectLst/>
        </p:spPr>
      </p:cxnSp>
      <p:cxnSp>
        <p:nvCxnSpPr>
          <p:cNvPr id="94" name="Elbow Connector 98"/>
          <p:cNvCxnSpPr>
            <a:stCxn id="78" idx="0"/>
          </p:cNvCxnSpPr>
          <p:nvPr/>
        </p:nvCxnSpPr>
        <p:spPr bwMode="auto">
          <a:xfrm rot="5400000" flipH="1" flipV="1">
            <a:off x="4829060" y="1436217"/>
            <a:ext cx="366824" cy="452670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rgbClr val="000000"/>
            </a:solidFill>
            <a:prstDash val="solid"/>
            <a:bevel/>
            <a:headEnd type="triangle" w="med" len="lg"/>
            <a:tailEnd type="triangle" w="med" len="lg"/>
          </a:ln>
          <a:effectLst/>
        </p:spPr>
      </p:cxnSp>
      <p:sp>
        <p:nvSpPr>
          <p:cNvPr id="95" name="Rectangle 94"/>
          <p:cNvSpPr/>
          <p:nvPr/>
        </p:nvSpPr>
        <p:spPr bwMode="auto">
          <a:xfrm>
            <a:off x="2047800" y="1061282"/>
            <a:ext cx="1981199" cy="556168"/>
          </a:xfrm>
          <a:prstGeom prst="rect">
            <a:avLst/>
          </a:prstGeom>
          <a:solidFill>
            <a:srgbClr val="D9D9D9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Arial" pitchFamily="-112" charset="0"/>
                <a:ea typeface="Arial" pitchFamily="-112" charset="0"/>
                <a:cs typeface="Arial" pitchFamily="-112" charset="0"/>
              </a:rPr>
              <a:t>Coordinator</a:t>
            </a:r>
          </a:p>
        </p:txBody>
      </p:sp>
      <p:sp>
        <p:nvSpPr>
          <p:cNvPr id="96" name="Folded Corner 100"/>
          <p:cNvSpPr/>
          <p:nvPr/>
        </p:nvSpPr>
        <p:spPr bwMode="auto">
          <a:xfrm>
            <a:off x="951201" y="1015689"/>
            <a:ext cx="760049" cy="454987"/>
          </a:xfrm>
          <a:prstGeom prst="foldedCorner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89989" y="1042802"/>
            <a:ext cx="888380" cy="3970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latin typeface="+mn-lt"/>
              </a:rPr>
              <a:t>Message </a:t>
            </a:r>
          </a:p>
          <a:p>
            <a:pPr algn="ctr">
              <a:lnSpc>
                <a:spcPct val="90000"/>
              </a:lnSpc>
            </a:pPr>
            <a:r>
              <a:rPr lang="en-US" sz="1100" dirty="0">
                <a:latin typeface="+mn-lt"/>
              </a:rPr>
              <a:t>Formats</a:t>
            </a:r>
          </a:p>
        </p:txBody>
      </p:sp>
      <p:cxnSp>
        <p:nvCxnSpPr>
          <p:cNvPr id="98" name="Elbow Connector 102"/>
          <p:cNvCxnSpPr>
            <a:stCxn id="128" idx="3"/>
            <a:endCxn id="95" idx="1"/>
          </p:cNvCxnSpPr>
          <p:nvPr/>
        </p:nvCxnSpPr>
        <p:spPr bwMode="auto">
          <a:xfrm flipV="1">
            <a:off x="1699290" y="1339366"/>
            <a:ext cx="348510" cy="46965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none" w="med" len="lg"/>
            <a:tailEnd type="none" w="med" len="med"/>
          </a:ln>
          <a:effectLst/>
        </p:spPr>
      </p:cxnSp>
      <p:cxnSp>
        <p:nvCxnSpPr>
          <p:cNvPr id="99" name="Elbow Connector 103"/>
          <p:cNvCxnSpPr>
            <a:stCxn id="96" idx="3"/>
            <a:endCxn id="95" idx="1"/>
          </p:cNvCxnSpPr>
          <p:nvPr/>
        </p:nvCxnSpPr>
        <p:spPr bwMode="auto">
          <a:xfrm>
            <a:off x="1711250" y="1243183"/>
            <a:ext cx="336550" cy="9618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none" w="med" len="lg"/>
            <a:tailEnd type="triangle" w="med" len="med"/>
          </a:ln>
          <a:effectLst/>
        </p:spPr>
      </p:cxnSp>
      <p:cxnSp>
        <p:nvCxnSpPr>
          <p:cNvPr id="100" name="Straight Arrow Connector 99"/>
          <p:cNvCxnSpPr>
            <a:stCxn id="95" idx="3"/>
            <a:endCxn id="88" idx="1"/>
          </p:cNvCxnSpPr>
          <p:nvPr/>
        </p:nvCxnSpPr>
        <p:spPr bwMode="auto">
          <a:xfrm flipV="1">
            <a:off x="4028999" y="1328900"/>
            <a:ext cx="1244910" cy="10466"/>
          </a:xfrm>
          <a:prstGeom prst="straightConnector1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triangle" w="med" len="lg"/>
          </a:ln>
          <a:effectLst/>
        </p:spPr>
      </p:cxnSp>
      <p:sp>
        <p:nvSpPr>
          <p:cNvPr id="101" name="Rectangle 100"/>
          <p:cNvSpPr/>
          <p:nvPr/>
        </p:nvSpPr>
        <p:spPr bwMode="auto">
          <a:xfrm>
            <a:off x="2175877" y="3439322"/>
            <a:ext cx="428547" cy="2836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latin typeface="Arial" pitchFamily="-112" charset="0"/>
                <a:ea typeface="Arial" pitchFamily="-112" charset="0"/>
                <a:cs typeface="Arial" pitchFamily="-112" charset="0"/>
              </a:rPr>
              <a:t>SW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3988334" y="3439322"/>
            <a:ext cx="428547" cy="2836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latin typeface="Arial" pitchFamily="-112" charset="0"/>
                <a:ea typeface="Arial" pitchFamily="-112" charset="0"/>
                <a:cs typeface="Arial" pitchFamily="-112" charset="0"/>
              </a:rPr>
              <a:t>SW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153621" y="3003288"/>
            <a:ext cx="428547" cy="2836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latin typeface="Arial" pitchFamily="-112" charset="0"/>
                <a:ea typeface="Arial" pitchFamily="-112" charset="0"/>
                <a:cs typeface="Arial" pitchFamily="-112" charset="0"/>
              </a:rPr>
              <a:t>SW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1510164" y="3976954"/>
            <a:ext cx="821266" cy="1018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12" charset="0"/>
                <a:ea typeface="Arial" pitchFamily="-112" charset="0"/>
                <a:cs typeface="Arial" pitchFamily="-112" charset="0"/>
              </a:rPr>
              <a:t>Host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4279075" y="3976956"/>
            <a:ext cx="821266" cy="1018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12" charset="0"/>
                <a:ea typeface="Arial" pitchFamily="-112" charset="0"/>
                <a:cs typeface="Arial" pitchFamily="-112" charset="0"/>
              </a:rPr>
              <a:t>Host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3351746" y="3976956"/>
            <a:ext cx="821266" cy="1018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12" charset="0"/>
                <a:ea typeface="Arial" pitchFamily="-112" charset="0"/>
                <a:cs typeface="Arial" pitchFamily="-112" charset="0"/>
              </a:rPr>
              <a:t>Host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435389" y="3976954"/>
            <a:ext cx="821266" cy="1018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-112" charset="0"/>
                <a:ea typeface="Arial" pitchFamily="-112" charset="0"/>
                <a:cs typeface="Arial" pitchFamily="-112" charset="0"/>
              </a:rPr>
              <a:t>Host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cxnSp>
        <p:nvCxnSpPr>
          <p:cNvPr id="108" name="Elbow Connector 115"/>
          <p:cNvCxnSpPr>
            <a:stCxn id="103" idx="3"/>
          </p:cNvCxnSpPr>
          <p:nvPr/>
        </p:nvCxnSpPr>
        <p:spPr bwMode="auto">
          <a:xfrm>
            <a:off x="3582168" y="3145105"/>
            <a:ext cx="1997798" cy="1531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rnd" cmpd="sng" algn="ctr">
            <a:solidFill>
              <a:srgbClr val="000000"/>
            </a:solidFill>
            <a:prstDash val="solid"/>
            <a:bevel/>
            <a:headEnd type="triangle" w="med" len="lg"/>
            <a:tailEnd type="none" w="med" len="lg"/>
          </a:ln>
          <a:effectLst/>
        </p:spPr>
      </p:cxnSp>
      <p:cxnSp>
        <p:nvCxnSpPr>
          <p:cNvPr id="109" name="Straight Connector 108"/>
          <p:cNvCxnSpPr>
            <a:stCxn id="101" idx="2"/>
            <a:endCxn id="104" idx="0"/>
          </p:cNvCxnSpPr>
          <p:nvPr/>
        </p:nvCxnSpPr>
        <p:spPr bwMode="auto">
          <a:xfrm flipH="1">
            <a:off x="1920797" y="3722955"/>
            <a:ext cx="469354" cy="253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101" idx="2"/>
            <a:endCxn id="107" idx="0"/>
          </p:cNvCxnSpPr>
          <p:nvPr/>
        </p:nvCxnSpPr>
        <p:spPr bwMode="auto">
          <a:xfrm>
            <a:off x="2390151" y="3722955"/>
            <a:ext cx="455871" cy="253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102" idx="2"/>
            <a:endCxn id="106" idx="0"/>
          </p:cNvCxnSpPr>
          <p:nvPr/>
        </p:nvCxnSpPr>
        <p:spPr bwMode="auto">
          <a:xfrm flipH="1">
            <a:off x="3762379" y="3722955"/>
            <a:ext cx="440229" cy="25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stCxn id="102" idx="2"/>
            <a:endCxn id="105" idx="0"/>
          </p:cNvCxnSpPr>
          <p:nvPr/>
        </p:nvCxnSpPr>
        <p:spPr bwMode="auto">
          <a:xfrm>
            <a:off x="4202608" y="3722955"/>
            <a:ext cx="487100" cy="254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03" idx="2"/>
            <a:endCxn id="101" idx="0"/>
          </p:cNvCxnSpPr>
          <p:nvPr/>
        </p:nvCxnSpPr>
        <p:spPr bwMode="auto">
          <a:xfrm flipH="1">
            <a:off x="2390151" y="3286921"/>
            <a:ext cx="977744" cy="1524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103" idx="2"/>
            <a:endCxn id="102" idx="0"/>
          </p:cNvCxnSpPr>
          <p:nvPr/>
        </p:nvCxnSpPr>
        <p:spPr bwMode="auto">
          <a:xfrm>
            <a:off x="3367895" y="3286921"/>
            <a:ext cx="834713" cy="1524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Elbow Connector 127"/>
          <p:cNvCxnSpPr>
            <a:stCxn id="102" idx="3"/>
          </p:cNvCxnSpPr>
          <p:nvPr/>
        </p:nvCxnSpPr>
        <p:spPr bwMode="auto">
          <a:xfrm flipV="1">
            <a:off x="4416879" y="3145104"/>
            <a:ext cx="670762" cy="436034"/>
          </a:xfrm>
          <a:prstGeom prst="bentConnector3">
            <a:avLst>
              <a:gd name="adj1" fmla="val 70707"/>
            </a:avLst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triangle" w="med" len="lg"/>
            <a:tailEnd type="none" w="med" len="lg"/>
          </a:ln>
          <a:effectLst/>
        </p:spPr>
      </p:cxnSp>
      <p:cxnSp>
        <p:nvCxnSpPr>
          <p:cNvPr id="116" name="Elbow Connector 130"/>
          <p:cNvCxnSpPr>
            <a:stCxn id="101" idx="1"/>
          </p:cNvCxnSpPr>
          <p:nvPr/>
        </p:nvCxnSpPr>
        <p:spPr bwMode="auto">
          <a:xfrm rot="10800000">
            <a:off x="1929267" y="2842420"/>
            <a:ext cx="246611" cy="738718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rgbClr val="000000"/>
            </a:solidFill>
            <a:prstDash val="solid"/>
            <a:bevel/>
            <a:headEnd type="triangle" w="med" len="lg"/>
            <a:tailEnd type="none" w="med" len="lg"/>
          </a:ln>
          <a:effectLst/>
        </p:spPr>
      </p:cxnSp>
      <p:cxnSp>
        <p:nvCxnSpPr>
          <p:cNvPr id="117" name="Elbow Connector 131"/>
          <p:cNvCxnSpPr/>
          <p:nvPr/>
        </p:nvCxnSpPr>
        <p:spPr bwMode="auto">
          <a:xfrm>
            <a:off x="1929267" y="2842420"/>
            <a:ext cx="3518793" cy="302685"/>
          </a:xfrm>
          <a:prstGeom prst="bentConnector3">
            <a:avLst>
              <a:gd name="adj1" fmla="val 56136"/>
            </a:avLst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none" w="med" len="lg"/>
            <a:tailEnd type="none" w="med" len="lg"/>
          </a:ln>
          <a:effectLst/>
        </p:spPr>
      </p:cxnSp>
      <p:grpSp>
        <p:nvGrpSpPr>
          <p:cNvPr id="161" name="Group 160"/>
          <p:cNvGrpSpPr/>
          <p:nvPr/>
        </p:nvGrpSpPr>
        <p:grpSpPr>
          <a:xfrm>
            <a:off x="4103963" y="1845964"/>
            <a:ext cx="1364348" cy="1060450"/>
            <a:chOff x="5656985" y="2208814"/>
            <a:chExt cx="1364348" cy="1060450"/>
          </a:xfrm>
        </p:grpSpPr>
        <p:grpSp>
          <p:nvGrpSpPr>
            <p:cNvPr id="160" name="Group 159"/>
            <p:cNvGrpSpPr/>
            <p:nvPr/>
          </p:nvGrpSpPr>
          <p:grpSpPr>
            <a:xfrm>
              <a:off x="5656985" y="2208814"/>
              <a:ext cx="1364348" cy="1060450"/>
              <a:chOff x="5656985" y="2208814"/>
              <a:chExt cx="1364348" cy="1060450"/>
            </a:xfrm>
          </p:grpSpPr>
          <p:sp>
            <p:nvSpPr>
              <p:cNvPr id="78" name="Rectangle 77"/>
              <p:cNvSpPr/>
              <p:nvPr/>
            </p:nvSpPr>
            <p:spPr bwMode="auto">
              <a:xfrm>
                <a:off x="5656985" y="2208814"/>
                <a:ext cx="1364348" cy="1060450"/>
              </a:xfrm>
              <a:prstGeom prst="rect">
                <a:avLst/>
              </a:prstGeom>
              <a:solidFill>
                <a:srgbClr val="FFFFFF"/>
              </a:solidFill>
              <a:ln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>
                    <a:latin typeface="Arial" pitchFamily="-112" charset="0"/>
                    <a:ea typeface="Arial" pitchFamily="-112" charset="0"/>
                    <a:cs typeface="Arial" pitchFamily="-112" charset="0"/>
                  </a:rPr>
                  <a:t>VM0</a:t>
                </a: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5785403" y="2881910"/>
                <a:ext cx="886680" cy="28363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err="1">
                    <a:latin typeface="Arial" pitchFamily="-112" charset="0"/>
                    <a:ea typeface="Arial" pitchFamily="-112" charset="0"/>
                    <a:cs typeface="Arial" pitchFamily="-112" charset="0"/>
                  </a:rPr>
                  <a:t>Mininet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5686638" y="2530022"/>
                <a:ext cx="1314443" cy="2780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err="1">
                    <a:latin typeface="Arial" pitchFamily="-112" charset="0"/>
                    <a:ea typeface="Arial" pitchFamily="-112" charset="0"/>
                    <a:cs typeface="Arial" pitchFamily="-112" charset="0"/>
                  </a:rPr>
                  <a:t>HostController</a:t>
                </a:r>
                <a:endParaRPr kumimoji="0" lang="en-US" sz="1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endParaRPr>
              </a:p>
            </p:txBody>
          </p:sp>
        </p:grpSp>
        <p:cxnSp>
          <p:nvCxnSpPr>
            <p:cNvPr id="119" name="Elbow Connector 134"/>
            <p:cNvCxnSpPr>
              <a:stCxn id="118" idx="3"/>
              <a:endCxn id="79" idx="3"/>
            </p:cNvCxnSpPr>
            <p:nvPr/>
          </p:nvCxnSpPr>
          <p:spPr bwMode="auto">
            <a:xfrm flipH="1">
              <a:off x="6672083" y="2669062"/>
              <a:ext cx="328998" cy="354665"/>
            </a:xfrm>
            <a:prstGeom prst="bentConnector3">
              <a:avLst>
                <a:gd name="adj1" fmla="val -69484"/>
              </a:avLst>
            </a:prstGeom>
            <a:solidFill>
              <a:schemeClr val="accent1"/>
            </a:solidFill>
            <a:ln w="28575" cap="rnd" cmpd="sng" algn="ctr">
              <a:solidFill>
                <a:srgbClr val="000000"/>
              </a:solidFill>
              <a:prstDash val="solid"/>
              <a:bevel/>
              <a:headEnd type="none" w="med" len="lg"/>
              <a:tailEnd type="triangle" w="med" len="lg"/>
            </a:ln>
            <a:effectLst/>
          </p:spPr>
        </p:cxnSp>
      </p:grpSp>
      <p:cxnSp>
        <p:nvCxnSpPr>
          <p:cNvPr id="120" name="Elbow Connector 135"/>
          <p:cNvCxnSpPr>
            <a:stCxn id="118" idx="1"/>
          </p:cNvCxnSpPr>
          <p:nvPr/>
        </p:nvCxnSpPr>
        <p:spPr bwMode="auto">
          <a:xfrm rot="10800000" flipV="1">
            <a:off x="1133400" y="2306211"/>
            <a:ext cx="3000217" cy="2925397"/>
          </a:xfrm>
          <a:prstGeom prst="bentConnector3">
            <a:avLst>
              <a:gd name="adj1" fmla="val 99345"/>
            </a:avLst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Elbow Connector 136"/>
          <p:cNvCxnSpPr>
            <a:stCxn id="104" idx="2"/>
          </p:cNvCxnSpPr>
          <p:nvPr/>
        </p:nvCxnSpPr>
        <p:spPr bwMode="auto">
          <a:xfrm rot="5400000">
            <a:off x="1408828" y="4719642"/>
            <a:ext cx="236542" cy="787397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Elbow Connector 137"/>
          <p:cNvCxnSpPr/>
          <p:nvPr/>
        </p:nvCxnSpPr>
        <p:spPr bwMode="auto">
          <a:xfrm rot="10800000" flipV="1">
            <a:off x="1901750" y="4995068"/>
            <a:ext cx="946151" cy="236541"/>
          </a:xfrm>
          <a:prstGeom prst="bentConnector3">
            <a:avLst>
              <a:gd name="adj1" fmla="val -112"/>
            </a:avLst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Elbow Connector 138"/>
          <p:cNvCxnSpPr/>
          <p:nvPr/>
        </p:nvCxnSpPr>
        <p:spPr bwMode="auto">
          <a:xfrm rot="10800000" flipV="1">
            <a:off x="2847899" y="4995071"/>
            <a:ext cx="914480" cy="236542"/>
          </a:xfrm>
          <a:prstGeom prst="bentConnector3">
            <a:avLst>
              <a:gd name="adj1" fmla="val -459"/>
            </a:avLst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Elbow Connector 139"/>
          <p:cNvCxnSpPr/>
          <p:nvPr/>
        </p:nvCxnSpPr>
        <p:spPr bwMode="auto">
          <a:xfrm rot="10800000" flipV="1">
            <a:off x="3762381" y="4995070"/>
            <a:ext cx="933679" cy="251361"/>
          </a:xfrm>
          <a:prstGeom prst="bentConnector3">
            <a:avLst>
              <a:gd name="adj1" fmla="val -781"/>
            </a:avLst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Elbow Connector 140"/>
          <p:cNvCxnSpPr>
            <a:stCxn id="95" idx="2"/>
            <a:endCxn id="131" idx="3"/>
          </p:cNvCxnSpPr>
          <p:nvPr/>
        </p:nvCxnSpPr>
        <p:spPr bwMode="auto">
          <a:xfrm rot="5400000">
            <a:off x="1648784" y="764574"/>
            <a:ext cx="536740" cy="2242493"/>
          </a:xfrm>
          <a:prstGeom prst="bentConnector2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solid"/>
            <a:bevel/>
            <a:headEnd type="none" w="med" len="lg"/>
            <a:tailEnd type="triangle" w="med" len="lg"/>
          </a:ln>
          <a:effectLst/>
        </p:spPr>
      </p:cxnSp>
      <p:sp>
        <p:nvSpPr>
          <p:cNvPr id="126" name="Rectangle 125"/>
          <p:cNvSpPr/>
          <p:nvPr/>
        </p:nvSpPr>
        <p:spPr bwMode="auto">
          <a:xfrm>
            <a:off x="4317255" y="4583837"/>
            <a:ext cx="738635" cy="361948"/>
          </a:xfrm>
          <a:prstGeom prst="rect">
            <a:avLst/>
          </a:prstGeom>
          <a:solidFill>
            <a:srgbClr val="FFA4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Mal. Host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Attack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4317255" y="4234587"/>
            <a:ext cx="738635" cy="2793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Traffic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8" name="Folded Corner 144"/>
          <p:cNvSpPr/>
          <p:nvPr/>
        </p:nvSpPr>
        <p:spPr bwMode="auto">
          <a:xfrm>
            <a:off x="939241" y="1581531"/>
            <a:ext cx="760049" cy="454987"/>
          </a:xfrm>
          <a:prstGeom prst="foldedCorner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46779" y="1623076"/>
            <a:ext cx="764471" cy="3970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/>
              <a:t>Network </a:t>
            </a:r>
          </a:p>
          <a:p>
            <a:pPr algn="ctr">
              <a:lnSpc>
                <a:spcPct val="90000"/>
              </a:lnSpc>
            </a:pPr>
            <a:r>
              <a:rPr lang="en-US" sz="1100" dirty="0"/>
              <a:t>Topology</a:t>
            </a:r>
          </a:p>
        </p:txBody>
      </p:sp>
      <p:sp>
        <p:nvSpPr>
          <p:cNvPr id="130" name="Folded Corner 146"/>
          <p:cNvSpPr/>
          <p:nvPr/>
        </p:nvSpPr>
        <p:spPr bwMode="auto">
          <a:xfrm>
            <a:off x="68492" y="1912847"/>
            <a:ext cx="760049" cy="454987"/>
          </a:xfrm>
          <a:prstGeom prst="foldedCorner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1436" y="1955674"/>
            <a:ext cx="764471" cy="3970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/>
              <a:t>Bug</a:t>
            </a:r>
          </a:p>
          <a:p>
            <a:pPr algn="ctr">
              <a:lnSpc>
                <a:spcPct val="90000"/>
              </a:lnSpc>
            </a:pPr>
            <a:r>
              <a:rPr lang="en-US" sz="1100" dirty="0"/>
              <a:t>Reports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394981" y="4583837"/>
            <a:ext cx="738635" cy="361948"/>
          </a:xfrm>
          <a:prstGeom prst="rect">
            <a:avLst/>
          </a:prstGeom>
          <a:solidFill>
            <a:srgbClr val="FFA4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Mal. Host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Attack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394981" y="4234587"/>
            <a:ext cx="738635" cy="2793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Traffic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2479483" y="4569020"/>
            <a:ext cx="738635" cy="361948"/>
          </a:xfrm>
          <a:prstGeom prst="rect">
            <a:avLst/>
          </a:prstGeom>
          <a:solidFill>
            <a:srgbClr val="FFA4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Mal. Host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Attack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2479483" y="4219770"/>
            <a:ext cx="738635" cy="2793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Traffic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1541997" y="4569020"/>
            <a:ext cx="738635" cy="361948"/>
          </a:xfrm>
          <a:prstGeom prst="rect">
            <a:avLst/>
          </a:prstGeom>
          <a:solidFill>
            <a:srgbClr val="FFA48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Mal. Host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Attack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1541997" y="4219770"/>
            <a:ext cx="738635" cy="2793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latin typeface="Arial" pitchFamily="-112" charset="0"/>
                <a:ea typeface="Arial" pitchFamily="-112" charset="0"/>
                <a:cs typeface="Arial" pitchFamily="-112" charset="0"/>
              </a:rPr>
              <a:t>Traffic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876972" y="3916122"/>
            <a:ext cx="6027813" cy="2246769"/>
          </a:xfrm>
          <a:prstGeom prst="rect">
            <a:avLst/>
          </a:prstGeom>
          <a:solidFill>
            <a:srgbClr val="7D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Controls test case execution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Emulated SDN network running in VM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SDN controllers running in VMs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OpenFlow</a:t>
            </a:r>
            <a:r>
              <a:rPr lang="en-US" sz="2000" b="1" dirty="0"/>
              <a:t> proxy applies malicious 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Detection and reporting of bugs</a:t>
            </a:r>
          </a:p>
        </p:txBody>
      </p:sp>
    </p:spTree>
    <p:extLst>
      <p:ext uri="{BB962C8B-B14F-4D97-AF65-F5344CB8AC3E}">
        <p14:creationId xmlns:p14="http://schemas.microsoft.com/office/powerpoint/2010/main" val="178187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3778787"/>
          </a:xfrm>
        </p:spPr>
        <p:txBody>
          <a:bodyPr/>
          <a:lstStyle/>
          <a:p>
            <a:r>
              <a:rPr lang="en-US" dirty="0"/>
              <a:t>Send-message-based attack injection</a:t>
            </a:r>
          </a:p>
          <a:p>
            <a:pPr lvl="1"/>
            <a:r>
              <a:rPr lang="en-US" dirty="0"/>
              <a:t>Proxy intercepts each message and modifies it based on the message type</a:t>
            </a:r>
          </a:p>
          <a:p>
            <a:r>
              <a:rPr lang="en-US" dirty="0"/>
              <a:t>Modify all messages of a single message type at a time</a:t>
            </a:r>
          </a:p>
          <a:p>
            <a:r>
              <a:rPr lang="en-US" dirty="0"/>
              <a:t>Collect all message types used by the controller or switch in a benign test</a:t>
            </a:r>
          </a:p>
          <a:p>
            <a:r>
              <a:rPr lang="en-US" dirty="0"/>
              <a:t>Apply message delivery and content modification actions to these message types</a:t>
            </a:r>
          </a:p>
          <a:p>
            <a:pPr lvl="1"/>
            <a:r>
              <a:rPr lang="en-US" dirty="0"/>
              <a:t>Drop/Duplicate/Delay messages</a:t>
            </a:r>
          </a:p>
          <a:p>
            <a:pPr lvl="1"/>
            <a:r>
              <a:rPr lang="en-US" dirty="0"/>
              <a:t>Change field X to value Y</a:t>
            </a:r>
          </a:p>
          <a:p>
            <a:pPr lvl="1"/>
            <a:r>
              <a:rPr lang="en-US" dirty="0"/>
              <a:t>Use a small set of values for each field</a:t>
            </a:r>
          </a:p>
          <a:p>
            <a:pPr lvl="1"/>
            <a:r>
              <a:rPr lang="en-US" dirty="0"/>
              <a:t>Based on the range of possible values and the purpose of the field</a:t>
            </a:r>
          </a:p>
          <a:p>
            <a:pPr lvl="1"/>
            <a:r>
              <a:rPr lang="en-US" dirty="0"/>
              <a:t>Semantic awareness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Cases: Malicious Switches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27015" y="5018186"/>
            <a:ext cx="7734795" cy="1470448"/>
            <a:chOff x="2431834" y="5018186"/>
            <a:chExt cx="7734795" cy="14704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25723" y="5753410"/>
              <a:ext cx="2277208" cy="0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85192" y="5753410"/>
              <a:ext cx="2277208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5062" y="5018186"/>
              <a:ext cx="1041567" cy="14704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172" y="5426638"/>
              <a:ext cx="2831990" cy="10619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34" y="5291972"/>
              <a:ext cx="922876" cy="92287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955" y="5253077"/>
              <a:ext cx="668424" cy="668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02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3206258"/>
          </a:xfrm>
        </p:spPr>
        <p:txBody>
          <a:bodyPr/>
          <a:lstStyle/>
          <a:p>
            <a:r>
              <a:rPr lang="en-US" sz="2400" dirty="0"/>
              <a:t>Time-based attack injection</a:t>
            </a:r>
          </a:p>
          <a:p>
            <a:pPr lvl="1"/>
            <a:r>
              <a:rPr lang="en-US" sz="2200" dirty="0"/>
              <a:t>Inject new messages starting at a specific time and interval during the test</a:t>
            </a:r>
          </a:p>
          <a:p>
            <a:r>
              <a:rPr lang="en-US" sz="2400" dirty="0"/>
              <a:t>Generate spoofed ARP messages</a:t>
            </a:r>
          </a:p>
          <a:p>
            <a:pPr lvl="1"/>
            <a:r>
              <a:rPr lang="en-US" sz="2000" dirty="0"/>
              <a:t>Appear to be from the victim host</a:t>
            </a:r>
          </a:p>
          <a:p>
            <a:pPr lvl="1"/>
            <a:r>
              <a:rPr lang="en-US" sz="2000" dirty="0"/>
              <a:t>Containing configurable IP addresses and MAC addresses</a:t>
            </a:r>
          </a:p>
          <a:p>
            <a:r>
              <a:rPr lang="en-US" sz="2400" dirty="0"/>
              <a:t>Generate multiple strategies with different victim, attacker, and timing</a:t>
            </a:r>
          </a:p>
          <a:p>
            <a:pPr lvl="1"/>
            <a:r>
              <a:rPr lang="en-US" sz="2000" dirty="0"/>
              <a:t>Can synchronize with malicious switch strategies if desired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Cases: Malicious Hosts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27015" y="5020056"/>
            <a:ext cx="7734795" cy="1470448"/>
            <a:chOff x="1838067" y="4960789"/>
            <a:chExt cx="7734795" cy="147044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531956" y="5696013"/>
              <a:ext cx="2277208" cy="0"/>
            </a:xfrm>
            <a:prstGeom prst="line">
              <a:avLst/>
            </a:prstGeom>
            <a:ln w="635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491425" y="5696013"/>
              <a:ext cx="2277208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067" y="5234575"/>
              <a:ext cx="922876" cy="9228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932" y="5258308"/>
              <a:ext cx="668424" cy="6684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1295" y="4960789"/>
              <a:ext cx="1041567" cy="14704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405" y="5369241"/>
              <a:ext cx="2831990" cy="1061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52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2628568"/>
          </a:xfrm>
        </p:spPr>
        <p:txBody>
          <a:bodyPr/>
          <a:lstStyle/>
          <a:p>
            <a:r>
              <a:rPr lang="en-US" dirty="0"/>
              <a:t>Test Manager requests new strategy from the Coordinator</a:t>
            </a:r>
          </a:p>
          <a:p>
            <a:r>
              <a:rPr lang="en-US" dirty="0"/>
              <a:t>SDN controller, malicious proxy, and </a:t>
            </a:r>
            <a:r>
              <a:rPr lang="en-US" dirty="0" err="1"/>
              <a:t>Mininet</a:t>
            </a:r>
            <a:r>
              <a:rPr lang="en-US" dirty="0"/>
              <a:t> are started</a:t>
            </a:r>
          </a:p>
          <a:p>
            <a:pPr lvl="1"/>
            <a:r>
              <a:rPr lang="en-US" dirty="0"/>
              <a:t>Proxy and hosts are configured with malicious actions based on the strategy</a:t>
            </a:r>
          </a:p>
          <a:p>
            <a:r>
              <a:rPr lang="en-US" dirty="0"/>
              <a:t>SDN switches connect to controller via proxy</a:t>
            </a:r>
          </a:p>
          <a:p>
            <a:pPr lvl="1"/>
            <a:r>
              <a:rPr lang="en-US" dirty="0"/>
              <a:t>Proxy sees all </a:t>
            </a:r>
            <a:r>
              <a:rPr lang="en-US" dirty="0" err="1"/>
              <a:t>OpenFlow</a:t>
            </a:r>
            <a:r>
              <a:rPr lang="en-US" dirty="0"/>
              <a:t> messages and can manipulate them</a:t>
            </a:r>
          </a:p>
          <a:p>
            <a:pPr lvl="1"/>
            <a:r>
              <a:rPr lang="en-US" dirty="0"/>
              <a:t>This initial connection triggers a sequence of </a:t>
            </a:r>
            <a:r>
              <a:rPr lang="en-US" dirty="0" err="1"/>
              <a:t>OpenFlow</a:t>
            </a:r>
            <a:r>
              <a:rPr lang="en-US" dirty="0"/>
              <a:t> messages to configure the switches and begin topology discovery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Test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918893" y="4347249"/>
            <a:ext cx="1385834" cy="1194957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6304727" y="4347249"/>
            <a:ext cx="1557796" cy="1232356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8163006" y="5682960"/>
            <a:ext cx="950544" cy="264146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21499" y="5629661"/>
            <a:ext cx="1031484" cy="400949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754033" y="5334255"/>
            <a:ext cx="950544" cy="264146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84103" y="5347103"/>
            <a:ext cx="840357" cy="195103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311735" y="4347249"/>
            <a:ext cx="1" cy="91843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03" y="5406672"/>
            <a:ext cx="922876" cy="922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952" y="3427387"/>
            <a:ext cx="1041567" cy="1470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08" y="5095806"/>
            <a:ext cx="1340254" cy="502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93" y="5347103"/>
            <a:ext cx="922876" cy="9228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63" y="5365515"/>
            <a:ext cx="1340254" cy="502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08" y="5406672"/>
            <a:ext cx="1340254" cy="5025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84103" y="4817271"/>
            <a:ext cx="2270632" cy="2785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Proxy</a:t>
            </a:r>
          </a:p>
        </p:txBody>
      </p:sp>
      <p:sp>
        <p:nvSpPr>
          <p:cNvPr id="18" name="Left Arrow 17"/>
          <p:cNvSpPr/>
          <p:nvPr/>
        </p:nvSpPr>
        <p:spPr>
          <a:xfrm rot="19095262">
            <a:off x="4405716" y="4625032"/>
            <a:ext cx="1719273" cy="527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Flow Rules</a:t>
            </a:r>
          </a:p>
        </p:txBody>
      </p:sp>
      <p:sp>
        <p:nvSpPr>
          <p:cNvPr id="19" name="Right Arrow 18"/>
          <p:cNvSpPr/>
          <p:nvPr/>
        </p:nvSpPr>
        <p:spPr>
          <a:xfrm rot="2275587">
            <a:off x="6502790" y="4619111"/>
            <a:ext cx="1712868" cy="539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Topo </a:t>
            </a:r>
            <a:r>
              <a:rPr lang="en-US" sz="1600" dirty="0" err="1"/>
              <a:t>Discov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>
          <a:xfrm rot="18898814">
            <a:off x="5175197" y="4736730"/>
            <a:ext cx="1325515" cy="439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Topo </a:t>
            </a:r>
            <a:r>
              <a:rPr lang="en-US" sz="1200" dirty="0" err="1"/>
              <a:t>Discov</a:t>
            </a:r>
            <a:endParaRPr lang="en-US" sz="1200" dirty="0"/>
          </a:p>
        </p:txBody>
      </p:sp>
      <p:sp>
        <p:nvSpPr>
          <p:cNvPr id="21" name="Left Arrow 20"/>
          <p:cNvSpPr/>
          <p:nvPr/>
        </p:nvSpPr>
        <p:spPr>
          <a:xfrm rot="2339085">
            <a:off x="6310354" y="4827875"/>
            <a:ext cx="1240209" cy="4139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Switch Info</a:t>
            </a:r>
          </a:p>
        </p:txBody>
      </p:sp>
      <p:sp>
        <p:nvSpPr>
          <p:cNvPr id="22" name="Left Arrow 21"/>
          <p:cNvSpPr/>
          <p:nvPr/>
        </p:nvSpPr>
        <p:spPr>
          <a:xfrm rot="19095262">
            <a:off x="7202569" y="3790036"/>
            <a:ext cx="1719273" cy="527539"/>
          </a:xfrm>
          <a:prstGeom prst="leftArrow">
            <a:avLst/>
          </a:prstGeom>
          <a:solidFill>
            <a:srgbClr val="EA6F1C"/>
          </a:solidFill>
          <a:ln>
            <a:solidFill>
              <a:srgbClr val="D6631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Malicious Actions</a:t>
            </a:r>
          </a:p>
        </p:txBody>
      </p:sp>
      <p:sp>
        <p:nvSpPr>
          <p:cNvPr id="23" name="Left Arrow 22"/>
          <p:cNvSpPr/>
          <p:nvPr/>
        </p:nvSpPr>
        <p:spPr>
          <a:xfrm rot="17709181">
            <a:off x="8931778" y="4654538"/>
            <a:ext cx="1719273" cy="527539"/>
          </a:xfrm>
          <a:prstGeom prst="leftArrow">
            <a:avLst/>
          </a:prstGeom>
          <a:solidFill>
            <a:srgbClr val="EA6F1C"/>
          </a:solidFill>
          <a:ln>
            <a:solidFill>
              <a:srgbClr val="D6631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Malicious Actions</a:t>
            </a:r>
          </a:p>
        </p:txBody>
      </p:sp>
      <p:sp>
        <p:nvSpPr>
          <p:cNvPr id="24" name="Left Arrow 23"/>
          <p:cNvSpPr/>
          <p:nvPr/>
        </p:nvSpPr>
        <p:spPr>
          <a:xfrm rot="17709181">
            <a:off x="3309980" y="4634066"/>
            <a:ext cx="1719273" cy="527539"/>
          </a:xfrm>
          <a:prstGeom prst="leftArrow">
            <a:avLst/>
          </a:prstGeom>
          <a:solidFill>
            <a:srgbClr val="EA6F1C"/>
          </a:solidFill>
          <a:ln>
            <a:solidFill>
              <a:srgbClr val="D6631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Malicious Actions</a:t>
            </a:r>
          </a:p>
        </p:txBody>
      </p:sp>
    </p:spTree>
    <p:extLst>
      <p:ext uri="{BB962C8B-B14F-4D97-AF65-F5344CB8AC3E}">
        <p14:creationId xmlns:p14="http://schemas.microsoft.com/office/powerpoint/2010/main" val="18345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2801714"/>
          </a:xfrm>
        </p:spPr>
        <p:txBody>
          <a:bodyPr/>
          <a:lstStyle/>
          <a:p>
            <a:r>
              <a:rPr lang="en-US" dirty="0"/>
              <a:t>Network topology Stabilizes</a:t>
            </a:r>
          </a:p>
          <a:p>
            <a:pPr lvl="1"/>
            <a:r>
              <a:rPr lang="en-US" dirty="0" err="1"/>
              <a:t>OpenFlow</a:t>
            </a:r>
            <a:r>
              <a:rPr lang="en-US" dirty="0"/>
              <a:t> messages for topology discovery are exchanged</a:t>
            </a:r>
          </a:p>
          <a:p>
            <a:r>
              <a:rPr lang="en-US" dirty="0"/>
              <a:t>Pairwise pings between all hosts are performed to check reachability</a:t>
            </a:r>
          </a:p>
          <a:p>
            <a:pPr lvl="1"/>
            <a:r>
              <a:rPr lang="en-US" dirty="0"/>
              <a:t>Significant </a:t>
            </a:r>
            <a:r>
              <a:rPr lang="en-US" dirty="0" err="1"/>
              <a:t>OpenFlow</a:t>
            </a:r>
            <a:r>
              <a:rPr lang="en-US" dirty="0"/>
              <a:t> and ARP traffic as hosts talk to each other for the first time</a:t>
            </a:r>
          </a:p>
          <a:p>
            <a:r>
              <a:rPr lang="en-US" dirty="0" err="1"/>
              <a:t>Mininet</a:t>
            </a:r>
            <a:r>
              <a:rPr lang="en-US" dirty="0"/>
              <a:t>, malicious proxy, and controller are stopped</a:t>
            </a:r>
          </a:p>
          <a:p>
            <a:r>
              <a:rPr lang="en-US" dirty="0"/>
              <a:t>Data from the test is evaluated to determine if a bug was found</a:t>
            </a:r>
          </a:p>
          <a:p>
            <a:r>
              <a:rPr lang="en-US" dirty="0"/>
              <a:t>Test results sent to Coordinator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Test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604654" y="4379131"/>
            <a:ext cx="1385834" cy="1194957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990488" y="4379131"/>
            <a:ext cx="1557796" cy="1232356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7848767" y="5714842"/>
            <a:ext cx="950544" cy="264146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407260" y="5661543"/>
            <a:ext cx="1031484" cy="400949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439794" y="5366137"/>
            <a:ext cx="950544" cy="264146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869864" y="5378985"/>
            <a:ext cx="840357" cy="195103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997496" y="4379131"/>
            <a:ext cx="1" cy="91843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64" y="5438554"/>
            <a:ext cx="922876" cy="922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713" y="3459269"/>
            <a:ext cx="1041567" cy="1470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69" y="5127688"/>
            <a:ext cx="1340254" cy="502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54" y="5440529"/>
            <a:ext cx="922876" cy="9228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24" y="5397397"/>
            <a:ext cx="1340254" cy="502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69" y="5438554"/>
            <a:ext cx="1340254" cy="5025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69864" y="4849153"/>
            <a:ext cx="2270632" cy="2785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Proxy</a:t>
            </a:r>
          </a:p>
        </p:txBody>
      </p:sp>
      <p:sp>
        <p:nvSpPr>
          <p:cNvPr id="18" name="Left Arrow 17"/>
          <p:cNvSpPr/>
          <p:nvPr/>
        </p:nvSpPr>
        <p:spPr>
          <a:xfrm rot="19095262">
            <a:off x="4091477" y="4656914"/>
            <a:ext cx="1719273" cy="527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Flow Rules</a:t>
            </a:r>
          </a:p>
        </p:txBody>
      </p:sp>
      <p:sp>
        <p:nvSpPr>
          <p:cNvPr id="19" name="Right Arrow 18"/>
          <p:cNvSpPr/>
          <p:nvPr/>
        </p:nvSpPr>
        <p:spPr>
          <a:xfrm rot="2275587">
            <a:off x="6188551" y="4650993"/>
            <a:ext cx="1712868" cy="539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Flow Rules</a:t>
            </a:r>
          </a:p>
        </p:txBody>
      </p:sp>
      <p:sp>
        <p:nvSpPr>
          <p:cNvPr id="20" name="Right Arrow 19"/>
          <p:cNvSpPr/>
          <p:nvPr/>
        </p:nvSpPr>
        <p:spPr>
          <a:xfrm rot="20396392">
            <a:off x="6159756" y="3665047"/>
            <a:ext cx="1485900" cy="509954"/>
          </a:xfrm>
          <a:prstGeom prst="rightArrow">
            <a:avLst/>
          </a:prstGeom>
          <a:solidFill>
            <a:srgbClr val="EA6F1C"/>
          </a:solidFill>
          <a:ln>
            <a:solidFill>
              <a:srgbClr val="D6631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Performance</a:t>
            </a:r>
          </a:p>
        </p:txBody>
      </p:sp>
      <p:sp>
        <p:nvSpPr>
          <p:cNvPr id="21" name="Right Arrow 20"/>
          <p:cNvSpPr/>
          <p:nvPr/>
        </p:nvSpPr>
        <p:spPr>
          <a:xfrm rot="18345729">
            <a:off x="2985156" y="4813224"/>
            <a:ext cx="1485900" cy="509954"/>
          </a:xfrm>
          <a:prstGeom prst="rightArrow">
            <a:avLst/>
          </a:prstGeom>
          <a:solidFill>
            <a:srgbClr val="EA6F1C"/>
          </a:solidFill>
          <a:ln>
            <a:solidFill>
              <a:srgbClr val="D6631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Reachability</a:t>
            </a:r>
          </a:p>
        </p:txBody>
      </p:sp>
      <p:sp>
        <p:nvSpPr>
          <p:cNvPr id="22" name="Right Arrow 21"/>
          <p:cNvSpPr/>
          <p:nvPr/>
        </p:nvSpPr>
        <p:spPr>
          <a:xfrm rot="18649004">
            <a:off x="7465878" y="4859317"/>
            <a:ext cx="1485900" cy="509954"/>
          </a:xfrm>
          <a:prstGeom prst="rightArrow">
            <a:avLst/>
          </a:prstGeom>
          <a:solidFill>
            <a:srgbClr val="EA6F1C"/>
          </a:solidFill>
          <a:ln>
            <a:solidFill>
              <a:srgbClr val="D6631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Network State</a:t>
            </a:r>
          </a:p>
        </p:txBody>
      </p:sp>
      <p:sp>
        <p:nvSpPr>
          <p:cNvPr id="23" name="Right Arrow 22"/>
          <p:cNvSpPr/>
          <p:nvPr/>
        </p:nvSpPr>
        <p:spPr>
          <a:xfrm rot="18898814">
            <a:off x="4860958" y="4768612"/>
            <a:ext cx="1325515" cy="439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Unknown </a:t>
            </a:r>
            <a:r>
              <a:rPr lang="en-US" sz="1200" dirty="0" err="1"/>
              <a:t>pkts</a:t>
            </a:r>
            <a:endParaRPr lang="en-US" sz="1200" dirty="0"/>
          </a:p>
        </p:txBody>
      </p:sp>
      <p:sp>
        <p:nvSpPr>
          <p:cNvPr id="24" name="Left Arrow 23"/>
          <p:cNvSpPr/>
          <p:nvPr/>
        </p:nvSpPr>
        <p:spPr>
          <a:xfrm rot="2339085">
            <a:off x="5996115" y="4859757"/>
            <a:ext cx="1240209" cy="4139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Unknown </a:t>
            </a:r>
            <a:r>
              <a:rPr lang="en-US" sz="1100" dirty="0" err="1"/>
              <a:t>ptks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094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7190118" cy="4830616"/>
          </a:xfrm>
        </p:spPr>
        <p:txBody>
          <a:bodyPr/>
          <a:lstStyle/>
          <a:p>
            <a:r>
              <a:rPr lang="en-US" dirty="0" err="1"/>
              <a:t>OpenFlow</a:t>
            </a:r>
            <a:r>
              <a:rPr lang="en-US" dirty="0"/>
              <a:t> Error Messages</a:t>
            </a:r>
          </a:p>
          <a:p>
            <a:pPr lvl="1"/>
            <a:r>
              <a:rPr lang="en-US" dirty="0"/>
              <a:t>Indicate invalid or unsupported </a:t>
            </a:r>
            <a:r>
              <a:rPr lang="en-US" dirty="0" err="1"/>
              <a:t>OpenFlow</a:t>
            </a:r>
            <a:r>
              <a:rPr lang="en-US" dirty="0"/>
              <a:t> commands</a:t>
            </a:r>
          </a:p>
          <a:p>
            <a:r>
              <a:rPr lang="en-US" dirty="0"/>
              <a:t>Network State</a:t>
            </a:r>
          </a:p>
          <a:p>
            <a:pPr lvl="1"/>
            <a:r>
              <a:rPr lang="en-US" dirty="0"/>
              <a:t>The flow rules installed in </a:t>
            </a:r>
            <a:r>
              <a:rPr lang="en-US" dirty="0" err="1"/>
              <a:t>OpenFlow</a:t>
            </a:r>
            <a:r>
              <a:rPr lang="en-US" dirty="0"/>
              <a:t> switches</a:t>
            </a:r>
          </a:p>
          <a:p>
            <a:pPr lvl="1"/>
            <a:r>
              <a:rPr lang="en-US" dirty="0"/>
              <a:t>Different network state indicates unexpected network behavior---a bug</a:t>
            </a:r>
          </a:p>
          <a:p>
            <a:r>
              <a:rPr lang="en-US" dirty="0"/>
              <a:t>Reachability</a:t>
            </a:r>
          </a:p>
          <a:p>
            <a:pPr lvl="1"/>
            <a:r>
              <a:rPr lang="en-US" dirty="0"/>
              <a:t>Use Pair-wise pings between all hosts to verify network reachability</a:t>
            </a:r>
          </a:p>
          <a:p>
            <a:pPr lvl="1"/>
            <a:r>
              <a:rPr lang="en-US" dirty="0"/>
              <a:t>If reachability is not as expected, a bug exists</a:t>
            </a:r>
          </a:p>
          <a:p>
            <a:r>
              <a:rPr lang="en-US" dirty="0"/>
              <a:t>Resource Usage</a:t>
            </a:r>
          </a:p>
          <a:p>
            <a:pPr lvl="1"/>
            <a:r>
              <a:rPr lang="en-US" dirty="0"/>
              <a:t>Monitor the CPU and memory usage of the controller and switches</a:t>
            </a:r>
          </a:p>
          <a:p>
            <a:pPr lvl="1"/>
            <a:r>
              <a:rPr lang="en-US" dirty="0"/>
              <a:t>Excessive usage indicates the possibility of resource exhaustion bugs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Bugs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355926" y="2359454"/>
            <a:ext cx="900646" cy="1464093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0256572" y="2359452"/>
            <a:ext cx="914662" cy="1389024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1221347" y="3920791"/>
            <a:ext cx="244939" cy="469329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9153013" y="3979378"/>
            <a:ext cx="202913" cy="486441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0755917" y="3470664"/>
            <a:ext cx="377196" cy="277812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444484" y="3359308"/>
            <a:ext cx="531821" cy="464239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0263580" y="2359452"/>
            <a:ext cx="1" cy="91843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221" y="4081197"/>
            <a:ext cx="922876" cy="9228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797" y="1439590"/>
            <a:ext cx="1041567" cy="14704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53" y="3108009"/>
            <a:ext cx="1340254" cy="502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812" y="4081197"/>
            <a:ext cx="922876" cy="9228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678" y="3640280"/>
            <a:ext cx="1340254" cy="502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503" y="3578602"/>
            <a:ext cx="1340254" cy="502595"/>
          </a:xfrm>
          <a:prstGeom prst="rect">
            <a:avLst/>
          </a:prstGeom>
        </p:spPr>
      </p:pic>
      <p:sp>
        <p:nvSpPr>
          <p:cNvPr id="41" name="Arrow: Right 40"/>
          <p:cNvSpPr/>
          <p:nvPr/>
        </p:nvSpPr>
        <p:spPr>
          <a:xfrm>
            <a:off x="8336975" y="2453399"/>
            <a:ext cx="1405835" cy="824483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Error Messages</a:t>
            </a:r>
          </a:p>
        </p:txBody>
      </p:sp>
      <p:sp>
        <p:nvSpPr>
          <p:cNvPr id="63" name="Arrow: Right 62"/>
          <p:cNvSpPr/>
          <p:nvPr/>
        </p:nvSpPr>
        <p:spPr>
          <a:xfrm>
            <a:off x="7763989" y="3476998"/>
            <a:ext cx="1405835" cy="824483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Flow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Rules</a:t>
            </a:r>
          </a:p>
        </p:txBody>
      </p:sp>
      <p:sp>
        <p:nvSpPr>
          <p:cNvPr id="19" name="Arrow: Right 18"/>
          <p:cNvSpPr/>
          <p:nvPr/>
        </p:nvSpPr>
        <p:spPr>
          <a:xfrm>
            <a:off x="8336975" y="1628915"/>
            <a:ext cx="1405835" cy="824483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Resource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Usage</a:t>
            </a:r>
          </a:p>
        </p:txBody>
      </p:sp>
      <p:cxnSp>
        <p:nvCxnSpPr>
          <p:cNvPr id="20" name="Connector: Curved 19"/>
          <p:cNvCxnSpPr/>
          <p:nvPr/>
        </p:nvCxnSpPr>
        <p:spPr>
          <a:xfrm rot="5400000" flipH="1" flipV="1">
            <a:off x="10236878" y="3226123"/>
            <a:ext cx="61678" cy="1771825"/>
          </a:xfrm>
          <a:prstGeom prst="curvedConnector3">
            <a:avLst>
              <a:gd name="adj1" fmla="val 940841"/>
            </a:avLst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/>
          <p:cNvSpPr/>
          <p:nvPr/>
        </p:nvSpPr>
        <p:spPr>
          <a:xfrm rot="18287220">
            <a:off x="9275170" y="4086679"/>
            <a:ext cx="1637199" cy="824483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Reachability</a:t>
            </a:r>
          </a:p>
        </p:txBody>
      </p:sp>
    </p:spTree>
    <p:extLst>
      <p:ext uri="{BB962C8B-B14F-4D97-AF65-F5344CB8AC3E}">
        <p14:creationId xmlns:p14="http://schemas.microsoft.com/office/powerpoint/2010/main" val="69883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253709" y="3912117"/>
            <a:ext cx="4452499" cy="10773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Network Topology:</a:t>
            </a:r>
          </a:p>
          <a:p>
            <a:pPr marL="0" indent="0">
              <a:buNone/>
            </a:pPr>
            <a:r>
              <a:rPr lang="en-US" dirty="0"/>
              <a:t>4 host, 3 switch tree network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7060223" y="3912117"/>
            <a:ext cx="3874894" cy="1077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Testing time for each controller: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About 200 hours of computation, parallelized across 6 test managers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49064"/>
              </p:ext>
            </p:extLst>
          </p:nvPr>
        </p:nvGraphicFramePr>
        <p:xfrm>
          <a:off x="2499157" y="1081205"/>
          <a:ext cx="7190511" cy="241681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96837">
                  <a:extLst>
                    <a:ext uri="{9D8B030D-6E8A-4147-A177-3AD203B41FA5}">
                      <a16:colId xmlns:a16="http://schemas.microsoft.com/office/drawing/2014/main" val="1395268814"/>
                    </a:ext>
                  </a:extLst>
                </a:gridCol>
                <a:gridCol w="2396837">
                  <a:extLst>
                    <a:ext uri="{9D8B030D-6E8A-4147-A177-3AD203B41FA5}">
                      <a16:colId xmlns:a16="http://schemas.microsoft.com/office/drawing/2014/main" val="4291658875"/>
                    </a:ext>
                  </a:extLst>
                </a:gridCol>
                <a:gridCol w="2396837">
                  <a:extLst>
                    <a:ext uri="{9D8B030D-6E8A-4147-A177-3AD203B41FA5}">
                      <a16:colId xmlns:a16="http://schemas.microsoft.com/office/drawing/2014/main" val="3512764499"/>
                    </a:ext>
                  </a:extLst>
                </a:gridCol>
              </a:tblGrid>
              <a:tr h="588014">
                <a:tc>
                  <a:txBody>
                    <a:bodyPr/>
                    <a:lstStyle/>
                    <a:p>
                      <a:r>
                        <a:rPr lang="en-US" dirty="0"/>
                        <a:t>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Strategies Tested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Bugs Found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352401"/>
                  </a:ext>
                </a:extLst>
              </a:tr>
              <a:tr h="340675">
                <a:tc>
                  <a:txBody>
                    <a:bodyPr/>
                    <a:lstStyle/>
                    <a:p>
                      <a:r>
                        <a:rPr lang="en-US" dirty="0"/>
                        <a:t>ONOS 1.2.1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527810"/>
                  </a:ext>
                </a:extLst>
              </a:tr>
              <a:tr h="340675">
                <a:tc>
                  <a:txBody>
                    <a:bodyPr/>
                    <a:lstStyle/>
                    <a:p>
                      <a:r>
                        <a:rPr lang="en-US" dirty="0"/>
                        <a:t>POX (eel)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98369"/>
                  </a:ext>
                </a:extLst>
              </a:tr>
              <a:tr h="340675">
                <a:tc>
                  <a:txBody>
                    <a:bodyPr/>
                    <a:lstStyle/>
                    <a:p>
                      <a:r>
                        <a:rPr lang="en-US" dirty="0"/>
                        <a:t>Ryu 3.27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88568"/>
                  </a:ext>
                </a:extLst>
              </a:tr>
              <a:tr h="340675">
                <a:tc>
                  <a:txBody>
                    <a:bodyPr/>
                    <a:lstStyle/>
                    <a:p>
                      <a:r>
                        <a:rPr lang="en-US" dirty="0"/>
                        <a:t>Floodlight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422491"/>
                  </a:ext>
                </a:extLst>
              </a:tr>
              <a:tr h="340675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18,840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553016"/>
                  </a:ext>
                </a:extLst>
              </a:tr>
            </a:tbl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174760" y="5403557"/>
            <a:ext cx="7514908" cy="844843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algn="ctr">
              <a:defRPr/>
            </a:pPr>
            <a:r>
              <a:rPr lang="en-US" sz="2400" b="1" dirty="0"/>
              <a:t>Found 1,893 buggy strategies in 28 categories, 10 of which are new</a:t>
            </a:r>
          </a:p>
        </p:txBody>
      </p:sp>
    </p:spTree>
    <p:extLst>
      <p:ext uri="{BB962C8B-B14F-4D97-AF65-F5344CB8AC3E}">
        <p14:creationId xmlns:p14="http://schemas.microsoft.com/office/powerpoint/2010/main" val="24761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 Networking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70343" y="2935423"/>
            <a:ext cx="5258379" cy="3229638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lvl="0">
              <a:defRPr/>
            </a:pPr>
            <a:r>
              <a:rPr lang="en-US" sz="2400" dirty="0">
                <a:latin typeface="Calibri" panose="020F0502020204030204"/>
              </a:rPr>
              <a:t>Benefits: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/>
              </a:rPr>
              <a:t>Easier network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/>
              </a:rPr>
              <a:t>Easier traffic engineering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/>
              </a:rPr>
              <a:t>Global view of network available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/>
              </a:rPr>
              <a:t>Per-flow control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/>
              </a:rPr>
              <a:t>Security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/>
              </a:rPr>
              <a:t>Performance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/>
              </a:rPr>
              <a:t>More agile and adaptive networks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17" y="1540451"/>
            <a:ext cx="5546208" cy="24759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1554"/>
          <a:stretch/>
        </p:blipFill>
        <p:spPr>
          <a:xfrm>
            <a:off x="6642616" y="2922250"/>
            <a:ext cx="5546208" cy="2752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15" y="3847814"/>
            <a:ext cx="5546209" cy="2478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5" y="1810242"/>
            <a:ext cx="1878093" cy="11097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65" y="1730853"/>
            <a:ext cx="1605355" cy="10653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3" y="1052186"/>
            <a:ext cx="3209694" cy="6786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22" y="866514"/>
            <a:ext cx="1692560" cy="1503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67" y="1057070"/>
            <a:ext cx="2028825" cy="11811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96" y="1009019"/>
            <a:ext cx="1525028" cy="11865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68" y="2227265"/>
            <a:ext cx="2020421" cy="61559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87" y="3230903"/>
            <a:ext cx="721478" cy="72147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8" r="25189"/>
          <a:stretch/>
        </p:blipFill>
        <p:spPr>
          <a:xfrm>
            <a:off x="5761588" y="4061291"/>
            <a:ext cx="691476" cy="76535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87" y="5000916"/>
            <a:ext cx="1002878" cy="43306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39" y="5512172"/>
            <a:ext cx="781775" cy="7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1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33083" y="2029279"/>
            <a:ext cx="5767718" cy="3610848"/>
          </a:xfrm>
        </p:spPr>
        <p:txBody>
          <a:bodyPr/>
          <a:lstStyle/>
          <a:p>
            <a:r>
              <a:rPr lang="en-US" dirty="0"/>
              <a:t>Malicious switch modifies the packet count for the rule in returned statistics messages</a:t>
            </a:r>
          </a:p>
          <a:p>
            <a:r>
              <a:rPr lang="en-US" dirty="0"/>
              <a:t>ONOS believes rule is idle</a:t>
            </a:r>
          </a:p>
          <a:p>
            <a:r>
              <a:rPr lang="en-US" dirty="0"/>
              <a:t>ONOS explicitly deletes flow rule</a:t>
            </a:r>
          </a:p>
          <a:p>
            <a:r>
              <a:rPr lang="en-US" dirty="0"/>
              <a:t>Impacts:</a:t>
            </a:r>
          </a:p>
          <a:p>
            <a:pPr lvl="1"/>
            <a:r>
              <a:rPr lang="en-US" dirty="0"/>
              <a:t>Dropped packets and degraded performance</a:t>
            </a:r>
          </a:p>
          <a:p>
            <a:pPr lvl="1"/>
            <a:r>
              <a:rPr lang="en-US" dirty="0"/>
              <a:t>Increased controller load</a:t>
            </a:r>
          </a:p>
          <a:p>
            <a:r>
              <a:rPr lang="en-US" dirty="0"/>
              <a:t>This is much harder to identify than if the switch removed or ignored the rule</a:t>
            </a:r>
          </a:p>
          <a:p>
            <a:pPr lvl="1"/>
            <a:r>
              <a:rPr lang="en-US" dirty="0"/>
              <a:t>Logs will indicate that ONOS is to blame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Unexpected Flow Rule Removal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314208" y="4396449"/>
            <a:ext cx="1712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</a:t>
            </a:r>
            <a:r>
              <a:rPr lang="en-US" sz="1400" dirty="0" err="1"/>
              <a:t>pkts</a:t>
            </a:r>
            <a:r>
              <a:rPr lang="en-US" sz="1400" dirty="0"/>
              <a:t> matched, rule is idle. Remove it.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56318" y="896426"/>
            <a:ext cx="4221229" cy="4892004"/>
            <a:chOff x="7056318" y="1231706"/>
            <a:chExt cx="4221229" cy="489200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167082" y="1750970"/>
              <a:ext cx="2277208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42619" y="1231706"/>
              <a:ext cx="735623" cy="103852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318" y="1537225"/>
              <a:ext cx="1421329" cy="53299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344" y="1683348"/>
              <a:ext cx="445582" cy="445582"/>
            </a:xfrm>
            <a:prstGeom prst="rect">
              <a:avLst/>
            </a:prstGeom>
          </p:spPr>
        </p:pic>
        <p:sp>
          <p:nvSpPr>
            <p:cNvPr id="43" name="Right Arrow 42"/>
            <p:cNvSpPr/>
            <p:nvPr/>
          </p:nvSpPr>
          <p:spPr>
            <a:xfrm>
              <a:off x="8479774" y="3736822"/>
              <a:ext cx="1570086" cy="342640"/>
            </a:xfrm>
            <a:prstGeom prst="rightArrow">
              <a:avLst>
                <a:gd name="adj1" fmla="val 55132"/>
                <a:gd name="adj2" fmla="val 75660"/>
              </a:avLst>
            </a:prstGeom>
            <a:solidFill>
              <a:srgbClr val="EA6F1C"/>
            </a:solidFill>
            <a:ln>
              <a:solidFill>
                <a:srgbClr val="D66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Stats (</a:t>
              </a:r>
              <a:r>
                <a:rPr lang="en-US" sz="1400" dirty="0" err="1"/>
                <a:t>pkt</a:t>
              </a:r>
              <a:r>
                <a:rPr lang="en-US" sz="1400" dirty="0"/>
                <a:t>=0)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>
              <a:off x="8523723" y="1385724"/>
              <a:ext cx="1482189" cy="413755"/>
            </a:xfrm>
            <a:prstGeom prst="leftArrow">
              <a:avLst>
                <a:gd name="adj1" fmla="val 50000"/>
                <a:gd name="adj2" fmla="val 69125"/>
              </a:avLst>
            </a:prstGeom>
            <a:solidFill>
              <a:srgbClr val="EA6F1C"/>
            </a:solidFill>
            <a:ln>
              <a:solidFill>
                <a:srgbClr val="D66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Insert Rule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8167082" y="3444527"/>
              <a:ext cx="2277208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318" y="3216863"/>
              <a:ext cx="1421329" cy="53299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344" y="3308401"/>
              <a:ext cx="445582" cy="445582"/>
            </a:xfrm>
            <a:prstGeom prst="rect">
              <a:avLst/>
            </a:prstGeom>
          </p:spPr>
        </p:pic>
        <p:sp>
          <p:nvSpPr>
            <p:cNvPr id="48" name="Left Arrow 47"/>
            <p:cNvSpPr/>
            <p:nvPr/>
          </p:nvSpPr>
          <p:spPr>
            <a:xfrm>
              <a:off x="8523723" y="3074154"/>
              <a:ext cx="1482189" cy="413755"/>
            </a:xfrm>
            <a:prstGeom prst="leftArrow">
              <a:avLst>
                <a:gd name="adj1" fmla="val 50000"/>
                <a:gd name="adj2" fmla="val 69125"/>
              </a:avLst>
            </a:prstGeom>
            <a:solidFill>
              <a:srgbClr val="EA6F1C"/>
            </a:solidFill>
            <a:ln>
              <a:solidFill>
                <a:srgbClr val="D66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Get Stats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8167082" y="4080375"/>
              <a:ext cx="2277208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318" y="3866630"/>
              <a:ext cx="1421329" cy="53299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344" y="4015057"/>
              <a:ext cx="445582" cy="44558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42619" y="2925118"/>
              <a:ext cx="735623" cy="103852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42619" y="3612403"/>
              <a:ext cx="735623" cy="1038527"/>
            </a:xfrm>
            <a:prstGeom prst="rect">
              <a:avLst/>
            </a:prstGeom>
          </p:spPr>
        </p:pic>
        <p:cxnSp>
          <p:nvCxnSpPr>
            <p:cNvPr id="54" name="Straight Connector 53"/>
            <p:cNvCxnSpPr/>
            <p:nvPr/>
          </p:nvCxnSpPr>
          <p:spPr>
            <a:xfrm>
              <a:off x="8167082" y="5604447"/>
              <a:ext cx="2277208" cy="0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42619" y="5085183"/>
              <a:ext cx="735623" cy="10385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318" y="5390702"/>
              <a:ext cx="1421329" cy="53299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344" y="5514585"/>
              <a:ext cx="445582" cy="445582"/>
            </a:xfrm>
            <a:prstGeom prst="rect">
              <a:avLst/>
            </a:prstGeom>
          </p:spPr>
        </p:pic>
        <p:sp>
          <p:nvSpPr>
            <p:cNvPr id="58" name="Left Arrow 57"/>
            <p:cNvSpPr/>
            <p:nvPr/>
          </p:nvSpPr>
          <p:spPr>
            <a:xfrm>
              <a:off x="8523723" y="5230409"/>
              <a:ext cx="1482189" cy="413755"/>
            </a:xfrm>
            <a:prstGeom prst="leftArrow">
              <a:avLst>
                <a:gd name="adj1" fmla="val 50000"/>
                <a:gd name="adj2" fmla="val 69125"/>
              </a:avLst>
            </a:prstGeom>
            <a:solidFill>
              <a:srgbClr val="EA6F1C"/>
            </a:solidFill>
            <a:ln>
              <a:solidFill>
                <a:srgbClr val="D663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Delete Rule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10239966" y="2168790"/>
              <a:ext cx="0" cy="7832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0281633" y="2370561"/>
              <a:ext cx="995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10 seconds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0239966" y="4567688"/>
              <a:ext cx="10899" cy="7121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7323017" y="1362850"/>
              <a:ext cx="833748" cy="138553"/>
            </a:xfrm>
            <a:prstGeom prst="rect">
              <a:avLst/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R2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323017" y="1507172"/>
              <a:ext cx="833748" cy="17617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R1 (</a:t>
              </a:r>
              <a:r>
                <a:rPr lang="en-US" sz="900" dirty="0" err="1">
                  <a:solidFill>
                    <a:schemeClr val="tx1"/>
                  </a:solidFill>
                </a:rPr>
                <a:t>pkt</a:t>
              </a:r>
              <a:r>
                <a:rPr lang="en-US" sz="900" dirty="0">
                  <a:solidFill>
                    <a:schemeClr val="tx1"/>
                  </a:solidFill>
                </a:rPr>
                <a:t>=10)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323017" y="3055462"/>
              <a:ext cx="833748" cy="138553"/>
            </a:xfrm>
            <a:prstGeom prst="rect">
              <a:avLst/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R2 (</a:t>
              </a:r>
              <a:r>
                <a:rPr lang="en-US" sz="900" dirty="0" err="1">
                  <a:solidFill>
                    <a:schemeClr val="tx1"/>
                  </a:solidFill>
                </a:rPr>
                <a:t>pkt</a:t>
              </a:r>
              <a:r>
                <a:rPr lang="en-US" sz="900" dirty="0">
                  <a:solidFill>
                    <a:schemeClr val="tx1"/>
                  </a:solidFill>
                </a:rPr>
                <a:t>=90)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323017" y="3199784"/>
              <a:ext cx="833748" cy="17617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R1 (</a:t>
              </a:r>
              <a:r>
                <a:rPr lang="en-US" sz="900" dirty="0" err="1">
                  <a:solidFill>
                    <a:schemeClr val="tx1"/>
                  </a:solidFill>
                </a:rPr>
                <a:t>pkt</a:t>
              </a:r>
              <a:r>
                <a:rPr lang="en-US" sz="900" dirty="0">
                  <a:solidFill>
                    <a:schemeClr val="tx1"/>
                  </a:solidFill>
                </a:rPr>
                <a:t>=40)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23017" y="3708481"/>
              <a:ext cx="833748" cy="138553"/>
            </a:xfrm>
            <a:prstGeom prst="rect">
              <a:avLst/>
            </a:prstGeom>
            <a:solidFill>
              <a:srgbClr val="00B05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R2 (</a:t>
              </a:r>
              <a:r>
                <a:rPr lang="en-US" sz="900" dirty="0" err="1">
                  <a:solidFill>
                    <a:schemeClr val="tx1"/>
                  </a:solidFill>
                </a:rPr>
                <a:t>pkt</a:t>
              </a:r>
              <a:r>
                <a:rPr lang="en-US" sz="900" dirty="0">
                  <a:solidFill>
                    <a:schemeClr val="tx1"/>
                  </a:solidFill>
                </a:rPr>
                <a:t>=91)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323017" y="3852803"/>
              <a:ext cx="833748" cy="17617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R1 (</a:t>
              </a:r>
              <a:r>
                <a:rPr lang="en-US" sz="900" dirty="0" err="1">
                  <a:solidFill>
                    <a:schemeClr val="tx1"/>
                  </a:solidFill>
                </a:rPr>
                <a:t>pkt</a:t>
              </a:r>
              <a:r>
                <a:rPr lang="en-US" sz="900" dirty="0">
                  <a:solidFill>
                    <a:schemeClr val="tx1"/>
                  </a:solidFill>
                </a:rPr>
                <a:t>=40)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323017" y="5241402"/>
              <a:ext cx="833748" cy="138553"/>
            </a:xfrm>
            <a:prstGeom prst="rect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323017" y="5385724"/>
              <a:ext cx="833748" cy="17617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R1 (</a:t>
              </a:r>
              <a:r>
                <a:rPr lang="en-US" sz="900" dirty="0" err="1">
                  <a:solidFill>
                    <a:schemeClr val="tx1"/>
                  </a:solidFill>
                </a:rPr>
                <a:t>pkt</a:t>
              </a:r>
              <a:r>
                <a:rPr lang="en-US" sz="900" dirty="0">
                  <a:solidFill>
                    <a:schemeClr val="tx1"/>
                  </a:solidFill>
                </a:rPr>
                <a:t>=50)</a:t>
              </a:r>
            </a:p>
          </p:txBody>
        </p:sp>
      </p:grpSp>
      <p:sp>
        <p:nvSpPr>
          <p:cNvPr id="36" name="TextBox 4"/>
          <p:cNvSpPr txBox="1"/>
          <p:nvPr/>
        </p:nvSpPr>
        <p:spPr>
          <a:xfrm>
            <a:off x="633083" y="1003112"/>
            <a:ext cx="4797173" cy="830997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libri" panose="020F0502020204030204"/>
              </a:rPr>
              <a:t>Malicious switch can convince ONOS to remove active Flow Rule</a:t>
            </a: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636652" y="5884826"/>
            <a:ext cx="10915522" cy="670100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algn="ctr">
              <a:defRPr/>
            </a:pPr>
            <a:r>
              <a:rPr lang="en-US" sz="2000" b="1" dirty="0"/>
              <a:t>BEADS does not find fully weaponized attacks. However, the bugs it finds can be used by talented attackers to build powerful attacks</a:t>
            </a:r>
          </a:p>
        </p:txBody>
      </p:sp>
    </p:spTree>
    <p:extLst>
      <p:ext uri="{BB962C8B-B14F-4D97-AF65-F5344CB8AC3E}">
        <p14:creationId xmlns:p14="http://schemas.microsoft.com/office/powerpoint/2010/main" val="14716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33083" y="2354160"/>
            <a:ext cx="5317368" cy="3769550"/>
          </a:xfrm>
        </p:spPr>
        <p:txBody>
          <a:bodyPr/>
          <a:lstStyle/>
          <a:p>
            <a:r>
              <a:rPr lang="en-US" dirty="0"/>
              <a:t>Attacker controls a host and a switch</a:t>
            </a:r>
          </a:p>
          <a:p>
            <a:r>
              <a:rPr lang="en-US" dirty="0"/>
              <a:t>Attacker uses an ARP poisoning bug to confuse controller about target web server’s location</a:t>
            </a:r>
          </a:p>
          <a:p>
            <a:r>
              <a:rPr lang="en-US" dirty="0"/>
              <a:t>Attacker uses a data-plane packet dropping bug to prevent target webserver from correcting its location</a:t>
            </a:r>
          </a:p>
          <a:p>
            <a:r>
              <a:rPr lang="en-US" dirty="0"/>
              <a:t>Attacker’s host pretends to be the target webserver to unsuspecting victims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Demonstration: Web Server Impersonation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155791" y="3217881"/>
            <a:ext cx="1043277" cy="13378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386396" y="3266400"/>
            <a:ext cx="1152338" cy="580724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463108" y="3027662"/>
            <a:ext cx="1056038" cy="190219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692" y="2615394"/>
            <a:ext cx="872475" cy="1231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31" y="3028845"/>
            <a:ext cx="1118535" cy="4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95" y="2589831"/>
            <a:ext cx="712735" cy="7127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97" y="2702041"/>
            <a:ext cx="445582" cy="445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95" y="3444515"/>
            <a:ext cx="712735" cy="71273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8775898" y="2687160"/>
            <a:ext cx="89859" cy="482203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8216631" y="2372835"/>
            <a:ext cx="1480638" cy="439615"/>
          </a:xfrm>
          <a:prstGeom prst="cloudCallout">
            <a:avLst>
              <a:gd name="adj1" fmla="val 607"/>
              <a:gd name="adj2" fmla="val 4390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Victims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9020" y="2308450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Attacker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9092" y="4084679"/>
            <a:ext cx="68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Target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65" y="3191749"/>
            <a:ext cx="445582" cy="44558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9194850" y="5257285"/>
            <a:ext cx="1043277" cy="13378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425455" y="5305804"/>
            <a:ext cx="1152338" cy="580724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502167" y="5067066"/>
            <a:ext cx="1056038" cy="190219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692" y="4654798"/>
            <a:ext cx="872475" cy="12317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31" y="5068249"/>
            <a:ext cx="1118535" cy="419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95" y="4629235"/>
            <a:ext cx="712735" cy="7127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56" y="4741445"/>
            <a:ext cx="445582" cy="4455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95" y="5483919"/>
            <a:ext cx="712735" cy="71273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8814957" y="4726564"/>
            <a:ext cx="89859" cy="482203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Cloud Callout 28"/>
          <p:cNvSpPr/>
          <p:nvPr/>
        </p:nvSpPr>
        <p:spPr>
          <a:xfrm>
            <a:off x="8255690" y="4412239"/>
            <a:ext cx="1480638" cy="439615"/>
          </a:xfrm>
          <a:prstGeom prst="cloudCallout">
            <a:avLst>
              <a:gd name="adj1" fmla="val 607"/>
              <a:gd name="adj2" fmla="val 4390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Victims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98151" y="6124083"/>
            <a:ext cx="68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Target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13" y="5258512"/>
            <a:ext cx="445582" cy="445582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 rot="782872">
            <a:off x="7469507" y="2795473"/>
            <a:ext cx="1303678" cy="29557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Malicious ARP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8956950" y="2918153"/>
            <a:ext cx="1303678" cy="29557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Malicious ARP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28010" y="3580386"/>
            <a:ext cx="144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Target=Attacker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9082616" y="4950015"/>
            <a:ext cx="1104754" cy="3643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DP-bug</a:t>
            </a:r>
          </a:p>
        </p:txBody>
      </p:sp>
      <p:sp>
        <p:nvSpPr>
          <p:cNvPr id="36" name="Arc 35"/>
          <p:cNvSpPr/>
          <p:nvPr/>
        </p:nvSpPr>
        <p:spPr>
          <a:xfrm flipV="1">
            <a:off x="7386396" y="4167742"/>
            <a:ext cx="1561026" cy="1174226"/>
          </a:xfrm>
          <a:prstGeom prst="arc">
            <a:avLst>
              <a:gd name="adj1" fmla="val 12219944"/>
              <a:gd name="adj2" fmla="val 90412"/>
            </a:avLst>
          </a:prstGeom>
          <a:noFill/>
          <a:ln w="38100">
            <a:solidFill>
              <a:schemeClr val="accent6"/>
            </a:solidFill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9200560" y="1588229"/>
            <a:ext cx="1043277" cy="13378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383443" y="1589456"/>
            <a:ext cx="1210324" cy="122625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21" y="985742"/>
            <a:ext cx="872475" cy="123173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60" y="1399193"/>
            <a:ext cx="1118535" cy="4194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24" y="1259025"/>
            <a:ext cx="712735" cy="712735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 flipV="1">
            <a:off x="8820667" y="1250602"/>
            <a:ext cx="464317" cy="289110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Cloud Callout 42"/>
          <p:cNvSpPr/>
          <p:nvPr/>
        </p:nvSpPr>
        <p:spPr>
          <a:xfrm>
            <a:off x="8690669" y="918760"/>
            <a:ext cx="1480638" cy="439615"/>
          </a:xfrm>
          <a:prstGeom prst="cloudCallout">
            <a:avLst>
              <a:gd name="adj1" fmla="val 607"/>
              <a:gd name="adj2" fmla="val 4390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Victims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66663" y="1849236"/>
            <a:ext cx="68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Target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693050" y="2063822"/>
            <a:ext cx="128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Target=Target</a:t>
            </a:r>
            <a:endParaRPr lang="en-US" dirty="0"/>
          </a:p>
        </p:txBody>
      </p:sp>
      <p:sp>
        <p:nvSpPr>
          <p:cNvPr id="46" name="Arc 45"/>
          <p:cNvSpPr/>
          <p:nvPr/>
        </p:nvSpPr>
        <p:spPr>
          <a:xfrm flipV="1">
            <a:off x="6900648" y="559547"/>
            <a:ext cx="2382220" cy="1420219"/>
          </a:xfrm>
          <a:prstGeom prst="arc">
            <a:avLst>
              <a:gd name="adj1" fmla="val 13001717"/>
              <a:gd name="adj2" fmla="val 90412"/>
            </a:avLst>
          </a:prstGeom>
          <a:noFill/>
          <a:ln w="38100">
            <a:solidFill>
              <a:schemeClr val="accent6"/>
            </a:solidFill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flipV="1">
            <a:off x="7312310" y="2354160"/>
            <a:ext cx="1561026" cy="1174226"/>
          </a:xfrm>
          <a:prstGeom prst="arc">
            <a:avLst>
              <a:gd name="adj1" fmla="val 12219944"/>
              <a:gd name="adj2" fmla="val 90412"/>
            </a:avLst>
          </a:prstGeom>
          <a:noFill/>
          <a:ln w="38100">
            <a:solidFill>
              <a:schemeClr val="accent6"/>
            </a:solidFill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20026742">
            <a:off x="7578871" y="5647523"/>
            <a:ext cx="819393" cy="29557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65461" y="5280063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633083" y="1323152"/>
            <a:ext cx="4797173" cy="830997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libri" panose="020F0502020204030204"/>
              </a:rPr>
              <a:t>Attacker can impersonate a target web server by confusing controller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77429" y="5684564"/>
            <a:ext cx="1442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Target=Attacker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07413" y="4418496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Attacker</a:t>
            </a:r>
          </a:p>
        </p:txBody>
      </p:sp>
    </p:spTree>
    <p:extLst>
      <p:ext uri="{BB962C8B-B14F-4D97-AF65-F5344CB8AC3E}">
        <p14:creationId xmlns:p14="http://schemas.microsoft.com/office/powerpoint/2010/main" val="11661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3082" y="2993217"/>
            <a:ext cx="5765177" cy="3436611"/>
          </a:xfrm>
        </p:spPr>
        <p:txBody>
          <a:bodyPr/>
          <a:lstStyle/>
          <a:p>
            <a:r>
              <a:rPr lang="en-US" dirty="0"/>
              <a:t>During connection handshake, malicious switch sends a buggy message</a:t>
            </a:r>
          </a:p>
          <a:p>
            <a:r>
              <a:rPr lang="en-US" dirty="0"/>
              <a:t>This sets up a periodic switch disconnect bug that  will be triggered by the next ARP flood</a:t>
            </a:r>
          </a:p>
          <a:p>
            <a:r>
              <a:rPr lang="en-US" dirty="0"/>
              <a:t>Causes switch to disconnect for ~3 sec</a:t>
            </a:r>
          </a:p>
          <a:p>
            <a:pPr lvl="1"/>
            <a:r>
              <a:rPr lang="en-US" dirty="0"/>
              <a:t>Disrupting topology</a:t>
            </a:r>
          </a:p>
          <a:p>
            <a:r>
              <a:rPr lang="en-US" dirty="0"/>
              <a:t>Very difficult to link back to attacker</a:t>
            </a:r>
          </a:p>
          <a:p>
            <a:pPr lvl="1"/>
            <a:r>
              <a:rPr lang="en-US" dirty="0"/>
              <a:t>Logs will indicate that controller disconnected from switch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Demonstration: Deniable Denial of Service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198740" y="1639921"/>
            <a:ext cx="1043277" cy="13378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429345" y="1688440"/>
            <a:ext cx="1152338" cy="580724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7429345" y="1450885"/>
            <a:ext cx="1132750" cy="189036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641" y="1037434"/>
            <a:ext cx="872475" cy="1231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0" y="1450885"/>
            <a:ext cx="1118535" cy="419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44" y="1074140"/>
            <a:ext cx="712735" cy="712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05" y="1207717"/>
            <a:ext cx="445582" cy="445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44" y="1866555"/>
            <a:ext cx="712735" cy="71273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9119789" y="1241092"/>
            <a:ext cx="1234500" cy="342640"/>
          </a:xfrm>
          <a:prstGeom prst="rightArrow">
            <a:avLst>
              <a:gd name="adj1" fmla="val 55132"/>
              <a:gd name="adj2" fmla="val 7566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Bug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210692" y="3595705"/>
            <a:ext cx="1043277" cy="13378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429345" y="3644224"/>
            <a:ext cx="1152338" cy="580724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429345" y="3406669"/>
            <a:ext cx="1132750" cy="189036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641" y="2993218"/>
            <a:ext cx="872475" cy="12317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0" y="3406669"/>
            <a:ext cx="1118535" cy="419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44" y="3029924"/>
            <a:ext cx="712735" cy="7127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05" y="3163501"/>
            <a:ext cx="445582" cy="4455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44" y="3822339"/>
            <a:ext cx="712735" cy="712735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19883639">
            <a:off x="7522938" y="3918840"/>
            <a:ext cx="1234500" cy="342640"/>
          </a:xfrm>
          <a:prstGeom prst="rightArrow">
            <a:avLst>
              <a:gd name="adj1" fmla="val 55132"/>
              <a:gd name="adj2" fmla="val 75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ARP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8943094" y="1660610"/>
            <a:ext cx="1298923" cy="448463"/>
          </a:xfrm>
          <a:prstGeom prst="leftArrow">
            <a:avLst>
              <a:gd name="adj1" fmla="val 50000"/>
              <a:gd name="adj2" fmla="val 6912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Buggy Rule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9115533" y="3207349"/>
            <a:ext cx="1234500" cy="342640"/>
          </a:xfrm>
          <a:prstGeom prst="rightArrow">
            <a:avLst>
              <a:gd name="adj1" fmla="val 55132"/>
              <a:gd name="adj2" fmla="val 75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ARP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8945602" y="3687655"/>
            <a:ext cx="1298923" cy="448463"/>
          </a:xfrm>
          <a:prstGeom prst="leftArrow">
            <a:avLst>
              <a:gd name="adj1" fmla="val 50000"/>
              <a:gd name="adj2" fmla="val 69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ARP Flood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42321" y="2505382"/>
            <a:ext cx="162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Sometime later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9280802" y="5291811"/>
            <a:ext cx="1043277" cy="13378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429345" y="5340330"/>
            <a:ext cx="1152338" cy="580724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7429345" y="5102775"/>
            <a:ext cx="1132750" cy="189036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0" y="5102775"/>
            <a:ext cx="1118535" cy="4194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44" y="4726030"/>
            <a:ext cx="712735" cy="7127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05" y="4859607"/>
            <a:ext cx="445582" cy="4455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44" y="5518445"/>
            <a:ext cx="712735" cy="7127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641" y="4688768"/>
            <a:ext cx="872475" cy="12317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280802" y="4482892"/>
            <a:ext cx="9428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xtBox 4"/>
          <p:cNvSpPr txBox="1"/>
          <p:nvPr/>
        </p:nvSpPr>
        <p:spPr>
          <a:xfrm>
            <a:off x="633083" y="1252650"/>
            <a:ext cx="4797173" cy="1569660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libri" panose="020F0502020204030204"/>
              </a:rPr>
              <a:t>Controller disconnects from malicious switch at apparently random and non-deterministic intervals</a:t>
            </a:r>
          </a:p>
        </p:txBody>
      </p:sp>
    </p:spTree>
    <p:extLst>
      <p:ext uri="{BB962C8B-B14F-4D97-AF65-F5344CB8AC3E}">
        <p14:creationId xmlns:p14="http://schemas.microsoft.com/office/powerpoint/2010/main" val="351797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We developed a framework, BEADS, to automatically identify bugs in whole SDN systems (controllers and switches) by simulating malicious switches with an </a:t>
            </a:r>
            <a:r>
              <a:rPr lang="en-US" dirty="0" err="1"/>
              <a:t>OpenFlow</a:t>
            </a:r>
            <a:r>
              <a:rPr lang="en-US" dirty="0"/>
              <a:t> proxy and malicious hosts using spoofed ARP packets</a:t>
            </a:r>
          </a:p>
          <a:p>
            <a:r>
              <a:rPr lang="en-US" dirty="0"/>
              <a:t>BEADS is applicable to a wide variety of controllers and switches and can quickly generate thousands of testing strategies based on message-grammar and protocol semantics. It is capable of finding bugs involving </a:t>
            </a:r>
            <a:r>
              <a:rPr lang="en-US" dirty="0" err="1"/>
              <a:t>OpenFlow</a:t>
            </a:r>
            <a:r>
              <a:rPr lang="en-US" dirty="0"/>
              <a:t> error messages, network topology changes, reachability changes, and excessive switch or controller load</a:t>
            </a:r>
          </a:p>
          <a:p>
            <a:r>
              <a:rPr lang="en-US" dirty="0"/>
              <a:t>We applied BEADS to 4 popular SDN controllers and found 28 categories of bugs, of which 10 are new</a:t>
            </a:r>
          </a:p>
          <a:p>
            <a:r>
              <a:rPr lang="en-US" dirty="0"/>
              <a:t>To underscore the importance of these bugs, we then demonstrated how they can be weaponized into 4 powerful attacks compromising key network goals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1482" y="5263534"/>
            <a:ext cx="10915522" cy="981376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algn="ctr">
              <a:defRPr/>
            </a:pPr>
            <a:r>
              <a:rPr lang="en-US" sz="2000" b="1" dirty="0"/>
              <a:t>BEADS is Open Source. Check out the code at:</a:t>
            </a:r>
          </a:p>
          <a:p>
            <a:pPr algn="ctr">
              <a:defRPr/>
            </a:pPr>
            <a:r>
              <a:rPr lang="en-US" sz="2000" b="1" dirty="0"/>
              <a:t>https://github.com/samueljero/BEADS</a:t>
            </a:r>
          </a:p>
        </p:txBody>
      </p:sp>
    </p:spTree>
    <p:extLst>
      <p:ext uri="{BB962C8B-B14F-4D97-AF65-F5344CB8AC3E}">
        <p14:creationId xmlns:p14="http://schemas.microsoft.com/office/powerpoint/2010/main" val="302378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reeform 6"/>
          <p:cNvSpPr/>
          <p:nvPr/>
        </p:nvSpPr>
        <p:spPr>
          <a:xfrm>
            <a:off x="4145143" y="2769894"/>
            <a:ext cx="3898540" cy="2059564"/>
          </a:xfrm>
          <a:custGeom>
            <a:avLst/>
            <a:gdLst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46959 w 3896591"/>
              <a:gd name="connsiteY18" fmla="*/ 223404 h 2093768"/>
              <a:gd name="connsiteX19" fmla="*/ 1569027 w 3896591"/>
              <a:gd name="connsiteY19" fmla="*/ 192232 h 2093768"/>
              <a:gd name="connsiteX20" fmla="*/ 1563832 w 3896591"/>
              <a:gd name="connsiteY20" fmla="*/ 15586 h 2093768"/>
              <a:gd name="connsiteX21" fmla="*/ 2317173 w 3896591"/>
              <a:gd name="connsiteY21" fmla="*/ 15586 h 2093768"/>
              <a:gd name="connsiteX22" fmla="*/ 2337954 w 3896591"/>
              <a:gd name="connsiteY22" fmla="*/ 181841 h 2093768"/>
              <a:gd name="connsiteX23" fmla="*/ 2239241 w 3896591"/>
              <a:gd name="connsiteY23" fmla="*/ 223404 h 2093768"/>
              <a:gd name="connsiteX24" fmla="*/ 2234045 w 3896591"/>
              <a:gd name="connsiteY24" fmla="*/ 503959 h 2093768"/>
              <a:gd name="connsiteX25" fmla="*/ 2566554 w 3896591"/>
              <a:gd name="connsiteY25" fmla="*/ 503959 h 2093768"/>
              <a:gd name="connsiteX26" fmla="*/ 2561359 w 3896591"/>
              <a:gd name="connsiteY26" fmla="*/ 192232 h 2093768"/>
              <a:gd name="connsiteX27" fmla="*/ 2467841 w 3896591"/>
              <a:gd name="connsiteY27" fmla="*/ 161059 h 2093768"/>
              <a:gd name="connsiteX28" fmla="*/ 2462645 w 3896591"/>
              <a:gd name="connsiteY28" fmla="*/ 15586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46959 w 3896591"/>
              <a:gd name="connsiteY18" fmla="*/ 223404 h 2093768"/>
              <a:gd name="connsiteX19" fmla="*/ 1569027 w 3896591"/>
              <a:gd name="connsiteY19" fmla="*/ 192232 h 2093768"/>
              <a:gd name="connsiteX20" fmla="*/ 1563832 w 3896591"/>
              <a:gd name="connsiteY20" fmla="*/ 15586 h 2093768"/>
              <a:gd name="connsiteX21" fmla="*/ 2317173 w 3896591"/>
              <a:gd name="connsiteY21" fmla="*/ 15586 h 2093768"/>
              <a:gd name="connsiteX22" fmla="*/ 2337954 w 3896591"/>
              <a:gd name="connsiteY22" fmla="*/ 181841 h 2093768"/>
              <a:gd name="connsiteX23" fmla="*/ 2239241 w 3896591"/>
              <a:gd name="connsiteY23" fmla="*/ 223404 h 2093768"/>
              <a:gd name="connsiteX24" fmla="*/ 2234045 w 3896591"/>
              <a:gd name="connsiteY24" fmla="*/ 503959 h 2093768"/>
              <a:gd name="connsiteX25" fmla="*/ 2566554 w 3896591"/>
              <a:gd name="connsiteY25" fmla="*/ 503959 h 2093768"/>
              <a:gd name="connsiteX26" fmla="*/ 2561359 w 3896591"/>
              <a:gd name="connsiteY26" fmla="*/ 192232 h 2093768"/>
              <a:gd name="connsiteX27" fmla="*/ 2467841 w 3896591"/>
              <a:gd name="connsiteY27" fmla="*/ 161059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46959 w 3896591"/>
              <a:gd name="connsiteY18" fmla="*/ 223404 h 2093768"/>
              <a:gd name="connsiteX19" fmla="*/ 1569027 w 3896591"/>
              <a:gd name="connsiteY19" fmla="*/ 192232 h 2093768"/>
              <a:gd name="connsiteX20" fmla="*/ 1563832 w 3896591"/>
              <a:gd name="connsiteY20" fmla="*/ 15586 h 2093768"/>
              <a:gd name="connsiteX21" fmla="*/ 2317173 w 3896591"/>
              <a:gd name="connsiteY21" fmla="*/ 15586 h 2093768"/>
              <a:gd name="connsiteX22" fmla="*/ 2337954 w 3896591"/>
              <a:gd name="connsiteY22" fmla="*/ 181841 h 2093768"/>
              <a:gd name="connsiteX23" fmla="*/ 2239241 w 3896591"/>
              <a:gd name="connsiteY23" fmla="*/ 223404 h 2093768"/>
              <a:gd name="connsiteX24" fmla="*/ 2234045 w 3896591"/>
              <a:gd name="connsiteY24" fmla="*/ 503959 h 2093768"/>
              <a:gd name="connsiteX25" fmla="*/ 2566554 w 3896591"/>
              <a:gd name="connsiteY25" fmla="*/ 503959 h 2093768"/>
              <a:gd name="connsiteX26" fmla="*/ 2561359 w 3896591"/>
              <a:gd name="connsiteY26" fmla="*/ 192232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46959 w 3896591"/>
              <a:gd name="connsiteY18" fmla="*/ 223404 h 2093768"/>
              <a:gd name="connsiteX19" fmla="*/ 1569027 w 3896591"/>
              <a:gd name="connsiteY19" fmla="*/ 192232 h 2093768"/>
              <a:gd name="connsiteX20" fmla="*/ 1563832 w 3896591"/>
              <a:gd name="connsiteY20" fmla="*/ 15586 h 2093768"/>
              <a:gd name="connsiteX21" fmla="*/ 2317173 w 3896591"/>
              <a:gd name="connsiteY21" fmla="*/ 15586 h 2093768"/>
              <a:gd name="connsiteX22" fmla="*/ 2337954 w 3896591"/>
              <a:gd name="connsiteY22" fmla="*/ 181841 h 2093768"/>
              <a:gd name="connsiteX23" fmla="*/ 2239241 w 3896591"/>
              <a:gd name="connsiteY23" fmla="*/ 223404 h 2093768"/>
              <a:gd name="connsiteX24" fmla="*/ 2234045 w 3896591"/>
              <a:gd name="connsiteY24" fmla="*/ 503959 h 2093768"/>
              <a:gd name="connsiteX25" fmla="*/ 2566554 w 3896591"/>
              <a:gd name="connsiteY25" fmla="*/ 503959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46959 w 3896591"/>
              <a:gd name="connsiteY18" fmla="*/ 223404 h 2093768"/>
              <a:gd name="connsiteX19" fmla="*/ 1569027 w 3896591"/>
              <a:gd name="connsiteY19" fmla="*/ 192232 h 2093768"/>
              <a:gd name="connsiteX20" fmla="*/ 1563832 w 3896591"/>
              <a:gd name="connsiteY20" fmla="*/ 15586 h 2093768"/>
              <a:gd name="connsiteX21" fmla="*/ 2317173 w 3896591"/>
              <a:gd name="connsiteY21" fmla="*/ 15586 h 2093768"/>
              <a:gd name="connsiteX22" fmla="*/ 2337954 w 3896591"/>
              <a:gd name="connsiteY22" fmla="*/ 181841 h 2093768"/>
              <a:gd name="connsiteX23" fmla="*/ 2239241 w 3896591"/>
              <a:gd name="connsiteY23" fmla="*/ 223404 h 2093768"/>
              <a:gd name="connsiteX24" fmla="*/ 2234045 w 3896591"/>
              <a:gd name="connsiteY24" fmla="*/ 503959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46959 w 3896591"/>
              <a:gd name="connsiteY18" fmla="*/ 223404 h 2093768"/>
              <a:gd name="connsiteX19" fmla="*/ 1569027 w 3896591"/>
              <a:gd name="connsiteY19" fmla="*/ 192232 h 2093768"/>
              <a:gd name="connsiteX20" fmla="*/ 1563832 w 3896591"/>
              <a:gd name="connsiteY20" fmla="*/ 15586 h 2093768"/>
              <a:gd name="connsiteX21" fmla="*/ 2317173 w 3896591"/>
              <a:gd name="connsiteY21" fmla="*/ 15586 h 2093768"/>
              <a:gd name="connsiteX22" fmla="*/ 2337954 w 3896591"/>
              <a:gd name="connsiteY22" fmla="*/ 181841 h 2093768"/>
              <a:gd name="connsiteX23" fmla="*/ 2239241 w 3896591"/>
              <a:gd name="connsiteY23" fmla="*/ 223404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46959 w 3896591"/>
              <a:gd name="connsiteY18" fmla="*/ 223404 h 2093768"/>
              <a:gd name="connsiteX19" fmla="*/ 1569027 w 3896591"/>
              <a:gd name="connsiteY19" fmla="*/ 192232 h 2093768"/>
              <a:gd name="connsiteX20" fmla="*/ 1563832 w 3896591"/>
              <a:gd name="connsiteY20" fmla="*/ 15586 h 2093768"/>
              <a:gd name="connsiteX21" fmla="*/ 2317173 w 3896591"/>
              <a:gd name="connsiteY21" fmla="*/ 15586 h 2093768"/>
              <a:gd name="connsiteX22" fmla="*/ 2337954 w 3896591"/>
              <a:gd name="connsiteY22" fmla="*/ 181841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46959 w 3896591"/>
              <a:gd name="connsiteY18" fmla="*/ 223404 h 2093768"/>
              <a:gd name="connsiteX19" fmla="*/ 1569027 w 3896591"/>
              <a:gd name="connsiteY19" fmla="*/ 192232 h 2093768"/>
              <a:gd name="connsiteX20" fmla="*/ 1563832 w 3896591"/>
              <a:gd name="connsiteY20" fmla="*/ 15586 h 2093768"/>
              <a:gd name="connsiteX21" fmla="*/ 2317173 w 3896591"/>
              <a:gd name="connsiteY21" fmla="*/ 15586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46959 w 3896591"/>
              <a:gd name="connsiteY18" fmla="*/ 223404 h 2093768"/>
              <a:gd name="connsiteX19" fmla="*/ 1569027 w 3896591"/>
              <a:gd name="connsiteY19" fmla="*/ 192232 h 2093768"/>
              <a:gd name="connsiteX20" fmla="*/ 1563832 w 3896591"/>
              <a:gd name="connsiteY20" fmla="*/ 15586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46959 w 3896591"/>
              <a:gd name="connsiteY18" fmla="*/ 223404 h 2093768"/>
              <a:gd name="connsiteX19" fmla="*/ 1569027 w 3896591"/>
              <a:gd name="connsiteY19" fmla="*/ 192232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46959 w 3896591"/>
              <a:gd name="connsiteY18" fmla="*/ 223404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52154 w 3896591"/>
              <a:gd name="connsiteY17" fmla="*/ 519545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24841 w 3896591"/>
              <a:gd name="connsiteY16" fmla="*/ 514350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19645 w 3896591"/>
              <a:gd name="connsiteY15" fmla="*/ 228600 h 2093768"/>
              <a:gd name="connsiteX16" fmla="*/ 13040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413164 w 3896591"/>
              <a:gd name="connsiteY14" fmla="*/ 197427 h 2093768"/>
              <a:gd name="connsiteX15" fmla="*/ 1304059 w 3896591"/>
              <a:gd name="connsiteY15" fmla="*/ 254577 h 2093768"/>
              <a:gd name="connsiteX16" fmla="*/ 13040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13164 w 3896591"/>
              <a:gd name="connsiteY13" fmla="*/ 15586 h 2093768"/>
              <a:gd name="connsiteX14" fmla="*/ 1380259 w 3896591"/>
              <a:gd name="connsiteY14" fmla="*/ 178377 h 2093768"/>
              <a:gd name="connsiteX15" fmla="*/ 1304059 w 3896591"/>
              <a:gd name="connsiteY15" fmla="*/ 254577 h 2093768"/>
              <a:gd name="connsiteX16" fmla="*/ 13040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380259 w 3896591"/>
              <a:gd name="connsiteY13" fmla="*/ 25977 h 2093768"/>
              <a:gd name="connsiteX14" fmla="*/ 1380259 w 3896591"/>
              <a:gd name="connsiteY14" fmla="*/ 178377 h 2093768"/>
              <a:gd name="connsiteX15" fmla="*/ 1304059 w 3896591"/>
              <a:gd name="connsiteY15" fmla="*/ 254577 h 2093768"/>
              <a:gd name="connsiteX16" fmla="*/ 13040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56459 w 3896591"/>
              <a:gd name="connsiteY13" fmla="*/ 25977 h 2093768"/>
              <a:gd name="connsiteX14" fmla="*/ 1380259 w 3896591"/>
              <a:gd name="connsiteY14" fmla="*/ 178377 h 2093768"/>
              <a:gd name="connsiteX15" fmla="*/ 1304059 w 3896591"/>
              <a:gd name="connsiteY15" fmla="*/ 254577 h 2093768"/>
              <a:gd name="connsiteX16" fmla="*/ 13040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56459 w 3896591"/>
              <a:gd name="connsiteY13" fmla="*/ 25977 h 2093768"/>
              <a:gd name="connsiteX14" fmla="*/ 1456459 w 3896591"/>
              <a:gd name="connsiteY14" fmla="*/ 178377 h 2093768"/>
              <a:gd name="connsiteX15" fmla="*/ 1304059 w 3896591"/>
              <a:gd name="connsiteY15" fmla="*/ 254577 h 2093768"/>
              <a:gd name="connsiteX16" fmla="*/ 13040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56459 w 3896591"/>
              <a:gd name="connsiteY13" fmla="*/ 25977 h 2093768"/>
              <a:gd name="connsiteX14" fmla="*/ 1456459 w 3896591"/>
              <a:gd name="connsiteY14" fmla="*/ 178377 h 2093768"/>
              <a:gd name="connsiteX15" fmla="*/ 1380259 w 3896591"/>
              <a:gd name="connsiteY15" fmla="*/ 254577 h 2093768"/>
              <a:gd name="connsiteX16" fmla="*/ 13040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56459 w 3896591"/>
              <a:gd name="connsiteY13" fmla="*/ 25977 h 2093768"/>
              <a:gd name="connsiteX14" fmla="*/ 1456459 w 3896591"/>
              <a:gd name="connsiteY14" fmla="*/ 178377 h 2093768"/>
              <a:gd name="connsiteX15" fmla="*/ 1380259 w 3896591"/>
              <a:gd name="connsiteY15" fmla="*/ 254577 h 2093768"/>
              <a:gd name="connsiteX16" fmla="*/ 13802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3708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56459 w 3896591"/>
              <a:gd name="connsiteY13" fmla="*/ 25977 h 2093768"/>
              <a:gd name="connsiteX14" fmla="*/ 1456459 w 3896591"/>
              <a:gd name="connsiteY14" fmla="*/ 178377 h 2093768"/>
              <a:gd name="connsiteX15" fmla="*/ 1380259 w 3896591"/>
              <a:gd name="connsiteY15" fmla="*/ 254577 h 2093768"/>
              <a:gd name="connsiteX16" fmla="*/ 13802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294659 w 3896591"/>
              <a:gd name="connsiteY21" fmla="*/ 25977 h 2093768"/>
              <a:gd name="connsiteX22" fmla="*/ 23708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56459 w 3896591"/>
              <a:gd name="connsiteY13" fmla="*/ 25977 h 2093768"/>
              <a:gd name="connsiteX14" fmla="*/ 1456459 w 3896591"/>
              <a:gd name="connsiteY14" fmla="*/ 178377 h 2093768"/>
              <a:gd name="connsiteX15" fmla="*/ 1380259 w 3896591"/>
              <a:gd name="connsiteY15" fmla="*/ 254577 h 2093768"/>
              <a:gd name="connsiteX16" fmla="*/ 13802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294659 w 3896591"/>
              <a:gd name="connsiteY21" fmla="*/ 25977 h 2093768"/>
              <a:gd name="connsiteX22" fmla="*/ 22946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994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56459 w 3896591"/>
              <a:gd name="connsiteY13" fmla="*/ 25977 h 2093768"/>
              <a:gd name="connsiteX14" fmla="*/ 1456459 w 3896591"/>
              <a:gd name="connsiteY14" fmla="*/ 178377 h 2093768"/>
              <a:gd name="connsiteX15" fmla="*/ 1380259 w 3896591"/>
              <a:gd name="connsiteY15" fmla="*/ 254577 h 2093768"/>
              <a:gd name="connsiteX16" fmla="*/ 13802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294659 w 3896591"/>
              <a:gd name="connsiteY21" fmla="*/ 25977 h 2093768"/>
              <a:gd name="connsiteX22" fmla="*/ 22946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99459 w 3896591"/>
              <a:gd name="connsiteY25" fmla="*/ 559377 h 2093768"/>
              <a:gd name="connsiteX26" fmla="*/ 25232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5195 h 2093768"/>
              <a:gd name="connsiteX1" fmla="*/ 3709554 w 3896591"/>
              <a:gd name="connsiteY1" fmla="*/ 5195 h 2093768"/>
              <a:gd name="connsiteX2" fmla="*/ 3865418 w 3896591"/>
              <a:gd name="connsiteY2" fmla="*/ 57150 h 2093768"/>
              <a:gd name="connsiteX3" fmla="*/ 3896591 w 3896591"/>
              <a:gd name="connsiteY3" fmla="*/ 207818 h 2093768"/>
              <a:gd name="connsiteX4" fmla="*/ 3891395 w 3896591"/>
              <a:gd name="connsiteY4" fmla="*/ 1880754 h 2093768"/>
              <a:gd name="connsiteX5" fmla="*/ 3875809 w 3896591"/>
              <a:gd name="connsiteY5" fmla="*/ 2047009 h 2093768"/>
              <a:gd name="connsiteX6" fmla="*/ 3699164 w 3896591"/>
              <a:gd name="connsiteY6" fmla="*/ 2093768 h 2093768"/>
              <a:gd name="connsiteX7" fmla="*/ 176645 w 3896591"/>
              <a:gd name="connsiteY7" fmla="*/ 2088572 h 2093768"/>
              <a:gd name="connsiteX8" fmla="*/ 51954 w 3896591"/>
              <a:gd name="connsiteY8" fmla="*/ 2052204 h 2093768"/>
              <a:gd name="connsiteX9" fmla="*/ 0 w 3896591"/>
              <a:gd name="connsiteY9" fmla="*/ 1943100 h 2093768"/>
              <a:gd name="connsiteX10" fmla="*/ 5195 w 3896591"/>
              <a:gd name="connsiteY10" fmla="*/ 166254 h 2093768"/>
              <a:gd name="connsiteX11" fmla="*/ 46759 w 3896591"/>
              <a:gd name="connsiteY11" fmla="*/ 57150 h 2093768"/>
              <a:gd name="connsiteX12" fmla="*/ 135082 w 3896591"/>
              <a:gd name="connsiteY12" fmla="*/ 0 h 2093768"/>
              <a:gd name="connsiteX13" fmla="*/ 1456459 w 3896591"/>
              <a:gd name="connsiteY13" fmla="*/ 25977 h 2093768"/>
              <a:gd name="connsiteX14" fmla="*/ 1456459 w 3896591"/>
              <a:gd name="connsiteY14" fmla="*/ 178377 h 2093768"/>
              <a:gd name="connsiteX15" fmla="*/ 1380259 w 3896591"/>
              <a:gd name="connsiteY15" fmla="*/ 254577 h 2093768"/>
              <a:gd name="connsiteX16" fmla="*/ 1380259 w 3896591"/>
              <a:gd name="connsiteY16" fmla="*/ 559377 h 2093768"/>
              <a:gd name="connsiteX17" fmla="*/ 1685059 w 3896591"/>
              <a:gd name="connsiteY17" fmla="*/ 559377 h 2093768"/>
              <a:gd name="connsiteX18" fmla="*/ 1685059 w 3896591"/>
              <a:gd name="connsiteY18" fmla="*/ 254577 h 2093768"/>
              <a:gd name="connsiteX19" fmla="*/ 1608859 w 3896591"/>
              <a:gd name="connsiteY19" fmla="*/ 178377 h 2093768"/>
              <a:gd name="connsiteX20" fmla="*/ 1608859 w 3896591"/>
              <a:gd name="connsiteY20" fmla="*/ 25977 h 2093768"/>
              <a:gd name="connsiteX21" fmla="*/ 2294659 w 3896591"/>
              <a:gd name="connsiteY21" fmla="*/ 25977 h 2093768"/>
              <a:gd name="connsiteX22" fmla="*/ 2294659 w 3896591"/>
              <a:gd name="connsiteY22" fmla="*/ 178377 h 2093768"/>
              <a:gd name="connsiteX23" fmla="*/ 2218459 w 3896591"/>
              <a:gd name="connsiteY23" fmla="*/ 254577 h 2093768"/>
              <a:gd name="connsiteX24" fmla="*/ 2218459 w 3896591"/>
              <a:gd name="connsiteY24" fmla="*/ 559377 h 2093768"/>
              <a:gd name="connsiteX25" fmla="*/ 2523259 w 3896591"/>
              <a:gd name="connsiteY25" fmla="*/ 559377 h 2093768"/>
              <a:gd name="connsiteX26" fmla="*/ 2523259 w 3896591"/>
              <a:gd name="connsiteY26" fmla="*/ 254577 h 2093768"/>
              <a:gd name="connsiteX27" fmla="*/ 2447059 w 3896591"/>
              <a:gd name="connsiteY27" fmla="*/ 178377 h 2093768"/>
              <a:gd name="connsiteX28" fmla="*/ 2447059 w 3896591"/>
              <a:gd name="connsiteY28" fmla="*/ 25977 h 2093768"/>
              <a:gd name="connsiteX29" fmla="*/ 3184814 w 3896591"/>
              <a:gd name="connsiteY29" fmla="*/ 5195 h 2093768"/>
              <a:gd name="connsiteX0" fmla="*/ 3184814 w 3896591"/>
              <a:gd name="connsiteY0" fmla="*/ 0 h 2088573"/>
              <a:gd name="connsiteX1" fmla="*/ 3709554 w 3896591"/>
              <a:gd name="connsiteY1" fmla="*/ 0 h 2088573"/>
              <a:gd name="connsiteX2" fmla="*/ 3865418 w 3896591"/>
              <a:gd name="connsiteY2" fmla="*/ 51955 h 2088573"/>
              <a:gd name="connsiteX3" fmla="*/ 3896591 w 3896591"/>
              <a:gd name="connsiteY3" fmla="*/ 202623 h 2088573"/>
              <a:gd name="connsiteX4" fmla="*/ 3891395 w 3896591"/>
              <a:gd name="connsiteY4" fmla="*/ 1875559 h 2088573"/>
              <a:gd name="connsiteX5" fmla="*/ 3875809 w 3896591"/>
              <a:gd name="connsiteY5" fmla="*/ 2041814 h 2088573"/>
              <a:gd name="connsiteX6" fmla="*/ 3699164 w 3896591"/>
              <a:gd name="connsiteY6" fmla="*/ 2088573 h 2088573"/>
              <a:gd name="connsiteX7" fmla="*/ 176645 w 3896591"/>
              <a:gd name="connsiteY7" fmla="*/ 2083377 h 2088573"/>
              <a:gd name="connsiteX8" fmla="*/ 51954 w 3896591"/>
              <a:gd name="connsiteY8" fmla="*/ 2047009 h 2088573"/>
              <a:gd name="connsiteX9" fmla="*/ 0 w 3896591"/>
              <a:gd name="connsiteY9" fmla="*/ 1937905 h 2088573"/>
              <a:gd name="connsiteX10" fmla="*/ 5195 w 3896591"/>
              <a:gd name="connsiteY10" fmla="*/ 161059 h 2088573"/>
              <a:gd name="connsiteX11" fmla="*/ 46759 w 3896591"/>
              <a:gd name="connsiteY11" fmla="*/ 51955 h 2088573"/>
              <a:gd name="connsiteX12" fmla="*/ 84859 w 3896591"/>
              <a:gd name="connsiteY12" fmla="*/ 20782 h 2088573"/>
              <a:gd name="connsiteX13" fmla="*/ 1456459 w 3896591"/>
              <a:gd name="connsiteY13" fmla="*/ 20782 h 2088573"/>
              <a:gd name="connsiteX14" fmla="*/ 1456459 w 3896591"/>
              <a:gd name="connsiteY14" fmla="*/ 173182 h 2088573"/>
              <a:gd name="connsiteX15" fmla="*/ 1380259 w 3896591"/>
              <a:gd name="connsiteY15" fmla="*/ 249382 h 2088573"/>
              <a:gd name="connsiteX16" fmla="*/ 1380259 w 3896591"/>
              <a:gd name="connsiteY16" fmla="*/ 554182 h 2088573"/>
              <a:gd name="connsiteX17" fmla="*/ 1685059 w 3896591"/>
              <a:gd name="connsiteY17" fmla="*/ 554182 h 2088573"/>
              <a:gd name="connsiteX18" fmla="*/ 1685059 w 3896591"/>
              <a:gd name="connsiteY18" fmla="*/ 249382 h 2088573"/>
              <a:gd name="connsiteX19" fmla="*/ 1608859 w 3896591"/>
              <a:gd name="connsiteY19" fmla="*/ 173182 h 2088573"/>
              <a:gd name="connsiteX20" fmla="*/ 1608859 w 3896591"/>
              <a:gd name="connsiteY20" fmla="*/ 20782 h 2088573"/>
              <a:gd name="connsiteX21" fmla="*/ 2294659 w 3896591"/>
              <a:gd name="connsiteY21" fmla="*/ 20782 h 2088573"/>
              <a:gd name="connsiteX22" fmla="*/ 2294659 w 3896591"/>
              <a:gd name="connsiteY22" fmla="*/ 173182 h 2088573"/>
              <a:gd name="connsiteX23" fmla="*/ 2218459 w 3896591"/>
              <a:gd name="connsiteY23" fmla="*/ 249382 h 2088573"/>
              <a:gd name="connsiteX24" fmla="*/ 2218459 w 3896591"/>
              <a:gd name="connsiteY24" fmla="*/ 554182 h 2088573"/>
              <a:gd name="connsiteX25" fmla="*/ 2523259 w 3896591"/>
              <a:gd name="connsiteY25" fmla="*/ 554182 h 2088573"/>
              <a:gd name="connsiteX26" fmla="*/ 2523259 w 3896591"/>
              <a:gd name="connsiteY26" fmla="*/ 249382 h 2088573"/>
              <a:gd name="connsiteX27" fmla="*/ 2447059 w 3896591"/>
              <a:gd name="connsiteY27" fmla="*/ 173182 h 2088573"/>
              <a:gd name="connsiteX28" fmla="*/ 2447059 w 3896591"/>
              <a:gd name="connsiteY28" fmla="*/ 20782 h 2088573"/>
              <a:gd name="connsiteX29" fmla="*/ 3184814 w 3896591"/>
              <a:gd name="connsiteY29" fmla="*/ 0 h 2088573"/>
              <a:gd name="connsiteX0" fmla="*/ 3184814 w 3896591"/>
              <a:gd name="connsiteY0" fmla="*/ 0 h 2088573"/>
              <a:gd name="connsiteX1" fmla="*/ 3709554 w 3896591"/>
              <a:gd name="connsiteY1" fmla="*/ 0 h 2088573"/>
              <a:gd name="connsiteX2" fmla="*/ 3865418 w 3896591"/>
              <a:gd name="connsiteY2" fmla="*/ 51955 h 2088573"/>
              <a:gd name="connsiteX3" fmla="*/ 3896591 w 3896591"/>
              <a:gd name="connsiteY3" fmla="*/ 202623 h 2088573"/>
              <a:gd name="connsiteX4" fmla="*/ 3891395 w 3896591"/>
              <a:gd name="connsiteY4" fmla="*/ 1875559 h 2088573"/>
              <a:gd name="connsiteX5" fmla="*/ 3875809 w 3896591"/>
              <a:gd name="connsiteY5" fmla="*/ 2041814 h 2088573"/>
              <a:gd name="connsiteX6" fmla="*/ 3699164 w 3896591"/>
              <a:gd name="connsiteY6" fmla="*/ 2088573 h 2088573"/>
              <a:gd name="connsiteX7" fmla="*/ 176645 w 3896591"/>
              <a:gd name="connsiteY7" fmla="*/ 2083377 h 2088573"/>
              <a:gd name="connsiteX8" fmla="*/ 51954 w 3896591"/>
              <a:gd name="connsiteY8" fmla="*/ 2047009 h 2088573"/>
              <a:gd name="connsiteX9" fmla="*/ 0 w 3896591"/>
              <a:gd name="connsiteY9" fmla="*/ 1937905 h 2088573"/>
              <a:gd name="connsiteX10" fmla="*/ 8659 w 3896591"/>
              <a:gd name="connsiteY10" fmla="*/ 173182 h 2088573"/>
              <a:gd name="connsiteX11" fmla="*/ 46759 w 3896591"/>
              <a:gd name="connsiteY11" fmla="*/ 51955 h 2088573"/>
              <a:gd name="connsiteX12" fmla="*/ 84859 w 3896591"/>
              <a:gd name="connsiteY12" fmla="*/ 20782 h 2088573"/>
              <a:gd name="connsiteX13" fmla="*/ 1456459 w 3896591"/>
              <a:gd name="connsiteY13" fmla="*/ 20782 h 2088573"/>
              <a:gd name="connsiteX14" fmla="*/ 1456459 w 3896591"/>
              <a:gd name="connsiteY14" fmla="*/ 173182 h 2088573"/>
              <a:gd name="connsiteX15" fmla="*/ 1380259 w 3896591"/>
              <a:gd name="connsiteY15" fmla="*/ 249382 h 2088573"/>
              <a:gd name="connsiteX16" fmla="*/ 1380259 w 3896591"/>
              <a:gd name="connsiteY16" fmla="*/ 554182 h 2088573"/>
              <a:gd name="connsiteX17" fmla="*/ 1685059 w 3896591"/>
              <a:gd name="connsiteY17" fmla="*/ 554182 h 2088573"/>
              <a:gd name="connsiteX18" fmla="*/ 1685059 w 3896591"/>
              <a:gd name="connsiteY18" fmla="*/ 249382 h 2088573"/>
              <a:gd name="connsiteX19" fmla="*/ 1608859 w 3896591"/>
              <a:gd name="connsiteY19" fmla="*/ 173182 h 2088573"/>
              <a:gd name="connsiteX20" fmla="*/ 1608859 w 3896591"/>
              <a:gd name="connsiteY20" fmla="*/ 20782 h 2088573"/>
              <a:gd name="connsiteX21" fmla="*/ 2294659 w 3896591"/>
              <a:gd name="connsiteY21" fmla="*/ 20782 h 2088573"/>
              <a:gd name="connsiteX22" fmla="*/ 2294659 w 3896591"/>
              <a:gd name="connsiteY22" fmla="*/ 173182 h 2088573"/>
              <a:gd name="connsiteX23" fmla="*/ 2218459 w 3896591"/>
              <a:gd name="connsiteY23" fmla="*/ 249382 h 2088573"/>
              <a:gd name="connsiteX24" fmla="*/ 2218459 w 3896591"/>
              <a:gd name="connsiteY24" fmla="*/ 554182 h 2088573"/>
              <a:gd name="connsiteX25" fmla="*/ 2523259 w 3896591"/>
              <a:gd name="connsiteY25" fmla="*/ 554182 h 2088573"/>
              <a:gd name="connsiteX26" fmla="*/ 2523259 w 3896591"/>
              <a:gd name="connsiteY26" fmla="*/ 249382 h 2088573"/>
              <a:gd name="connsiteX27" fmla="*/ 2447059 w 3896591"/>
              <a:gd name="connsiteY27" fmla="*/ 173182 h 2088573"/>
              <a:gd name="connsiteX28" fmla="*/ 2447059 w 3896591"/>
              <a:gd name="connsiteY28" fmla="*/ 20782 h 2088573"/>
              <a:gd name="connsiteX29" fmla="*/ 3184814 w 3896591"/>
              <a:gd name="connsiteY29" fmla="*/ 0 h 2088573"/>
              <a:gd name="connsiteX0" fmla="*/ 3177887 w 3889664"/>
              <a:gd name="connsiteY0" fmla="*/ 0 h 2088573"/>
              <a:gd name="connsiteX1" fmla="*/ 3702627 w 3889664"/>
              <a:gd name="connsiteY1" fmla="*/ 0 h 2088573"/>
              <a:gd name="connsiteX2" fmla="*/ 3858491 w 3889664"/>
              <a:gd name="connsiteY2" fmla="*/ 51955 h 2088573"/>
              <a:gd name="connsiteX3" fmla="*/ 3889664 w 3889664"/>
              <a:gd name="connsiteY3" fmla="*/ 202623 h 2088573"/>
              <a:gd name="connsiteX4" fmla="*/ 3884468 w 3889664"/>
              <a:gd name="connsiteY4" fmla="*/ 1875559 h 2088573"/>
              <a:gd name="connsiteX5" fmla="*/ 3868882 w 3889664"/>
              <a:gd name="connsiteY5" fmla="*/ 2041814 h 2088573"/>
              <a:gd name="connsiteX6" fmla="*/ 3692237 w 3889664"/>
              <a:gd name="connsiteY6" fmla="*/ 2088573 h 2088573"/>
              <a:gd name="connsiteX7" fmla="*/ 169718 w 3889664"/>
              <a:gd name="connsiteY7" fmla="*/ 2083377 h 2088573"/>
              <a:gd name="connsiteX8" fmla="*/ 45027 w 3889664"/>
              <a:gd name="connsiteY8" fmla="*/ 2047009 h 2088573"/>
              <a:gd name="connsiteX9" fmla="*/ 1732 w 3889664"/>
              <a:gd name="connsiteY9" fmla="*/ 1925782 h 2088573"/>
              <a:gd name="connsiteX10" fmla="*/ 1732 w 3889664"/>
              <a:gd name="connsiteY10" fmla="*/ 173182 h 2088573"/>
              <a:gd name="connsiteX11" fmla="*/ 39832 w 3889664"/>
              <a:gd name="connsiteY11" fmla="*/ 51955 h 2088573"/>
              <a:gd name="connsiteX12" fmla="*/ 77932 w 3889664"/>
              <a:gd name="connsiteY12" fmla="*/ 20782 h 2088573"/>
              <a:gd name="connsiteX13" fmla="*/ 1449532 w 3889664"/>
              <a:gd name="connsiteY13" fmla="*/ 20782 h 2088573"/>
              <a:gd name="connsiteX14" fmla="*/ 1449532 w 3889664"/>
              <a:gd name="connsiteY14" fmla="*/ 173182 h 2088573"/>
              <a:gd name="connsiteX15" fmla="*/ 1373332 w 3889664"/>
              <a:gd name="connsiteY15" fmla="*/ 249382 h 2088573"/>
              <a:gd name="connsiteX16" fmla="*/ 1373332 w 3889664"/>
              <a:gd name="connsiteY16" fmla="*/ 554182 h 2088573"/>
              <a:gd name="connsiteX17" fmla="*/ 1678132 w 3889664"/>
              <a:gd name="connsiteY17" fmla="*/ 554182 h 2088573"/>
              <a:gd name="connsiteX18" fmla="*/ 1678132 w 3889664"/>
              <a:gd name="connsiteY18" fmla="*/ 249382 h 2088573"/>
              <a:gd name="connsiteX19" fmla="*/ 1601932 w 3889664"/>
              <a:gd name="connsiteY19" fmla="*/ 173182 h 2088573"/>
              <a:gd name="connsiteX20" fmla="*/ 1601932 w 3889664"/>
              <a:gd name="connsiteY20" fmla="*/ 20782 h 2088573"/>
              <a:gd name="connsiteX21" fmla="*/ 2287732 w 3889664"/>
              <a:gd name="connsiteY21" fmla="*/ 20782 h 2088573"/>
              <a:gd name="connsiteX22" fmla="*/ 2287732 w 3889664"/>
              <a:gd name="connsiteY22" fmla="*/ 173182 h 2088573"/>
              <a:gd name="connsiteX23" fmla="*/ 2211532 w 3889664"/>
              <a:gd name="connsiteY23" fmla="*/ 249382 h 2088573"/>
              <a:gd name="connsiteX24" fmla="*/ 2211532 w 3889664"/>
              <a:gd name="connsiteY24" fmla="*/ 554182 h 2088573"/>
              <a:gd name="connsiteX25" fmla="*/ 2516332 w 3889664"/>
              <a:gd name="connsiteY25" fmla="*/ 554182 h 2088573"/>
              <a:gd name="connsiteX26" fmla="*/ 2516332 w 3889664"/>
              <a:gd name="connsiteY26" fmla="*/ 249382 h 2088573"/>
              <a:gd name="connsiteX27" fmla="*/ 2440132 w 3889664"/>
              <a:gd name="connsiteY27" fmla="*/ 173182 h 2088573"/>
              <a:gd name="connsiteX28" fmla="*/ 2440132 w 3889664"/>
              <a:gd name="connsiteY28" fmla="*/ 20782 h 2088573"/>
              <a:gd name="connsiteX29" fmla="*/ 3177887 w 3889664"/>
              <a:gd name="connsiteY29" fmla="*/ 0 h 2088573"/>
              <a:gd name="connsiteX0" fmla="*/ 3177887 w 3889664"/>
              <a:gd name="connsiteY0" fmla="*/ 0 h 2088573"/>
              <a:gd name="connsiteX1" fmla="*/ 3702627 w 3889664"/>
              <a:gd name="connsiteY1" fmla="*/ 0 h 2088573"/>
              <a:gd name="connsiteX2" fmla="*/ 3858491 w 3889664"/>
              <a:gd name="connsiteY2" fmla="*/ 51955 h 2088573"/>
              <a:gd name="connsiteX3" fmla="*/ 3889664 w 3889664"/>
              <a:gd name="connsiteY3" fmla="*/ 202623 h 2088573"/>
              <a:gd name="connsiteX4" fmla="*/ 3884468 w 3889664"/>
              <a:gd name="connsiteY4" fmla="*/ 1875559 h 2088573"/>
              <a:gd name="connsiteX5" fmla="*/ 3868882 w 3889664"/>
              <a:gd name="connsiteY5" fmla="*/ 2041814 h 2088573"/>
              <a:gd name="connsiteX6" fmla="*/ 3692237 w 3889664"/>
              <a:gd name="connsiteY6" fmla="*/ 2088573 h 2088573"/>
              <a:gd name="connsiteX7" fmla="*/ 169718 w 3889664"/>
              <a:gd name="connsiteY7" fmla="*/ 2083377 h 2088573"/>
              <a:gd name="connsiteX8" fmla="*/ 45027 w 3889664"/>
              <a:gd name="connsiteY8" fmla="*/ 2047009 h 2088573"/>
              <a:gd name="connsiteX9" fmla="*/ 1732 w 3889664"/>
              <a:gd name="connsiteY9" fmla="*/ 1925782 h 2088573"/>
              <a:gd name="connsiteX10" fmla="*/ 1732 w 3889664"/>
              <a:gd name="connsiteY10" fmla="*/ 173182 h 2088573"/>
              <a:gd name="connsiteX11" fmla="*/ 39832 w 3889664"/>
              <a:gd name="connsiteY11" fmla="*/ 51955 h 2088573"/>
              <a:gd name="connsiteX12" fmla="*/ 154131 w 3889664"/>
              <a:gd name="connsiteY12" fmla="*/ 20782 h 2088573"/>
              <a:gd name="connsiteX13" fmla="*/ 1449532 w 3889664"/>
              <a:gd name="connsiteY13" fmla="*/ 20782 h 2088573"/>
              <a:gd name="connsiteX14" fmla="*/ 1449532 w 3889664"/>
              <a:gd name="connsiteY14" fmla="*/ 173182 h 2088573"/>
              <a:gd name="connsiteX15" fmla="*/ 1373332 w 3889664"/>
              <a:gd name="connsiteY15" fmla="*/ 249382 h 2088573"/>
              <a:gd name="connsiteX16" fmla="*/ 1373332 w 3889664"/>
              <a:gd name="connsiteY16" fmla="*/ 554182 h 2088573"/>
              <a:gd name="connsiteX17" fmla="*/ 1678132 w 3889664"/>
              <a:gd name="connsiteY17" fmla="*/ 554182 h 2088573"/>
              <a:gd name="connsiteX18" fmla="*/ 1678132 w 3889664"/>
              <a:gd name="connsiteY18" fmla="*/ 249382 h 2088573"/>
              <a:gd name="connsiteX19" fmla="*/ 1601932 w 3889664"/>
              <a:gd name="connsiteY19" fmla="*/ 173182 h 2088573"/>
              <a:gd name="connsiteX20" fmla="*/ 1601932 w 3889664"/>
              <a:gd name="connsiteY20" fmla="*/ 20782 h 2088573"/>
              <a:gd name="connsiteX21" fmla="*/ 2287732 w 3889664"/>
              <a:gd name="connsiteY21" fmla="*/ 20782 h 2088573"/>
              <a:gd name="connsiteX22" fmla="*/ 2287732 w 3889664"/>
              <a:gd name="connsiteY22" fmla="*/ 173182 h 2088573"/>
              <a:gd name="connsiteX23" fmla="*/ 2211532 w 3889664"/>
              <a:gd name="connsiteY23" fmla="*/ 249382 h 2088573"/>
              <a:gd name="connsiteX24" fmla="*/ 2211532 w 3889664"/>
              <a:gd name="connsiteY24" fmla="*/ 554182 h 2088573"/>
              <a:gd name="connsiteX25" fmla="*/ 2516332 w 3889664"/>
              <a:gd name="connsiteY25" fmla="*/ 554182 h 2088573"/>
              <a:gd name="connsiteX26" fmla="*/ 2516332 w 3889664"/>
              <a:gd name="connsiteY26" fmla="*/ 249382 h 2088573"/>
              <a:gd name="connsiteX27" fmla="*/ 2440132 w 3889664"/>
              <a:gd name="connsiteY27" fmla="*/ 173182 h 2088573"/>
              <a:gd name="connsiteX28" fmla="*/ 2440132 w 3889664"/>
              <a:gd name="connsiteY28" fmla="*/ 20782 h 2088573"/>
              <a:gd name="connsiteX29" fmla="*/ 3177887 w 3889664"/>
              <a:gd name="connsiteY29" fmla="*/ 0 h 2088573"/>
              <a:gd name="connsiteX0" fmla="*/ 3177887 w 3889664"/>
              <a:gd name="connsiteY0" fmla="*/ 0 h 2088573"/>
              <a:gd name="connsiteX1" fmla="*/ 3702627 w 3889664"/>
              <a:gd name="connsiteY1" fmla="*/ 0 h 2088573"/>
              <a:gd name="connsiteX2" fmla="*/ 3858491 w 3889664"/>
              <a:gd name="connsiteY2" fmla="*/ 51955 h 2088573"/>
              <a:gd name="connsiteX3" fmla="*/ 3889664 w 3889664"/>
              <a:gd name="connsiteY3" fmla="*/ 202623 h 2088573"/>
              <a:gd name="connsiteX4" fmla="*/ 3884468 w 3889664"/>
              <a:gd name="connsiteY4" fmla="*/ 1875559 h 2088573"/>
              <a:gd name="connsiteX5" fmla="*/ 3868882 w 3889664"/>
              <a:gd name="connsiteY5" fmla="*/ 2041814 h 2088573"/>
              <a:gd name="connsiteX6" fmla="*/ 3692237 w 3889664"/>
              <a:gd name="connsiteY6" fmla="*/ 2088573 h 2088573"/>
              <a:gd name="connsiteX7" fmla="*/ 169718 w 3889664"/>
              <a:gd name="connsiteY7" fmla="*/ 2083377 h 2088573"/>
              <a:gd name="connsiteX8" fmla="*/ 45027 w 3889664"/>
              <a:gd name="connsiteY8" fmla="*/ 2047009 h 2088573"/>
              <a:gd name="connsiteX9" fmla="*/ 1732 w 3889664"/>
              <a:gd name="connsiteY9" fmla="*/ 1925782 h 2088573"/>
              <a:gd name="connsiteX10" fmla="*/ 1732 w 3889664"/>
              <a:gd name="connsiteY10" fmla="*/ 173182 h 2088573"/>
              <a:gd name="connsiteX11" fmla="*/ 1731 w 3889664"/>
              <a:gd name="connsiteY11" fmla="*/ 20782 h 2088573"/>
              <a:gd name="connsiteX12" fmla="*/ 154131 w 3889664"/>
              <a:gd name="connsiteY12" fmla="*/ 20782 h 2088573"/>
              <a:gd name="connsiteX13" fmla="*/ 1449532 w 3889664"/>
              <a:gd name="connsiteY13" fmla="*/ 20782 h 2088573"/>
              <a:gd name="connsiteX14" fmla="*/ 1449532 w 3889664"/>
              <a:gd name="connsiteY14" fmla="*/ 173182 h 2088573"/>
              <a:gd name="connsiteX15" fmla="*/ 1373332 w 3889664"/>
              <a:gd name="connsiteY15" fmla="*/ 249382 h 2088573"/>
              <a:gd name="connsiteX16" fmla="*/ 1373332 w 3889664"/>
              <a:gd name="connsiteY16" fmla="*/ 554182 h 2088573"/>
              <a:gd name="connsiteX17" fmla="*/ 1678132 w 3889664"/>
              <a:gd name="connsiteY17" fmla="*/ 554182 h 2088573"/>
              <a:gd name="connsiteX18" fmla="*/ 1678132 w 3889664"/>
              <a:gd name="connsiteY18" fmla="*/ 249382 h 2088573"/>
              <a:gd name="connsiteX19" fmla="*/ 1601932 w 3889664"/>
              <a:gd name="connsiteY19" fmla="*/ 173182 h 2088573"/>
              <a:gd name="connsiteX20" fmla="*/ 1601932 w 3889664"/>
              <a:gd name="connsiteY20" fmla="*/ 20782 h 2088573"/>
              <a:gd name="connsiteX21" fmla="*/ 2287732 w 3889664"/>
              <a:gd name="connsiteY21" fmla="*/ 20782 h 2088573"/>
              <a:gd name="connsiteX22" fmla="*/ 2287732 w 3889664"/>
              <a:gd name="connsiteY22" fmla="*/ 173182 h 2088573"/>
              <a:gd name="connsiteX23" fmla="*/ 2211532 w 3889664"/>
              <a:gd name="connsiteY23" fmla="*/ 249382 h 2088573"/>
              <a:gd name="connsiteX24" fmla="*/ 2211532 w 3889664"/>
              <a:gd name="connsiteY24" fmla="*/ 554182 h 2088573"/>
              <a:gd name="connsiteX25" fmla="*/ 2516332 w 3889664"/>
              <a:gd name="connsiteY25" fmla="*/ 554182 h 2088573"/>
              <a:gd name="connsiteX26" fmla="*/ 2516332 w 3889664"/>
              <a:gd name="connsiteY26" fmla="*/ 249382 h 2088573"/>
              <a:gd name="connsiteX27" fmla="*/ 2440132 w 3889664"/>
              <a:gd name="connsiteY27" fmla="*/ 173182 h 2088573"/>
              <a:gd name="connsiteX28" fmla="*/ 2440132 w 3889664"/>
              <a:gd name="connsiteY28" fmla="*/ 20782 h 2088573"/>
              <a:gd name="connsiteX29" fmla="*/ 3177887 w 3889664"/>
              <a:gd name="connsiteY29" fmla="*/ 0 h 2088573"/>
              <a:gd name="connsiteX0" fmla="*/ 3177887 w 3889664"/>
              <a:gd name="connsiteY0" fmla="*/ 0 h 2088573"/>
              <a:gd name="connsiteX1" fmla="*/ 3702627 w 3889664"/>
              <a:gd name="connsiteY1" fmla="*/ 0 h 2088573"/>
              <a:gd name="connsiteX2" fmla="*/ 3858491 w 3889664"/>
              <a:gd name="connsiteY2" fmla="*/ 51955 h 2088573"/>
              <a:gd name="connsiteX3" fmla="*/ 3889664 w 3889664"/>
              <a:gd name="connsiteY3" fmla="*/ 202623 h 2088573"/>
              <a:gd name="connsiteX4" fmla="*/ 3884468 w 3889664"/>
              <a:gd name="connsiteY4" fmla="*/ 1875559 h 2088573"/>
              <a:gd name="connsiteX5" fmla="*/ 3868882 w 3889664"/>
              <a:gd name="connsiteY5" fmla="*/ 2041814 h 2088573"/>
              <a:gd name="connsiteX6" fmla="*/ 3692237 w 3889664"/>
              <a:gd name="connsiteY6" fmla="*/ 2088573 h 2088573"/>
              <a:gd name="connsiteX7" fmla="*/ 169718 w 3889664"/>
              <a:gd name="connsiteY7" fmla="*/ 2083377 h 2088573"/>
              <a:gd name="connsiteX8" fmla="*/ 1731 w 3889664"/>
              <a:gd name="connsiteY8" fmla="*/ 2078182 h 2088573"/>
              <a:gd name="connsiteX9" fmla="*/ 1732 w 3889664"/>
              <a:gd name="connsiteY9" fmla="*/ 1925782 h 2088573"/>
              <a:gd name="connsiteX10" fmla="*/ 1732 w 3889664"/>
              <a:gd name="connsiteY10" fmla="*/ 173182 h 2088573"/>
              <a:gd name="connsiteX11" fmla="*/ 1731 w 3889664"/>
              <a:gd name="connsiteY11" fmla="*/ 20782 h 2088573"/>
              <a:gd name="connsiteX12" fmla="*/ 154131 w 3889664"/>
              <a:gd name="connsiteY12" fmla="*/ 20782 h 2088573"/>
              <a:gd name="connsiteX13" fmla="*/ 1449532 w 3889664"/>
              <a:gd name="connsiteY13" fmla="*/ 20782 h 2088573"/>
              <a:gd name="connsiteX14" fmla="*/ 1449532 w 3889664"/>
              <a:gd name="connsiteY14" fmla="*/ 173182 h 2088573"/>
              <a:gd name="connsiteX15" fmla="*/ 1373332 w 3889664"/>
              <a:gd name="connsiteY15" fmla="*/ 249382 h 2088573"/>
              <a:gd name="connsiteX16" fmla="*/ 1373332 w 3889664"/>
              <a:gd name="connsiteY16" fmla="*/ 554182 h 2088573"/>
              <a:gd name="connsiteX17" fmla="*/ 1678132 w 3889664"/>
              <a:gd name="connsiteY17" fmla="*/ 554182 h 2088573"/>
              <a:gd name="connsiteX18" fmla="*/ 1678132 w 3889664"/>
              <a:gd name="connsiteY18" fmla="*/ 249382 h 2088573"/>
              <a:gd name="connsiteX19" fmla="*/ 1601932 w 3889664"/>
              <a:gd name="connsiteY19" fmla="*/ 173182 h 2088573"/>
              <a:gd name="connsiteX20" fmla="*/ 1601932 w 3889664"/>
              <a:gd name="connsiteY20" fmla="*/ 20782 h 2088573"/>
              <a:gd name="connsiteX21" fmla="*/ 2287732 w 3889664"/>
              <a:gd name="connsiteY21" fmla="*/ 20782 h 2088573"/>
              <a:gd name="connsiteX22" fmla="*/ 2287732 w 3889664"/>
              <a:gd name="connsiteY22" fmla="*/ 173182 h 2088573"/>
              <a:gd name="connsiteX23" fmla="*/ 2211532 w 3889664"/>
              <a:gd name="connsiteY23" fmla="*/ 249382 h 2088573"/>
              <a:gd name="connsiteX24" fmla="*/ 2211532 w 3889664"/>
              <a:gd name="connsiteY24" fmla="*/ 554182 h 2088573"/>
              <a:gd name="connsiteX25" fmla="*/ 2516332 w 3889664"/>
              <a:gd name="connsiteY25" fmla="*/ 554182 h 2088573"/>
              <a:gd name="connsiteX26" fmla="*/ 2516332 w 3889664"/>
              <a:gd name="connsiteY26" fmla="*/ 249382 h 2088573"/>
              <a:gd name="connsiteX27" fmla="*/ 2440132 w 3889664"/>
              <a:gd name="connsiteY27" fmla="*/ 173182 h 2088573"/>
              <a:gd name="connsiteX28" fmla="*/ 2440132 w 3889664"/>
              <a:gd name="connsiteY28" fmla="*/ 20782 h 2088573"/>
              <a:gd name="connsiteX29" fmla="*/ 3177887 w 3889664"/>
              <a:gd name="connsiteY29" fmla="*/ 0 h 2088573"/>
              <a:gd name="connsiteX0" fmla="*/ 3177887 w 3889664"/>
              <a:gd name="connsiteY0" fmla="*/ 0 h 2088573"/>
              <a:gd name="connsiteX1" fmla="*/ 3702627 w 3889664"/>
              <a:gd name="connsiteY1" fmla="*/ 0 h 2088573"/>
              <a:gd name="connsiteX2" fmla="*/ 3858491 w 3889664"/>
              <a:gd name="connsiteY2" fmla="*/ 51955 h 2088573"/>
              <a:gd name="connsiteX3" fmla="*/ 3889664 w 3889664"/>
              <a:gd name="connsiteY3" fmla="*/ 202623 h 2088573"/>
              <a:gd name="connsiteX4" fmla="*/ 3884468 w 3889664"/>
              <a:gd name="connsiteY4" fmla="*/ 1875559 h 2088573"/>
              <a:gd name="connsiteX5" fmla="*/ 3868882 w 3889664"/>
              <a:gd name="connsiteY5" fmla="*/ 2041814 h 2088573"/>
              <a:gd name="connsiteX6" fmla="*/ 3692237 w 3889664"/>
              <a:gd name="connsiteY6" fmla="*/ 2088573 h 2088573"/>
              <a:gd name="connsiteX7" fmla="*/ 169718 w 3889664"/>
              <a:gd name="connsiteY7" fmla="*/ 2083377 h 2088573"/>
              <a:gd name="connsiteX8" fmla="*/ 1731 w 3889664"/>
              <a:gd name="connsiteY8" fmla="*/ 2078182 h 2088573"/>
              <a:gd name="connsiteX9" fmla="*/ 1732 w 3889664"/>
              <a:gd name="connsiteY9" fmla="*/ 1925782 h 2088573"/>
              <a:gd name="connsiteX10" fmla="*/ 1732 w 3889664"/>
              <a:gd name="connsiteY10" fmla="*/ 173182 h 2088573"/>
              <a:gd name="connsiteX11" fmla="*/ 1731 w 3889664"/>
              <a:gd name="connsiteY11" fmla="*/ 20782 h 2088573"/>
              <a:gd name="connsiteX12" fmla="*/ 154131 w 3889664"/>
              <a:gd name="connsiteY12" fmla="*/ 20782 h 2088573"/>
              <a:gd name="connsiteX13" fmla="*/ 1449532 w 3889664"/>
              <a:gd name="connsiteY13" fmla="*/ 20782 h 2088573"/>
              <a:gd name="connsiteX14" fmla="*/ 1449532 w 3889664"/>
              <a:gd name="connsiteY14" fmla="*/ 173182 h 2088573"/>
              <a:gd name="connsiteX15" fmla="*/ 1373332 w 3889664"/>
              <a:gd name="connsiteY15" fmla="*/ 249382 h 2088573"/>
              <a:gd name="connsiteX16" fmla="*/ 1373332 w 3889664"/>
              <a:gd name="connsiteY16" fmla="*/ 554182 h 2088573"/>
              <a:gd name="connsiteX17" fmla="*/ 1678132 w 3889664"/>
              <a:gd name="connsiteY17" fmla="*/ 554182 h 2088573"/>
              <a:gd name="connsiteX18" fmla="*/ 1678132 w 3889664"/>
              <a:gd name="connsiteY18" fmla="*/ 249382 h 2088573"/>
              <a:gd name="connsiteX19" fmla="*/ 1601932 w 3889664"/>
              <a:gd name="connsiteY19" fmla="*/ 173182 h 2088573"/>
              <a:gd name="connsiteX20" fmla="*/ 1601932 w 3889664"/>
              <a:gd name="connsiteY20" fmla="*/ 20782 h 2088573"/>
              <a:gd name="connsiteX21" fmla="*/ 2287732 w 3889664"/>
              <a:gd name="connsiteY21" fmla="*/ 20782 h 2088573"/>
              <a:gd name="connsiteX22" fmla="*/ 2287732 w 3889664"/>
              <a:gd name="connsiteY22" fmla="*/ 173182 h 2088573"/>
              <a:gd name="connsiteX23" fmla="*/ 2211532 w 3889664"/>
              <a:gd name="connsiteY23" fmla="*/ 249382 h 2088573"/>
              <a:gd name="connsiteX24" fmla="*/ 2211532 w 3889664"/>
              <a:gd name="connsiteY24" fmla="*/ 554182 h 2088573"/>
              <a:gd name="connsiteX25" fmla="*/ 2516332 w 3889664"/>
              <a:gd name="connsiteY25" fmla="*/ 554182 h 2088573"/>
              <a:gd name="connsiteX26" fmla="*/ 2516332 w 3889664"/>
              <a:gd name="connsiteY26" fmla="*/ 249382 h 2088573"/>
              <a:gd name="connsiteX27" fmla="*/ 2440132 w 3889664"/>
              <a:gd name="connsiteY27" fmla="*/ 173182 h 2088573"/>
              <a:gd name="connsiteX28" fmla="*/ 2440132 w 3889664"/>
              <a:gd name="connsiteY28" fmla="*/ 20782 h 2088573"/>
              <a:gd name="connsiteX29" fmla="*/ 3177887 w 3889664"/>
              <a:gd name="connsiteY29" fmla="*/ 0 h 2088573"/>
              <a:gd name="connsiteX0" fmla="*/ 3177887 w 3889664"/>
              <a:gd name="connsiteY0" fmla="*/ 0 h 2088573"/>
              <a:gd name="connsiteX1" fmla="*/ 3702627 w 3889664"/>
              <a:gd name="connsiteY1" fmla="*/ 0 h 2088573"/>
              <a:gd name="connsiteX2" fmla="*/ 3858491 w 3889664"/>
              <a:gd name="connsiteY2" fmla="*/ 51955 h 2088573"/>
              <a:gd name="connsiteX3" fmla="*/ 3889664 w 3889664"/>
              <a:gd name="connsiteY3" fmla="*/ 202623 h 2088573"/>
              <a:gd name="connsiteX4" fmla="*/ 3884468 w 3889664"/>
              <a:gd name="connsiteY4" fmla="*/ 1875559 h 2088573"/>
              <a:gd name="connsiteX5" fmla="*/ 3868882 w 3889664"/>
              <a:gd name="connsiteY5" fmla="*/ 2041814 h 2088573"/>
              <a:gd name="connsiteX6" fmla="*/ 3692237 w 3889664"/>
              <a:gd name="connsiteY6" fmla="*/ 2088573 h 2088573"/>
              <a:gd name="connsiteX7" fmla="*/ 169718 w 3889664"/>
              <a:gd name="connsiteY7" fmla="*/ 2083377 h 2088573"/>
              <a:gd name="connsiteX8" fmla="*/ 1731 w 3889664"/>
              <a:gd name="connsiteY8" fmla="*/ 2078182 h 2088573"/>
              <a:gd name="connsiteX9" fmla="*/ 1732 w 3889664"/>
              <a:gd name="connsiteY9" fmla="*/ 1925782 h 2088573"/>
              <a:gd name="connsiteX10" fmla="*/ 1732 w 3889664"/>
              <a:gd name="connsiteY10" fmla="*/ 173182 h 2088573"/>
              <a:gd name="connsiteX11" fmla="*/ 1731 w 3889664"/>
              <a:gd name="connsiteY11" fmla="*/ 20782 h 2088573"/>
              <a:gd name="connsiteX12" fmla="*/ 154131 w 3889664"/>
              <a:gd name="connsiteY12" fmla="*/ 20782 h 2088573"/>
              <a:gd name="connsiteX13" fmla="*/ 1449532 w 3889664"/>
              <a:gd name="connsiteY13" fmla="*/ 20782 h 2088573"/>
              <a:gd name="connsiteX14" fmla="*/ 1449532 w 3889664"/>
              <a:gd name="connsiteY14" fmla="*/ 173182 h 2088573"/>
              <a:gd name="connsiteX15" fmla="*/ 1373332 w 3889664"/>
              <a:gd name="connsiteY15" fmla="*/ 249382 h 2088573"/>
              <a:gd name="connsiteX16" fmla="*/ 1373332 w 3889664"/>
              <a:gd name="connsiteY16" fmla="*/ 554182 h 2088573"/>
              <a:gd name="connsiteX17" fmla="*/ 1678132 w 3889664"/>
              <a:gd name="connsiteY17" fmla="*/ 554182 h 2088573"/>
              <a:gd name="connsiteX18" fmla="*/ 1678132 w 3889664"/>
              <a:gd name="connsiteY18" fmla="*/ 249382 h 2088573"/>
              <a:gd name="connsiteX19" fmla="*/ 1601932 w 3889664"/>
              <a:gd name="connsiteY19" fmla="*/ 173182 h 2088573"/>
              <a:gd name="connsiteX20" fmla="*/ 1601932 w 3889664"/>
              <a:gd name="connsiteY20" fmla="*/ 20782 h 2088573"/>
              <a:gd name="connsiteX21" fmla="*/ 2287732 w 3889664"/>
              <a:gd name="connsiteY21" fmla="*/ 20782 h 2088573"/>
              <a:gd name="connsiteX22" fmla="*/ 2287732 w 3889664"/>
              <a:gd name="connsiteY22" fmla="*/ 173182 h 2088573"/>
              <a:gd name="connsiteX23" fmla="*/ 2211532 w 3889664"/>
              <a:gd name="connsiteY23" fmla="*/ 249382 h 2088573"/>
              <a:gd name="connsiteX24" fmla="*/ 2211532 w 3889664"/>
              <a:gd name="connsiteY24" fmla="*/ 554182 h 2088573"/>
              <a:gd name="connsiteX25" fmla="*/ 2516332 w 3889664"/>
              <a:gd name="connsiteY25" fmla="*/ 554182 h 2088573"/>
              <a:gd name="connsiteX26" fmla="*/ 2516332 w 3889664"/>
              <a:gd name="connsiteY26" fmla="*/ 249382 h 2088573"/>
              <a:gd name="connsiteX27" fmla="*/ 2440132 w 3889664"/>
              <a:gd name="connsiteY27" fmla="*/ 173182 h 2088573"/>
              <a:gd name="connsiteX28" fmla="*/ 2440132 w 3889664"/>
              <a:gd name="connsiteY28" fmla="*/ 20782 h 2088573"/>
              <a:gd name="connsiteX29" fmla="*/ 3177887 w 3889664"/>
              <a:gd name="connsiteY29" fmla="*/ 0 h 2088573"/>
              <a:gd name="connsiteX0" fmla="*/ 3265056 w 3976833"/>
              <a:gd name="connsiteY0" fmla="*/ 30018 h 2118591"/>
              <a:gd name="connsiteX1" fmla="*/ 3789796 w 3976833"/>
              <a:gd name="connsiteY1" fmla="*/ 30018 h 2118591"/>
              <a:gd name="connsiteX2" fmla="*/ 3945660 w 3976833"/>
              <a:gd name="connsiteY2" fmla="*/ 81973 h 2118591"/>
              <a:gd name="connsiteX3" fmla="*/ 3976833 w 3976833"/>
              <a:gd name="connsiteY3" fmla="*/ 232641 h 2118591"/>
              <a:gd name="connsiteX4" fmla="*/ 3971637 w 3976833"/>
              <a:gd name="connsiteY4" fmla="*/ 1905577 h 2118591"/>
              <a:gd name="connsiteX5" fmla="*/ 3956051 w 3976833"/>
              <a:gd name="connsiteY5" fmla="*/ 2071832 h 2118591"/>
              <a:gd name="connsiteX6" fmla="*/ 3779406 w 3976833"/>
              <a:gd name="connsiteY6" fmla="*/ 2118591 h 2118591"/>
              <a:gd name="connsiteX7" fmla="*/ 256887 w 3976833"/>
              <a:gd name="connsiteY7" fmla="*/ 2113395 h 2118591"/>
              <a:gd name="connsiteX8" fmla="*/ 88900 w 3976833"/>
              <a:gd name="connsiteY8" fmla="*/ 2108200 h 2118591"/>
              <a:gd name="connsiteX9" fmla="*/ 88901 w 3976833"/>
              <a:gd name="connsiteY9" fmla="*/ 1955800 h 2118591"/>
              <a:gd name="connsiteX10" fmla="*/ 88901 w 3976833"/>
              <a:gd name="connsiteY10" fmla="*/ 203200 h 2118591"/>
              <a:gd name="connsiteX11" fmla="*/ 88900 w 3976833"/>
              <a:gd name="connsiteY11" fmla="*/ 50800 h 2118591"/>
              <a:gd name="connsiteX12" fmla="*/ 241300 w 3976833"/>
              <a:gd name="connsiteY12" fmla="*/ 50800 h 2118591"/>
              <a:gd name="connsiteX13" fmla="*/ 1536701 w 3976833"/>
              <a:gd name="connsiteY13" fmla="*/ 50800 h 2118591"/>
              <a:gd name="connsiteX14" fmla="*/ 1536701 w 3976833"/>
              <a:gd name="connsiteY14" fmla="*/ 203200 h 2118591"/>
              <a:gd name="connsiteX15" fmla="*/ 1460501 w 3976833"/>
              <a:gd name="connsiteY15" fmla="*/ 279400 h 2118591"/>
              <a:gd name="connsiteX16" fmla="*/ 1460501 w 3976833"/>
              <a:gd name="connsiteY16" fmla="*/ 584200 h 2118591"/>
              <a:gd name="connsiteX17" fmla="*/ 1765301 w 3976833"/>
              <a:gd name="connsiteY17" fmla="*/ 584200 h 2118591"/>
              <a:gd name="connsiteX18" fmla="*/ 1765301 w 3976833"/>
              <a:gd name="connsiteY18" fmla="*/ 279400 h 2118591"/>
              <a:gd name="connsiteX19" fmla="*/ 1689101 w 3976833"/>
              <a:gd name="connsiteY19" fmla="*/ 203200 h 2118591"/>
              <a:gd name="connsiteX20" fmla="*/ 1689101 w 3976833"/>
              <a:gd name="connsiteY20" fmla="*/ 50800 h 2118591"/>
              <a:gd name="connsiteX21" fmla="*/ 2374901 w 3976833"/>
              <a:gd name="connsiteY21" fmla="*/ 50800 h 2118591"/>
              <a:gd name="connsiteX22" fmla="*/ 2374901 w 3976833"/>
              <a:gd name="connsiteY22" fmla="*/ 203200 h 2118591"/>
              <a:gd name="connsiteX23" fmla="*/ 2298701 w 3976833"/>
              <a:gd name="connsiteY23" fmla="*/ 279400 h 2118591"/>
              <a:gd name="connsiteX24" fmla="*/ 2298701 w 3976833"/>
              <a:gd name="connsiteY24" fmla="*/ 584200 h 2118591"/>
              <a:gd name="connsiteX25" fmla="*/ 2603501 w 3976833"/>
              <a:gd name="connsiteY25" fmla="*/ 584200 h 2118591"/>
              <a:gd name="connsiteX26" fmla="*/ 2603501 w 3976833"/>
              <a:gd name="connsiteY26" fmla="*/ 279400 h 2118591"/>
              <a:gd name="connsiteX27" fmla="*/ 2527301 w 3976833"/>
              <a:gd name="connsiteY27" fmla="*/ 203200 h 2118591"/>
              <a:gd name="connsiteX28" fmla="*/ 2527301 w 3976833"/>
              <a:gd name="connsiteY28" fmla="*/ 50800 h 2118591"/>
              <a:gd name="connsiteX29" fmla="*/ 3265056 w 3976833"/>
              <a:gd name="connsiteY29" fmla="*/ 30018 h 2118591"/>
              <a:gd name="connsiteX0" fmla="*/ 3265056 w 3976833"/>
              <a:gd name="connsiteY0" fmla="*/ 0 h 2088573"/>
              <a:gd name="connsiteX1" fmla="*/ 3789796 w 3976833"/>
              <a:gd name="connsiteY1" fmla="*/ 0 h 2088573"/>
              <a:gd name="connsiteX2" fmla="*/ 3945660 w 3976833"/>
              <a:gd name="connsiteY2" fmla="*/ 51955 h 2088573"/>
              <a:gd name="connsiteX3" fmla="*/ 3976833 w 3976833"/>
              <a:gd name="connsiteY3" fmla="*/ 202623 h 2088573"/>
              <a:gd name="connsiteX4" fmla="*/ 3971637 w 3976833"/>
              <a:gd name="connsiteY4" fmla="*/ 1875559 h 2088573"/>
              <a:gd name="connsiteX5" fmla="*/ 3956051 w 3976833"/>
              <a:gd name="connsiteY5" fmla="*/ 2041814 h 2088573"/>
              <a:gd name="connsiteX6" fmla="*/ 3779406 w 3976833"/>
              <a:gd name="connsiteY6" fmla="*/ 2088573 h 2088573"/>
              <a:gd name="connsiteX7" fmla="*/ 256887 w 3976833"/>
              <a:gd name="connsiteY7" fmla="*/ 2083377 h 2088573"/>
              <a:gd name="connsiteX8" fmla="*/ 88900 w 3976833"/>
              <a:gd name="connsiteY8" fmla="*/ 2078182 h 2088573"/>
              <a:gd name="connsiteX9" fmla="*/ 88901 w 3976833"/>
              <a:gd name="connsiteY9" fmla="*/ 1925782 h 2088573"/>
              <a:gd name="connsiteX10" fmla="*/ 88901 w 3976833"/>
              <a:gd name="connsiteY10" fmla="*/ 173182 h 2088573"/>
              <a:gd name="connsiteX11" fmla="*/ 88900 w 3976833"/>
              <a:gd name="connsiteY11" fmla="*/ 20782 h 2088573"/>
              <a:gd name="connsiteX12" fmla="*/ 241300 w 3976833"/>
              <a:gd name="connsiteY12" fmla="*/ 20782 h 2088573"/>
              <a:gd name="connsiteX13" fmla="*/ 1536701 w 3976833"/>
              <a:gd name="connsiteY13" fmla="*/ 20782 h 2088573"/>
              <a:gd name="connsiteX14" fmla="*/ 1536701 w 3976833"/>
              <a:gd name="connsiteY14" fmla="*/ 173182 h 2088573"/>
              <a:gd name="connsiteX15" fmla="*/ 1460501 w 3976833"/>
              <a:gd name="connsiteY15" fmla="*/ 249382 h 2088573"/>
              <a:gd name="connsiteX16" fmla="*/ 1460501 w 3976833"/>
              <a:gd name="connsiteY16" fmla="*/ 554182 h 2088573"/>
              <a:gd name="connsiteX17" fmla="*/ 1765301 w 3976833"/>
              <a:gd name="connsiteY17" fmla="*/ 554182 h 2088573"/>
              <a:gd name="connsiteX18" fmla="*/ 1765301 w 3976833"/>
              <a:gd name="connsiteY18" fmla="*/ 249382 h 2088573"/>
              <a:gd name="connsiteX19" fmla="*/ 1689101 w 3976833"/>
              <a:gd name="connsiteY19" fmla="*/ 173182 h 2088573"/>
              <a:gd name="connsiteX20" fmla="*/ 1689101 w 3976833"/>
              <a:gd name="connsiteY20" fmla="*/ 20782 h 2088573"/>
              <a:gd name="connsiteX21" fmla="*/ 2374901 w 3976833"/>
              <a:gd name="connsiteY21" fmla="*/ 20782 h 2088573"/>
              <a:gd name="connsiteX22" fmla="*/ 2374901 w 3976833"/>
              <a:gd name="connsiteY22" fmla="*/ 173182 h 2088573"/>
              <a:gd name="connsiteX23" fmla="*/ 2298701 w 3976833"/>
              <a:gd name="connsiteY23" fmla="*/ 249382 h 2088573"/>
              <a:gd name="connsiteX24" fmla="*/ 2298701 w 3976833"/>
              <a:gd name="connsiteY24" fmla="*/ 554182 h 2088573"/>
              <a:gd name="connsiteX25" fmla="*/ 2603501 w 3976833"/>
              <a:gd name="connsiteY25" fmla="*/ 554182 h 2088573"/>
              <a:gd name="connsiteX26" fmla="*/ 2603501 w 3976833"/>
              <a:gd name="connsiteY26" fmla="*/ 249382 h 2088573"/>
              <a:gd name="connsiteX27" fmla="*/ 2527301 w 3976833"/>
              <a:gd name="connsiteY27" fmla="*/ 173182 h 2088573"/>
              <a:gd name="connsiteX28" fmla="*/ 2527301 w 3976833"/>
              <a:gd name="connsiteY28" fmla="*/ 20782 h 2088573"/>
              <a:gd name="connsiteX29" fmla="*/ 3265056 w 3976833"/>
              <a:gd name="connsiteY29" fmla="*/ 0 h 2088573"/>
              <a:gd name="connsiteX0" fmla="*/ 3265056 w 3976833"/>
              <a:gd name="connsiteY0" fmla="*/ 0 h 2088573"/>
              <a:gd name="connsiteX1" fmla="*/ 3789796 w 3976833"/>
              <a:gd name="connsiteY1" fmla="*/ 0 h 2088573"/>
              <a:gd name="connsiteX2" fmla="*/ 3945660 w 3976833"/>
              <a:gd name="connsiteY2" fmla="*/ 51955 h 2088573"/>
              <a:gd name="connsiteX3" fmla="*/ 3976833 w 3976833"/>
              <a:gd name="connsiteY3" fmla="*/ 202623 h 2088573"/>
              <a:gd name="connsiteX4" fmla="*/ 3971637 w 3976833"/>
              <a:gd name="connsiteY4" fmla="*/ 1875559 h 2088573"/>
              <a:gd name="connsiteX5" fmla="*/ 3956051 w 3976833"/>
              <a:gd name="connsiteY5" fmla="*/ 2041814 h 2088573"/>
              <a:gd name="connsiteX6" fmla="*/ 3779406 w 3976833"/>
              <a:gd name="connsiteY6" fmla="*/ 2088573 h 2088573"/>
              <a:gd name="connsiteX7" fmla="*/ 256887 w 3976833"/>
              <a:gd name="connsiteY7" fmla="*/ 2083377 h 2088573"/>
              <a:gd name="connsiteX8" fmla="*/ 88900 w 3976833"/>
              <a:gd name="connsiteY8" fmla="*/ 2078182 h 2088573"/>
              <a:gd name="connsiteX9" fmla="*/ 88901 w 3976833"/>
              <a:gd name="connsiteY9" fmla="*/ 1925782 h 2088573"/>
              <a:gd name="connsiteX10" fmla="*/ 88901 w 3976833"/>
              <a:gd name="connsiteY10" fmla="*/ 173182 h 2088573"/>
              <a:gd name="connsiteX11" fmla="*/ 88901 w 3976833"/>
              <a:gd name="connsiteY11" fmla="*/ 20782 h 2088573"/>
              <a:gd name="connsiteX12" fmla="*/ 241300 w 3976833"/>
              <a:gd name="connsiteY12" fmla="*/ 20782 h 2088573"/>
              <a:gd name="connsiteX13" fmla="*/ 1536701 w 3976833"/>
              <a:gd name="connsiteY13" fmla="*/ 20782 h 2088573"/>
              <a:gd name="connsiteX14" fmla="*/ 1536701 w 3976833"/>
              <a:gd name="connsiteY14" fmla="*/ 173182 h 2088573"/>
              <a:gd name="connsiteX15" fmla="*/ 1460501 w 3976833"/>
              <a:gd name="connsiteY15" fmla="*/ 249382 h 2088573"/>
              <a:gd name="connsiteX16" fmla="*/ 1460501 w 3976833"/>
              <a:gd name="connsiteY16" fmla="*/ 554182 h 2088573"/>
              <a:gd name="connsiteX17" fmla="*/ 1765301 w 3976833"/>
              <a:gd name="connsiteY17" fmla="*/ 554182 h 2088573"/>
              <a:gd name="connsiteX18" fmla="*/ 1765301 w 3976833"/>
              <a:gd name="connsiteY18" fmla="*/ 249382 h 2088573"/>
              <a:gd name="connsiteX19" fmla="*/ 1689101 w 3976833"/>
              <a:gd name="connsiteY19" fmla="*/ 173182 h 2088573"/>
              <a:gd name="connsiteX20" fmla="*/ 1689101 w 3976833"/>
              <a:gd name="connsiteY20" fmla="*/ 20782 h 2088573"/>
              <a:gd name="connsiteX21" fmla="*/ 2374901 w 3976833"/>
              <a:gd name="connsiteY21" fmla="*/ 20782 h 2088573"/>
              <a:gd name="connsiteX22" fmla="*/ 2374901 w 3976833"/>
              <a:gd name="connsiteY22" fmla="*/ 173182 h 2088573"/>
              <a:gd name="connsiteX23" fmla="*/ 2298701 w 3976833"/>
              <a:gd name="connsiteY23" fmla="*/ 249382 h 2088573"/>
              <a:gd name="connsiteX24" fmla="*/ 2298701 w 3976833"/>
              <a:gd name="connsiteY24" fmla="*/ 554182 h 2088573"/>
              <a:gd name="connsiteX25" fmla="*/ 2603501 w 3976833"/>
              <a:gd name="connsiteY25" fmla="*/ 554182 h 2088573"/>
              <a:gd name="connsiteX26" fmla="*/ 2603501 w 3976833"/>
              <a:gd name="connsiteY26" fmla="*/ 249382 h 2088573"/>
              <a:gd name="connsiteX27" fmla="*/ 2527301 w 3976833"/>
              <a:gd name="connsiteY27" fmla="*/ 173182 h 2088573"/>
              <a:gd name="connsiteX28" fmla="*/ 2527301 w 3976833"/>
              <a:gd name="connsiteY28" fmla="*/ 20782 h 2088573"/>
              <a:gd name="connsiteX29" fmla="*/ 3265056 w 3976833"/>
              <a:gd name="connsiteY29" fmla="*/ 0 h 2088573"/>
              <a:gd name="connsiteX0" fmla="*/ 3265056 w 3976833"/>
              <a:gd name="connsiteY0" fmla="*/ 218136 h 2306709"/>
              <a:gd name="connsiteX1" fmla="*/ 3789796 w 3976833"/>
              <a:gd name="connsiteY1" fmla="*/ 218136 h 2306709"/>
              <a:gd name="connsiteX2" fmla="*/ 3945660 w 3976833"/>
              <a:gd name="connsiteY2" fmla="*/ 270091 h 2306709"/>
              <a:gd name="connsiteX3" fmla="*/ 3976833 w 3976833"/>
              <a:gd name="connsiteY3" fmla="*/ 420759 h 2306709"/>
              <a:gd name="connsiteX4" fmla="*/ 3971637 w 3976833"/>
              <a:gd name="connsiteY4" fmla="*/ 2093695 h 2306709"/>
              <a:gd name="connsiteX5" fmla="*/ 3956051 w 3976833"/>
              <a:gd name="connsiteY5" fmla="*/ 2259950 h 2306709"/>
              <a:gd name="connsiteX6" fmla="*/ 3779406 w 3976833"/>
              <a:gd name="connsiteY6" fmla="*/ 2306709 h 2306709"/>
              <a:gd name="connsiteX7" fmla="*/ 256887 w 3976833"/>
              <a:gd name="connsiteY7" fmla="*/ 2301513 h 2306709"/>
              <a:gd name="connsiteX8" fmla="*/ 88900 w 3976833"/>
              <a:gd name="connsiteY8" fmla="*/ 2296318 h 2306709"/>
              <a:gd name="connsiteX9" fmla="*/ 88901 w 3976833"/>
              <a:gd name="connsiteY9" fmla="*/ 2143918 h 2306709"/>
              <a:gd name="connsiteX10" fmla="*/ 88901 w 3976833"/>
              <a:gd name="connsiteY10" fmla="*/ 391318 h 2306709"/>
              <a:gd name="connsiteX11" fmla="*/ 88901 w 3976833"/>
              <a:gd name="connsiteY11" fmla="*/ 238918 h 2306709"/>
              <a:gd name="connsiteX12" fmla="*/ 241300 w 3976833"/>
              <a:gd name="connsiteY12" fmla="*/ 238918 h 2306709"/>
              <a:gd name="connsiteX13" fmla="*/ 1536701 w 3976833"/>
              <a:gd name="connsiteY13" fmla="*/ 238918 h 2306709"/>
              <a:gd name="connsiteX14" fmla="*/ 1536701 w 3976833"/>
              <a:gd name="connsiteY14" fmla="*/ 391318 h 2306709"/>
              <a:gd name="connsiteX15" fmla="*/ 1460501 w 3976833"/>
              <a:gd name="connsiteY15" fmla="*/ 467518 h 2306709"/>
              <a:gd name="connsiteX16" fmla="*/ 1460501 w 3976833"/>
              <a:gd name="connsiteY16" fmla="*/ 772318 h 2306709"/>
              <a:gd name="connsiteX17" fmla="*/ 1765301 w 3976833"/>
              <a:gd name="connsiteY17" fmla="*/ 772318 h 2306709"/>
              <a:gd name="connsiteX18" fmla="*/ 1765301 w 3976833"/>
              <a:gd name="connsiteY18" fmla="*/ 467518 h 2306709"/>
              <a:gd name="connsiteX19" fmla="*/ 1689101 w 3976833"/>
              <a:gd name="connsiteY19" fmla="*/ 391318 h 2306709"/>
              <a:gd name="connsiteX20" fmla="*/ 1689101 w 3976833"/>
              <a:gd name="connsiteY20" fmla="*/ 238918 h 2306709"/>
              <a:gd name="connsiteX21" fmla="*/ 2374901 w 3976833"/>
              <a:gd name="connsiteY21" fmla="*/ 238918 h 2306709"/>
              <a:gd name="connsiteX22" fmla="*/ 2374901 w 3976833"/>
              <a:gd name="connsiteY22" fmla="*/ 391318 h 2306709"/>
              <a:gd name="connsiteX23" fmla="*/ 2298701 w 3976833"/>
              <a:gd name="connsiteY23" fmla="*/ 467518 h 2306709"/>
              <a:gd name="connsiteX24" fmla="*/ 2298701 w 3976833"/>
              <a:gd name="connsiteY24" fmla="*/ 772318 h 2306709"/>
              <a:gd name="connsiteX25" fmla="*/ 2603501 w 3976833"/>
              <a:gd name="connsiteY25" fmla="*/ 772318 h 2306709"/>
              <a:gd name="connsiteX26" fmla="*/ 2603501 w 3976833"/>
              <a:gd name="connsiteY26" fmla="*/ 467518 h 2306709"/>
              <a:gd name="connsiteX27" fmla="*/ 2527301 w 3976833"/>
              <a:gd name="connsiteY27" fmla="*/ 391318 h 2306709"/>
              <a:gd name="connsiteX28" fmla="*/ 2527301 w 3976833"/>
              <a:gd name="connsiteY28" fmla="*/ 238918 h 2306709"/>
              <a:gd name="connsiteX29" fmla="*/ 3265056 w 3976833"/>
              <a:gd name="connsiteY29" fmla="*/ 218136 h 2306709"/>
              <a:gd name="connsiteX0" fmla="*/ 3177887 w 3889664"/>
              <a:gd name="connsiteY0" fmla="*/ 218136 h 2306709"/>
              <a:gd name="connsiteX1" fmla="*/ 3702627 w 3889664"/>
              <a:gd name="connsiteY1" fmla="*/ 218136 h 2306709"/>
              <a:gd name="connsiteX2" fmla="*/ 3858491 w 3889664"/>
              <a:gd name="connsiteY2" fmla="*/ 270091 h 2306709"/>
              <a:gd name="connsiteX3" fmla="*/ 3889664 w 3889664"/>
              <a:gd name="connsiteY3" fmla="*/ 420759 h 2306709"/>
              <a:gd name="connsiteX4" fmla="*/ 3884468 w 3889664"/>
              <a:gd name="connsiteY4" fmla="*/ 2093695 h 2306709"/>
              <a:gd name="connsiteX5" fmla="*/ 3868882 w 3889664"/>
              <a:gd name="connsiteY5" fmla="*/ 2259950 h 2306709"/>
              <a:gd name="connsiteX6" fmla="*/ 3692237 w 3889664"/>
              <a:gd name="connsiteY6" fmla="*/ 2306709 h 2306709"/>
              <a:gd name="connsiteX7" fmla="*/ 169718 w 3889664"/>
              <a:gd name="connsiteY7" fmla="*/ 2301513 h 2306709"/>
              <a:gd name="connsiteX8" fmla="*/ 1731 w 3889664"/>
              <a:gd name="connsiteY8" fmla="*/ 2296318 h 2306709"/>
              <a:gd name="connsiteX9" fmla="*/ 1732 w 3889664"/>
              <a:gd name="connsiteY9" fmla="*/ 2143918 h 2306709"/>
              <a:gd name="connsiteX10" fmla="*/ 1732 w 3889664"/>
              <a:gd name="connsiteY10" fmla="*/ 391318 h 2306709"/>
              <a:gd name="connsiteX11" fmla="*/ 1732 w 3889664"/>
              <a:gd name="connsiteY11" fmla="*/ 238918 h 2306709"/>
              <a:gd name="connsiteX12" fmla="*/ 154131 w 3889664"/>
              <a:gd name="connsiteY12" fmla="*/ 238918 h 2306709"/>
              <a:gd name="connsiteX13" fmla="*/ 1449532 w 3889664"/>
              <a:gd name="connsiteY13" fmla="*/ 238918 h 2306709"/>
              <a:gd name="connsiteX14" fmla="*/ 1449532 w 3889664"/>
              <a:gd name="connsiteY14" fmla="*/ 391318 h 2306709"/>
              <a:gd name="connsiteX15" fmla="*/ 1373332 w 3889664"/>
              <a:gd name="connsiteY15" fmla="*/ 467518 h 2306709"/>
              <a:gd name="connsiteX16" fmla="*/ 1373332 w 3889664"/>
              <a:gd name="connsiteY16" fmla="*/ 772318 h 2306709"/>
              <a:gd name="connsiteX17" fmla="*/ 1678132 w 3889664"/>
              <a:gd name="connsiteY17" fmla="*/ 772318 h 2306709"/>
              <a:gd name="connsiteX18" fmla="*/ 1678132 w 3889664"/>
              <a:gd name="connsiteY18" fmla="*/ 467518 h 2306709"/>
              <a:gd name="connsiteX19" fmla="*/ 1601932 w 3889664"/>
              <a:gd name="connsiteY19" fmla="*/ 391318 h 2306709"/>
              <a:gd name="connsiteX20" fmla="*/ 1601932 w 3889664"/>
              <a:gd name="connsiteY20" fmla="*/ 238918 h 2306709"/>
              <a:gd name="connsiteX21" fmla="*/ 2287732 w 3889664"/>
              <a:gd name="connsiteY21" fmla="*/ 238918 h 2306709"/>
              <a:gd name="connsiteX22" fmla="*/ 2287732 w 3889664"/>
              <a:gd name="connsiteY22" fmla="*/ 391318 h 2306709"/>
              <a:gd name="connsiteX23" fmla="*/ 2211532 w 3889664"/>
              <a:gd name="connsiteY23" fmla="*/ 467518 h 2306709"/>
              <a:gd name="connsiteX24" fmla="*/ 2211532 w 3889664"/>
              <a:gd name="connsiteY24" fmla="*/ 772318 h 2306709"/>
              <a:gd name="connsiteX25" fmla="*/ 2516332 w 3889664"/>
              <a:gd name="connsiteY25" fmla="*/ 772318 h 2306709"/>
              <a:gd name="connsiteX26" fmla="*/ 2516332 w 3889664"/>
              <a:gd name="connsiteY26" fmla="*/ 467518 h 2306709"/>
              <a:gd name="connsiteX27" fmla="*/ 2440132 w 3889664"/>
              <a:gd name="connsiteY27" fmla="*/ 391318 h 2306709"/>
              <a:gd name="connsiteX28" fmla="*/ 2440132 w 3889664"/>
              <a:gd name="connsiteY28" fmla="*/ 238918 h 2306709"/>
              <a:gd name="connsiteX29" fmla="*/ 3177887 w 3889664"/>
              <a:gd name="connsiteY29" fmla="*/ 218136 h 2306709"/>
              <a:gd name="connsiteX0" fmla="*/ 3177887 w 3889664"/>
              <a:gd name="connsiteY0" fmla="*/ 27636 h 2116209"/>
              <a:gd name="connsiteX1" fmla="*/ 3702627 w 3889664"/>
              <a:gd name="connsiteY1" fmla="*/ 27636 h 2116209"/>
              <a:gd name="connsiteX2" fmla="*/ 3858491 w 3889664"/>
              <a:gd name="connsiteY2" fmla="*/ 79591 h 2116209"/>
              <a:gd name="connsiteX3" fmla="*/ 3889664 w 3889664"/>
              <a:gd name="connsiteY3" fmla="*/ 230259 h 2116209"/>
              <a:gd name="connsiteX4" fmla="*/ 3884468 w 3889664"/>
              <a:gd name="connsiteY4" fmla="*/ 1903195 h 2116209"/>
              <a:gd name="connsiteX5" fmla="*/ 3868882 w 3889664"/>
              <a:gd name="connsiteY5" fmla="*/ 2069450 h 2116209"/>
              <a:gd name="connsiteX6" fmla="*/ 3692237 w 3889664"/>
              <a:gd name="connsiteY6" fmla="*/ 2116209 h 2116209"/>
              <a:gd name="connsiteX7" fmla="*/ 169718 w 3889664"/>
              <a:gd name="connsiteY7" fmla="*/ 2111013 h 2116209"/>
              <a:gd name="connsiteX8" fmla="*/ 1731 w 3889664"/>
              <a:gd name="connsiteY8" fmla="*/ 2105818 h 2116209"/>
              <a:gd name="connsiteX9" fmla="*/ 1732 w 3889664"/>
              <a:gd name="connsiteY9" fmla="*/ 1953418 h 2116209"/>
              <a:gd name="connsiteX10" fmla="*/ 1732 w 3889664"/>
              <a:gd name="connsiteY10" fmla="*/ 200818 h 2116209"/>
              <a:gd name="connsiteX11" fmla="*/ 1732 w 3889664"/>
              <a:gd name="connsiteY11" fmla="*/ 48418 h 2116209"/>
              <a:gd name="connsiteX12" fmla="*/ 154131 w 3889664"/>
              <a:gd name="connsiteY12" fmla="*/ 48418 h 2116209"/>
              <a:gd name="connsiteX13" fmla="*/ 1449532 w 3889664"/>
              <a:gd name="connsiteY13" fmla="*/ 48418 h 2116209"/>
              <a:gd name="connsiteX14" fmla="*/ 1449532 w 3889664"/>
              <a:gd name="connsiteY14" fmla="*/ 200818 h 2116209"/>
              <a:gd name="connsiteX15" fmla="*/ 1373332 w 3889664"/>
              <a:gd name="connsiteY15" fmla="*/ 277018 h 2116209"/>
              <a:gd name="connsiteX16" fmla="*/ 1373332 w 3889664"/>
              <a:gd name="connsiteY16" fmla="*/ 581818 h 2116209"/>
              <a:gd name="connsiteX17" fmla="*/ 1678132 w 3889664"/>
              <a:gd name="connsiteY17" fmla="*/ 581818 h 2116209"/>
              <a:gd name="connsiteX18" fmla="*/ 1678132 w 3889664"/>
              <a:gd name="connsiteY18" fmla="*/ 277018 h 2116209"/>
              <a:gd name="connsiteX19" fmla="*/ 1601932 w 3889664"/>
              <a:gd name="connsiteY19" fmla="*/ 200818 h 2116209"/>
              <a:gd name="connsiteX20" fmla="*/ 1601932 w 3889664"/>
              <a:gd name="connsiteY20" fmla="*/ 48418 h 2116209"/>
              <a:gd name="connsiteX21" fmla="*/ 2287732 w 3889664"/>
              <a:gd name="connsiteY21" fmla="*/ 48418 h 2116209"/>
              <a:gd name="connsiteX22" fmla="*/ 2287732 w 3889664"/>
              <a:gd name="connsiteY22" fmla="*/ 200818 h 2116209"/>
              <a:gd name="connsiteX23" fmla="*/ 2211532 w 3889664"/>
              <a:gd name="connsiteY23" fmla="*/ 277018 h 2116209"/>
              <a:gd name="connsiteX24" fmla="*/ 2211532 w 3889664"/>
              <a:gd name="connsiteY24" fmla="*/ 581818 h 2116209"/>
              <a:gd name="connsiteX25" fmla="*/ 2516332 w 3889664"/>
              <a:gd name="connsiteY25" fmla="*/ 581818 h 2116209"/>
              <a:gd name="connsiteX26" fmla="*/ 2516332 w 3889664"/>
              <a:gd name="connsiteY26" fmla="*/ 277018 h 2116209"/>
              <a:gd name="connsiteX27" fmla="*/ 2440132 w 3889664"/>
              <a:gd name="connsiteY27" fmla="*/ 200818 h 2116209"/>
              <a:gd name="connsiteX28" fmla="*/ 2440132 w 3889664"/>
              <a:gd name="connsiteY28" fmla="*/ 48418 h 2116209"/>
              <a:gd name="connsiteX29" fmla="*/ 3177887 w 3889664"/>
              <a:gd name="connsiteY29" fmla="*/ 27636 h 2116209"/>
              <a:gd name="connsiteX0" fmla="*/ 3209492 w 3921269"/>
              <a:gd name="connsiteY0" fmla="*/ 27636 h 2116209"/>
              <a:gd name="connsiteX1" fmla="*/ 3734232 w 3921269"/>
              <a:gd name="connsiteY1" fmla="*/ 27636 h 2116209"/>
              <a:gd name="connsiteX2" fmla="*/ 3890096 w 3921269"/>
              <a:gd name="connsiteY2" fmla="*/ 79591 h 2116209"/>
              <a:gd name="connsiteX3" fmla="*/ 3921269 w 3921269"/>
              <a:gd name="connsiteY3" fmla="*/ 230259 h 2116209"/>
              <a:gd name="connsiteX4" fmla="*/ 3916073 w 3921269"/>
              <a:gd name="connsiteY4" fmla="*/ 1903195 h 2116209"/>
              <a:gd name="connsiteX5" fmla="*/ 3900487 w 3921269"/>
              <a:gd name="connsiteY5" fmla="*/ 2069450 h 2116209"/>
              <a:gd name="connsiteX6" fmla="*/ 3723842 w 3921269"/>
              <a:gd name="connsiteY6" fmla="*/ 2116209 h 2116209"/>
              <a:gd name="connsiteX7" fmla="*/ 201323 w 3921269"/>
              <a:gd name="connsiteY7" fmla="*/ 2111013 h 2116209"/>
              <a:gd name="connsiteX8" fmla="*/ 33336 w 3921269"/>
              <a:gd name="connsiteY8" fmla="*/ 2105818 h 2116209"/>
              <a:gd name="connsiteX9" fmla="*/ 33337 w 3921269"/>
              <a:gd name="connsiteY9" fmla="*/ 1953418 h 2116209"/>
              <a:gd name="connsiteX10" fmla="*/ 33337 w 3921269"/>
              <a:gd name="connsiteY10" fmla="*/ 200818 h 2116209"/>
              <a:gd name="connsiteX11" fmla="*/ 33337 w 3921269"/>
              <a:gd name="connsiteY11" fmla="*/ 48418 h 2116209"/>
              <a:gd name="connsiteX12" fmla="*/ 185736 w 3921269"/>
              <a:gd name="connsiteY12" fmla="*/ 48418 h 2116209"/>
              <a:gd name="connsiteX13" fmla="*/ 1481137 w 3921269"/>
              <a:gd name="connsiteY13" fmla="*/ 48418 h 2116209"/>
              <a:gd name="connsiteX14" fmla="*/ 1481137 w 3921269"/>
              <a:gd name="connsiteY14" fmla="*/ 200818 h 2116209"/>
              <a:gd name="connsiteX15" fmla="*/ 1404937 w 3921269"/>
              <a:gd name="connsiteY15" fmla="*/ 277018 h 2116209"/>
              <a:gd name="connsiteX16" fmla="*/ 1404937 w 3921269"/>
              <a:gd name="connsiteY16" fmla="*/ 581818 h 2116209"/>
              <a:gd name="connsiteX17" fmla="*/ 1709737 w 3921269"/>
              <a:gd name="connsiteY17" fmla="*/ 581818 h 2116209"/>
              <a:gd name="connsiteX18" fmla="*/ 1709737 w 3921269"/>
              <a:gd name="connsiteY18" fmla="*/ 277018 h 2116209"/>
              <a:gd name="connsiteX19" fmla="*/ 1633537 w 3921269"/>
              <a:gd name="connsiteY19" fmla="*/ 200818 h 2116209"/>
              <a:gd name="connsiteX20" fmla="*/ 1633537 w 3921269"/>
              <a:gd name="connsiteY20" fmla="*/ 48418 h 2116209"/>
              <a:gd name="connsiteX21" fmla="*/ 2319337 w 3921269"/>
              <a:gd name="connsiteY21" fmla="*/ 48418 h 2116209"/>
              <a:gd name="connsiteX22" fmla="*/ 2319337 w 3921269"/>
              <a:gd name="connsiteY22" fmla="*/ 200818 h 2116209"/>
              <a:gd name="connsiteX23" fmla="*/ 2243137 w 3921269"/>
              <a:gd name="connsiteY23" fmla="*/ 277018 h 2116209"/>
              <a:gd name="connsiteX24" fmla="*/ 2243137 w 3921269"/>
              <a:gd name="connsiteY24" fmla="*/ 581818 h 2116209"/>
              <a:gd name="connsiteX25" fmla="*/ 2547937 w 3921269"/>
              <a:gd name="connsiteY25" fmla="*/ 581818 h 2116209"/>
              <a:gd name="connsiteX26" fmla="*/ 2547937 w 3921269"/>
              <a:gd name="connsiteY26" fmla="*/ 277018 h 2116209"/>
              <a:gd name="connsiteX27" fmla="*/ 2471737 w 3921269"/>
              <a:gd name="connsiteY27" fmla="*/ 200818 h 2116209"/>
              <a:gd name="connsiteX28" fmla="*/ 2471737 w 3921269"/>
              <a:gd name="connsiteY28" fmla="*/ 48418 h 2116209"/>
              <a:gd name="connsiteX29" fmla="*/ 3209492 w 3921269"/>
              <a:gd name="connsiteY29" fmla="*/ 27636 h 2116209"/>
              <a:gd name="connsiteX0" fmla="*/ 3259500 w 3971277"/>
              <a:gd name="connsiteY0" fmla="*/ 0 h 2088573"/>
              <a:gd name="connsiteX1" fmla="*/ 3784240 w 3971277"/>
              <a:gd name="connsiteY1" fmla="*/ 0 h 2088573"/>
              <a:gd name="connsiteX2" fmla="*/ 3940104 w 3971277"/>
              <a:gd name="connsiteY2" fmla="*/ 51955 h 2088573"/>
              <a:gd name="connsiteX3" fmla="*/ 3971277 w 3971277"/>
              <a:gd name="connsiteY3" fmla="*/ 202623 h 2088573"/>
              <a:gd name="connsiteX4" fmla="*/ 3966081 w 3971277"/>
              <a:gd name="connsiteY4" fmla="*/ 1875559 h 2088573"/>
              <a:gd name="connsiteX5" fmla="*/ 3950495 w 3971277"/>
              <a:gd name="connsiteY5" fmla="*/ 2041814 h 2088573"/>
              <a:gd name="connsiteX6" fmla="*/ 3773850 w 3971277"/>
              <a:gd name="connsiteY6" fmla="*/ 2088573 h 2088573"/>
              <a:gd name="connsiteX7" fmla="*/ 251331 w 3971277"/>
              <a:gd name="connsiteY7" fmla="*/ 2083377 h 2088573"/>
              <a:gd name="connsiteX8" fmla="*/ 83344 w 3971277"/>
              <a:gd name="connsiteY8" fmla="*/ 2078182 h 2088573"/>
              <a:gd name="connsiteX9" fmla="*/ 83345 w 3971277"/>
              <a:gd name="connsiteY9" fmla="*/ 1925782 h 2088573"/>
              <a:gd name="connsiteX10" fmla="*/ 83345 w 3971277"/>
              <a:gd name="connsiteY10" fmla="*/ 173182 h 2088573"/>
              <a:gd name="connsiteX11" fmla="*/ 116683 w 3971277"/>
              <a:gd name="connsiteY11" fmla="*/ 51738 h 2088573"/>
              <a:gd name="connsiteX12" fmla="*/ 235744 w 3971277"/>
              <a:gd name="connsiteY12" fmla="*/ 20782 h 2088573"/>
              <a:gd name="connsiteX13" fmla="*/ 1531145 w 3971277"/>
              <a:gd name="connsiteY13" fmla="*/ 20782 h 2088573"/>
              <a:gd name="connsiteX14" fmla="*/ 1531145 w 3971277"/>
              <a:gd name="connsiteY14" fmla="*/ 173182 h 2088573"/>
              <a:gd name="connsiteX15" fmla="*/ 1454945 w 3971277"/>
              <a:gd name="connsiteY15" fmla="*/ 249382 h 2088573"/>
              <a:gd name="connsiteX16" fmla="*/ 1454945 w 3971277"/>
              <a:gd name="connsiteY16" fmla="*/ 554182 h 2088573"/>
              <a:gd name="connsiteX17" fmla="*/ 1759745 w 3971277"/>
              <a:gd name="connsiteY17" fmla="*/ 554182 h 2088573"/>
              <a:gd name="connsiteX18" fmla="*/ 1759745 w 3971277"/>
              <a:gd name="connsiteY18" fmla="*/ 249382 h 2088573"/>
              <a:gd name="connsiteX19" fmla="*/ 1683545 w 3971277"/>
              <a:gd name="connsiteY19" fmla="*/ 173182 h 2088573"/>
              <a:gd name="connsiteX20" fmla="*/ 1683545 w 3971277"/>
              <a:gd name="connsiteY20" fmla="*/ 20782 h 2088573"/>
              <a:gd name="connsiteX21" fmla="*/ 2369345 w 3971277"/>
              <a:gd name="connsiteY21" fmla="*/ 20782 h 2088573"/>
              <a:gd name="connsiteX22" fmla="*/ 2369345 w 3971277"/>
              <a:gd name="connsiteY22" fmla="*/ 173182 h 2088573"/>
              <a:gd name="connsiteX23" fmla="*/ 2293145 w 3971277"/>
              <a:gd name="connsiteY23" fmla="*/ 249382 h 2088573"/>
              <a:gd name="connsiteX24" fmla="*/ 2293145 w 3971277"/>
              <a:gd name="connsiteY24" fmla="*/ 554182 h 2088573"/>
              <a:gd name="connsiteX25" fmla="*/ 2597945 w 3971277"/>
              <a:gd name="connsiteY25" fmla="*/ 554182 h 2088573"/>
              <a:gd name="connsiteX26" fmla="*/ 2597945 w 3971277"/>
              <a:gd name="connsiteY26" fmla="*/ 249382 h 2088573"/>
              <a:gd name="connsiteX27" fmla="*/ 2521745 w 3971277"/>
              <a:gd name="connsiteY27" fmla="*/ 173182 h 2088573"/>
              <a:gd name="connsiteX28" fmla="*/ 2521745 w 3971277"/>
              <a:gd name="connsiteY28" fmla="*/ 20782 h 2088573"/>
              <a:gd name="connsiteX29" fmla="*/ 3259500 w 3971277"/>
              <a:gd name="connsiteY29" fmla="*/ 0 h 2088573"/>
              <a:gd name="connsiteX0" fmla="*/ 3177887 w 3889664"/>
              <a:gd name="connsiteY0" fmla="*/ 0 h 2088573"/>
              <a:gd name="connsiteX1" fmla="*/ 3702627 w 3889664"/>
              <a:gd name="connsiteY1" fmla="*/ 0 h 2088573"/>
              <a:gd name="connsiteX2" fmla="*/ 3858491 w 3889664"/>
              <a:gd name="connsiteY2" fmla="*/ 51955 h 2088573"/>
              <a:gd name="connsiteX3" fmla="*/ 3889664 w 3889664"/>
              <a:gd name="connsiteY3" fmla="*/ 202623 h 2088573"/>
              <a:gd name="connsiteX4" fmla="*/ 3884468 w 3889664"/>
              <a:gd name="connsiteY4" fmla="*/ 1875559 h 2088573"/>
              <a:gd name="connsiteX5" fmla="*/ 3868882 w 3889664"/>
              <a:gd name="connsiteY5" fmla="*/ 2041814 h 2088573"/>
              <a:gd name="connsiteX6" fmla="*/ 3692237 w 3889664"/>
              <a:gd name="connsiteY6" fmla="*/ 2088573 h 2088573"/>
              <a:gd name="connsiteX7" fmla="*/ 169718 w 3889664"/>
              <a:gd name="connsiteY7" fmla="*/ 2083377 h 2088573"/>
              <a:gd name="connsiteX8" fmla="*/ 1731 w 3889664"/>
              <a:gd name="connsiteY8" fmla="*/ 2078182 h 2088573"/>
              <a:gd name="connsiteX9" fmla="*/ 1732 w 3889664"/>
              <a:gd name="connsiteY9" fmla="*/ 1925782 h 2088573"/>
              <a:gd name="connsiteX10" fmla="*/ 1732 w 3889664"/>
              <a:gd name="connsiteY10" fmla="*/ 173182 h 2088573"/>
              <a:gd name="connsiteX11" fmla="*/ 35070 w 3889664"/>
              <a:gd name="connsiteY11" fmla="*/ 51738 h 2088573"/>
              <a:gd name="connsiteX12" fmla="*/ 154131 w 3889664"/>
              <a:gd name="connsiteY12" fmla="*/ 20782 h 2088573"/>
              <a:gd name="connsiteX13" fmla="*/ 1449532 w 3889664"/>
              <a:gd name="connsiteY13" fmla="*/ 20782 h 2088573"/>
              <a:gd name="connsiteX14" fmla="*/ 1449532 w 3889664"/>
              <a:gd name="connsiteY14" fmla="*/ 173182 h 2088573"/>
              <a:gd name="connsiteX15" fmla="*/ 1373332 w 3889664"/>
              <a:gd name="connsiteY15" fmla="*/ 249382 h 2088573"/>
              <a:gd name="connsiteX16" fmla="*/ 1373332 w 3889664"/>
              <a:gd name="connsiteY16" fmla="*/ 554182 h 2088573"/>
              <a:gd name="connsiteX17" fmla="*/ 1678132 w 3889664"/>
              <a:gd name="connsiteY17" fmla="*/ 554182 h 2088573"/>
              <a:gd name="connsiteX18" fmla="*/ 1678132 w 3889664"/>
              <a:gd name="connsiteY18" fmla="*/ 249382 h 2088573"/>
              <a:gd name="connsiteX19" fmla="*/ 1601932 w 3889664"/>
              <a:gd name="connsiteY19" fmla="*/ 173182 h 2088573"/>
              <a:gd name="connsiteX20" fmla="*/ 1601932 w 3889664"/>
              <a:gd name="connsiteY20" fmla="*/ 20782 h 2088573"/>
              <a:gd name="connsiteX21" fmla="*/ 2287732 w 3889664"/>
              <a:gd name="connsiteY21" fmla="*/ 20782 h 2088573"/>
              <a:gd name="connsiteX22" fmla="*/ 2287732 w 3889664"/>
              <a:gd name="connsiteY22" fmla="*/ 173182 h 2088573"/>
              <a:gd name="connsiteX23" fmla="*/ 2211532 w 3889664"/>
              <a:gd name="connsiteY23" fmla="*/ 249382 h 2088573"/>
              <a:gd name="connsiteX24" fmla="*/ 2211532 w 3889664"/>
              <a:gd name="connsiteY24" fmla="*/ 554182 h 2088573"/>
              <a:gd name="connsiteX25" fmla="*/ 2516332 w 3889664"/>
              <a:gd name="connsiteY25" fmla="*/ 554182 h 2088573"/>
              <a:gd name="connsiteX26" fmla="*/ 2516332 w 3889664"/>
              <a:gd name="connsiteY26" fmla="*/ 249382 h 2088573"/>
              <a:gd name="connsiteX27" fmla="*/ 2440132 w 3889664"/>
              <a:gd name="connsiteY27" fmla="*/ 173182 h 2088573"/>
              <a:gd name="connsiteX28" fmla="*/ 2440132 w 3889664"/>
              <a:gd name="connsiteY28" fmla="*/ 20782 h 2088573"/>
              <a:gd name="connsiteX29" fmla="*/ 3177887 w 3889664"/>
              <a:gd name="connsiteY29" fmla="*/ 0 h 2088573"/>
              <a:gd name="connsiteX0" fmla="*/ 3177887 w 3889664"/>
              <a:gd name="connsiteY0" fmla="*/ 0 h 2088573"/>
              <a:gd name="connsiteX1" fmla="*/ 3702627 w 3889664"/>
              <a:gd name="connsiteY1" fmla="*/ 0 h 2088573"/>
              <a:gd name="connsiteX2" fmla="*/ 3858491 w 3889664"/>
              <a:gd name="connsiteY2" fmla="*/ 51955 h 2088573"/>
              <a:gd name="connsiteX3" fmla="*/ 3889664 w 3889664"/>
              <a:gd name="connsiteY3" fmla="*/ 202623 h 2088573"/>
              <a:gd name="connsiteX4" fmla="*/ 3884468 w 3889664"/>
              <a:gd name="connsiteY4" fmla="*/ 1875559 h 2088573"/>
              <a:gd name="connsiteX5" fmla="*/ 3868882 w 3889664"/>
              <a:gd name="connsiteY5" fmla="*/ 2041814 h 2088573"/>
              <a:gd name="connsiteX6" fmla="*/ 3692237 w 3889664"/>
              <a:gd name="connsiteY6" fmla="*/ 2088573 h 2088573"/>
              <a:gd name="connsiteX7" fmla="*/ 169718 w 3889664"/>
              <a:gd name="connsiteY7" fmla="*/ 2083377 h 2088573"/>
              <a:gd name="connsiteX8" fmla="*/ 1731 w 3889664"/>
              <a:gd name="connsiteY8" fmla="*/ 2078182 h 2088573"/>
              <a:gd name="connsiteX9" fmla="*/ 1732 w 3889664"/>
              <a:gd name="connsiteY9" fmla="*/ 1925782 h 2088573"/>
              <a:gd name="connsiteX10" fmla="*/ 1732 w 3889664"/>
              <a:gd name="connsiteY10" fmla="*/ 173182 h 2088573"/>
              <a:gd name="connsiteX11" fmla="*/ 35070 w 3889664"/>
              <a:gd name="connsiteY11" fmla="*/ 51738 h 2088573"/>
              <a:gd name="connsiteX12" fmla="*/ 154131 w 3889664"/>
              <a:gd name="connsiteY12" fmla="*/ 20782 h 2088573"/>
              <a:gd name="connsiteX13" fmla="*/ 1449532 w 3889664"/>
              <a:gd name="connsiteY13" fmla="*/ 20782 h 2088573"/>
              <a:gd name="connsiteX14" fmla="*/ 1449532 w 3889664"/>
              <a:gd name="connsiteY14" fmla="*/ 173182 h 2088573"/>
              <a:gd name="connsiteX15" fmla="*/ 1373332 w 3889664"/>
              <a:gd name="connsiteY15" fmla="*/ 249382 h 2088573"/>
              <a:gd name="connsiteX16" fmla="*/ 1373332 w 3889664"/>
              <a:gd name="connsiteY16" fmla="*/ 554182 h 2088573"/>
              <a:gd name="connsiteX17" fmla="*/ 1678132 w 3889664"/>
              <a:gd name="connsiteY17" fmla="*/ 554182 h 2088573"/>
              <a:gd name="connsiteX18" fmla="*/ 1678132 w 3889664"/>
              <a:gd name="connsiteY18" fmla="*/ 249382 h 2088573"/>
              <a:gd name="connsiteX19" fmla="*/ 1601932 w 3889664"/>
              <a:gd name="connsiteY19" fmla="*/ 173182 h 2088573"/>
              <a:gd name="connsiteX20" fmla="*/ 1601932 w 3889664"/>
              <a:gd name="connsiteY20" fmla="*/ 20782 h 2088573"/>
              <a:gd name="connsiteX21" fmla="*/ 2287732 w 3889664"/>
              <a:gd name="connsiteY21" fmla="*/ 20782 h 2088573"/>
              <a:gd name="connsiteX22" fmla="*/ 2287732 w 3889664"/>
              <a:gd name="connsiteY22" fmla="*/ 173182 h 2088573"/>
              <a:gd name="connsiteX23" fmla="*/ 2211532 w 3889664"/>
              <a:gd name="connsiteY23" fmla="*/ 249382 h 2088573"/>
              <a:gd name="connsiteX24" fmla="*/ 2211532 w 3889664"/>
              <a:gd name="connsiteY24" fmla="*/ 554182 h 2088573"/>
              <a:gd name="connsiteX25" fmla="*/ 2516332 w 3889664"/>
              <a:gd name="connsiteY25" fmla="*/ 554182 h 2088573"/>
              <a:gd name="connsiteX26" fmla="*/ 2516332 w 3889664"/>
              <a:gd name="connsiteY26" fmla="*/ 249382 h 2088573"/>
              <a:gd name="connsiteX27" fmla="*/ 2440132 w 3889664"/>
              <a:gd name="connsiteY27" fmla="*/ 173182 h 2088573"/>
              <a:gd name="connsiteX28" fmla="*/ 2440132 w 3889664"/>
              <a:gd name="connsiteY28" fmla="*/ 20782 h 2088573"/>
              <a:gd name="connsiteX29" fmla="*/ 3177887 w 3889664"/>
              <a:gd name="connsiteY29" fmla="*/ 0 h 2088573"/>
              <a:gd name="connsiteX0" fmla="*/ 3177887 w 3889664"/>
              <a:gd name="connsiteY0" fmla="*/ 0 h 2088573"/>
              <a:gd name="connsiteX1" fmla="*/ 3702627 w 3889664"/>
              <a:gd name="connsiteY1" fmla="*/ 0 h 2088573"/>
              <a:gd name="connsiteX2" fmla="*/ 3858491 w 3889664"/>
              <a:gd name="connsiteY2" fmla="*/ 51955 h 2088573"/>
              <a:gd name="connsiteX3" fmla="*/ 3889664 w 3889664"/>
              <a:gd name="connsiteY3" fmla="*/ 202623 h 2088573"/>
              <a:gd name="connsiteX4" fmla="*/ 3884468 w 3889664"/>
              <a:gd name="connsiteY4" fmla="*/ 1875559 h 2088573"/>
              <a:gd name="connsiteX5" fmla="*/ 3868882 w 3889664"/>
              <a:gd name="connsiteY5" fmla="*/ 2041814 h 2088573"/>
              <a:gd name="connsiteX6" fmla="*/ 3692237 w 3889664"/>
              <a:gd name="connsiteY6" fmla="*/ 2088573 h 2088573"/>
              <a:gd name="connsiteX7" fmla="*/ 169718 w 3889664"/>
              <a:gd name="connsiteY7" fmla="*/ 2083377 h 2088573"/>
              <a:gd name="connsiteX8" fmla="*/ 1731 w 3889664"/>
              <a:gd name="connsiteY8" fmla="*/ 2078182 h 2088573"/>
              <a:gd name="connsiteX9" fmla="*/ 1732 w 3889664"/>
              <a:gd name="connsiteY9" fmla="*/ 1925782 h 2088573"/>
              <a:gd name="connsiteX10" fmla="*/ 1732 w 3889664"/>
              <a:gd name="connsiteY10" fmla="*/ 173182 h 2088573"/>
              <a:gd name="connsiteX11" fmla="*/ 35070 w 3889664"/>
              <a:gd name="connsiteY11" fmla="*/ 51738 h 2088573"/>
              <a:gd name="connsiteX12" fmla="*/ 154131 w 3889664"/>
              <a:gd name="connsiteY12" fmla="*/ 20782 h 2088573"/>
              <a:gd name="connsiteX13" fmla="*/ 1449532 w 3889664"/>
              <a:gd name="connsiteY13" fmla="*/ 20782 h 2088573"/>
              <a:gd name="connsiteX14" fmla="*/ 1449532 w 3889664"/>
              <a:gd name="connsiteY14" fmla="*/ 173182 h 2088573"/>
              <a:gd name="connsiteX15" fmla="*/ 1373332 w 3889664"/>
              <a:gd name="connsiteY15" fmla="*/ 249382 h 2088573"/>
              <a:gd name="connsiteX16" fmla="*/ 1373332 w 3889664"/>
              <a:gd name="connsiteY16" fmla="*/ 554182 h 2088573"/>
              <a:gd name="connsiteX17" fmla="*/ 1678132 w 3889664"/>
              <a:gd name="connsiteY17" fmla="*/ 554182 h 2088573"/>
              <a:gd name="connsiteX18" fmla="*/ 1678132 w 3889664"/>
              <a:gd name="connsiteY18" fmla="*/ 249382 h 2088573"/>
              <a:gd name="connsiteX19" fmla="*/ 1601932 w 3889664"/>
              <a:gd name="connsiteY19" fmla="*/ 173182 h 2088573"/>
              <a:gd name="connsiteX20" fmla="*/ 1601932 w 3889664"/>
              <a:gd name="connsiteY20" fmla="*/ 20782 h 2088573"/>
              <a:gd name="connsiteX21" fmla="*/ 2287732 w 3889664"/>
              <a:gd name="connsiteY21" fmla="*/ 20782 h 2088573"/>
              <a:gd name="connsiteX22" fmla="*/ 2287732 w 3889664"/>
              <a:gd name="connsiteY22" fmla="*/ 173182 h 2088573"/>
              <a:gd name="connsiteX23" fmla="*/ 2211532 w 3889664"/>
              <a:gd name="connsiteY23" fmla="*/ 249382 h 2088573"/>
              <a:gd name="connsiteX24" fmla="*/ 2211532 w 3889664"/>
              <a:gd name="connsiteY24" fmla="*/ 554182 h 2088573"/>
              <a:gd name="connsiteX25" fmla="*/ 2516332 w 3889664"/>
              <a:gd name="connsiteY25" fmla="*/ 554182 h 2088573"/>
              <a:gd name="connsiteX26" fmla="*/ 2516332 w 3889664"/>
              <a:gd name="connsiteY26" fmla="*/ 249382 h 2088573"/>
              <a:gd name="connsiteX27" fmla="*/ 2440132 w 3889664"/>
              <a:gd name="connsiteY27" fmla="*/ 173182 h 2088573"/>
              <a:gd name="connsiteX28" fmla="*/ 2440132 w 3889664"/>
              <a:gd name="connsiteY28" fmla="*/ 20782 h 2088573"/>
              <a:gd name="connsiteX29" fmla="*/ 3177887 w 3889664"/>
              <a:gd name="connsiteY29" fmla="*/ 0 h 2088573"/>
              <a:gd name="connsiteX0" fmla="*/ 3178535 w 3890312"/>
              <a:gd name="connsiteY0" fmla="*/ 0 h 2088573"/>
              <a:gd name="connsiteX1" fmla="*/ 3703275 w 3890312"/>
              <a:gd name="connsiteY1" fmla="*/ 0 h 2088573"/>
              <a:gd name="connsiteX2" fmla="*/ 3859139 w 3890312"/>
              <a:gd name="connsiteY2" fmla="*/ 51955 h 2088573"/>
              <a:gd name="connsiteX3" fmla="*/ 3890312 w 3890312"/>
              <a:gd name="connsiteY3" fmla="*/ 202623 h 2088573"/>
              <a:gd name="connsiteX4" fmla="*/ 3885116 w 3890312"/>
              <a:gd name="connsiteY4" fmla="*/ 1875559 h 2088573"/>
              <a:gd name="connsiteX5" fmla="*/ 3869530 w 3890312"/>
              <a:gd name="connsiteY5" fmla="*/ 2041814 h 2088573"/>
              <a:gd name="connsiteX6" fmla="*/ 3692885 w 3890312"/>
              <a:gd name="connsiteY6" fmla="*/ 2088573 h 2088573"/>
              <a:gd name="connsiteX7" fmla="*/ 170366 w 3890312"/>
              <a:gd name="connsiteY7" fmla="*/ 2083377 h 2088573"/>
              <a:gd name="connsiteX8" fmla="*/ 2379 w 3890312"/>
              <a:gd name="connsiteY8" fmla="*/ 2078182 h 2088573"/>
              <a:gd name="connsiteX9" fmla="*/ 2380 w 3890312"/>
              <a:gd name="connsiteY9" fmla="*/ 1925782 h 2088573"/>
              <a:gd name="connsiteX10" fmla="*/ 2380 w 3890312"/>
              <a:gd name="connsiteY10" fmla="*/ 173182 h 2088573"/>
              <a:gd name="connsiteX11" fmla="*/ 35718 w 3890312"/>
              <a:gd name="connsiteY11" fmla="*/ 51738 h 2088573"/>
              <a:gd name="connsiteX12" fmla="*/ 154779 w 3890312"/>
              <a:gd name="connsiteY12" fmla="*/ 20782 h 2088573"/>
              <a:gd name="connsiteX13" fmla="*/ 1450180 w 3890312"/>
              <a:gd name="connsiteY13" fmla="*/ 20782 h 2088573"/>
              <a:gd name="connsiteX14" fmla="*/ 1450180 w 3890312"/>
              <a:gd name="connsiteY14" fmla="*/ 173182 h 2088573"/>
              <a:gd name="connsiteX15" fmla="*/ 1373980 w 3890312"/>
              <a:gd name="connsiteY15" fmla="*/ 249382 h 2088573"/>
              <a:gd name="connsiteX16" fmla="*/ 1373980 w 3890312"/>
              <a:gd name="connsiteY16" fmla="*/ 554182 h 2088573"/>
              <a:gd name="connsiteX17" fmla="*/ 1678780 w 3890312"/>
              <a:gd name="connsiteY17" fmla="*/ 554182 h 2088573"/>
              <a:gd name="connsiteX18" fmla="*/ 1678780 w 3890312"/>
              <a:gd name="connsiteY18" fmla="*/ 249382 h 2088573"/>
              <a:gd name="connsiteX19" fmla="*/ 1602580 w 3890312"/>
              <a:gd name="connsiteY19" fmla="*/ 173182 h 2088573"/>
              <a:gd name="connsiteX20" fmla="*/ 1602580 w 3890312"/>
              <a:gd name="connsiteY20" fmla="*/ 20782 h 2088573"/>
              <a:gd name="connsiteX21" fmla="*/ 2288380 w 3890312"/>
              <a:gd name="connsiteY21" fmla="*/ 20782 h 2088573"/>
              <a:gd name="connsiteX22" fmla="*/ 2288380 w 3890312"/>
              <a:gd name="connsiteY22" fmla="*/ 173182 h 2088573"/>
              <a:gd name="connsiteX23" fmla="*/ 2212180 w 3890312"/>
              <a:gd name="connsiteY23" fmla="*/ 249382 h 2088573"/>
              <a:gd name="connsiteX24" fmla="*/ 2212180 w 3890312"/>
              <a:gd name="connsiteY24" fmla="*/ 554182 h 2088573"/>
              <a:gd name="connsiteX25" fmla="*/ 2516980 w 3890312"/>
              <a:gd name="connsiteY25" fmla="*/ 554182 h 2088573"/>
              <a:gd name="connsiteX26" fmla="*/ 2516980 w 3890312"/>
              <a:gd name="connsiteY26" fmla="*/ 249382 h 2088573"/>
              <a:gd name="connsiteX27" fmla="*/ 2440780 w 3890312"/>
              <a:gd name="connsiteY27" fmla="*/ 173182 h 2088573"/>
              <a:gd name="connsiteX28" fmla="*/ 2440780 w 3890312"/>
              <a:gd name="connsiteY28" fmla="*/ 20782 h 2088573"/>
              <a:gd name="connsiteX29" fmla="*/ 3178535 w 3890312"/>
              <a:gd name="connsiteY29" fmla="*/ 0 h 2088573"/>
              <a:gd name="connsiteX0" fmla="*/ 3178535 w 3890312"/>
              <a:gd name="connsiteY0" fmla="*/ 0 h 2088573"/>
              <a:gd name="connsiteX1" fmla="*/ 3703275 w 3890312"/>
              <a:gd name="connsiteY1" fmla="*/ 0 h 2088573"/>
              <a:gd name="connsiteX2" fmla="*/ 3859139 w 3890312"/>
              <a:gd name="connsiteY2" fmla="*/ 51955 h 2088573"/>
              <a:gd name="connsiteX3" fmla="*/ 3890312 w 3890312"/>
              <a:gd name="connsiteY3" fmla="*/ 202623 h 2088573"/>
              <a:gd name="connsiteX4" fmla="*/ 3885116 w 3890312"/>
              <a:gd name="connsiteY4" fmla="*/ 1875559 h 2088573"/>
              <a:gd name="connsiteX5" fmla="*/ 3869530 w 3890312"/>
              <a:gd name="connsiteY5" fmla="*/ 2041814 h 2088573"/>
              <a:gd name="connsiteX6" fmla="*/ 3692885 w 3890312"/>
              <a:gd name="connsiteY6" fmla="*/ 2088573 h 2088573"/>
              <a:gd name="connsiteX7" fmla="*/ 154779 w 3890312"/>
              <a:gd name="connsiteY7" fmla="*/ 2078182 h 2088573"/>
              <a:gd name="connsiteX8" fmla="*/ 2379 w 3890312"/>
              <a:gd name="connsiteY8" fmla="*/ 2078182 h 2088573"/>
              <a:gd name="connsiteX9" fmla="*/ 2380 w 3890312"/>
              <a:gd name="connsiteY9" fmla="*/ 1925782 h 2088573"/>
              <a:gd name="connsiteX10" fmla="*/ 2380 w 3890312"/>
              <a:gd name="connsiteY10" fmla="*/ 173182 h 2088573"/>
              <a:gd name="connsiteX11" fmla="*/ 35718 w 3890312"/>
              <a:gd name="connsiteY11" fmla="*/ 51738 h 2088573"/>
              <a:gd name="connsiteX12" fmla="*/ 154779 w 3890312"/>
              <a:gd name="connsiteY12" fmla="*/ 20782 h 2088573"/>
              <a:gd name="connsiteX13" fmla="*/ 1450180 w 3890312"/>
              <a:gd name="connsiteY13" fmla="*/ 20782 h 2088573"/>
              <a:gd name="connsiteX14" fmla="*/ 1450180 w 3890312"/>
              <a:gd name="connsiteY14" fmla="*/ 173182 h 2088573"/>
              <a:gd name="connsiteX15" fmla="*/ 1373980 w 3890312"/>
              <a:gd name="connsiteY15" fmla="*/ 249382 h 2088573"/>
              <a:gd name="connsiteX16" fmla="*/ 1373980 w 3890312"/>
              <a:gd name="connsiteY16" fmla="*/ 554182 h 2088573"/>
              <a:gd name="connsiteX17" fmla="*/ 1678780 w 3890312"/>
              <a:gd name="connsiteY17" fmla="*/ 554182 h 2088573"/>
              <a:gd name="connsiteX18" fmla="*/ 1678780 w 3890312"/>
              <a:gd name="connsiteY18" fmla="*/ 249382 h 2088573"/>
              <a:gd name="connsiteX19" fmla="*/ 1602580 w 3890312"/>
              <a:gd name="connsiteY19" fmla="*/ 173182 h 2088573"/>
              <a:gd name="connsiteX20" fmla="*/ 1602580 w 3890312"/>
              <a:gd name="connsiteY20" fmla="*/ 20782 h 2088573"/>
              <a:gd name="connsiteX21" fmla="*/ 2288380 w 3890312"/>
              <a:gd name="connsiteY21" fmla="*/ 20782 h 2088573"/>
              <a:gd name="connsiteX22" fmla="*/ 2288380 w 3890312"/>
              <a:gd name="connsiteY22" fmla="*/ 173182 h 2088573"/>
              <a:gd name="connsiteX23" fmla="*/ 2212180 w 3890312"/>
              <a:gd name="connsiteY23" fmla="*/ 249382 h 2088573"/>
              <a:gd name="connsiteX24" fmla="*/ 2212180 w 3890312"/>
              <a:gd name="connsiteY24" fmla="*/ 554182 h 2088573"/>
              <a:gd name="connsiteX25" fmla="*/ 2516980 w 3890312"/>
              <a:gd name="connsiteY25" fmla="*/ 554182 h 2088573"/>
              <a:gd name="connsiteX26" fmla="*/ 2516980 w 3890312"/>
              <a:gd name="connsiteY26" fmla="*/ 249382 h 2088573"/>
              <a:gd name="connsiteX27" fmla="*/ 2440780 w 3890312"/>
              <a:gd name="connsiteY27" fmla="*/ 173182 h 2088573"/>
              <a:gd name="connsiteX28" fmla="*/ 2440780 w 3890312"/>
              <a:gd name="connsiteY28" fmla="*/ 20782 h 2088573"/>
              <a:gd name="connsiteX29" fmla="*/ 3178535 w 3890312"/>
              <a:gd name="connsiteY29" fmla="*/ 0 h 2088573"/>
              <a:gd name="connsiteX0" fmla="*/ 3638840 w 4350617"/>
              <a:gd name="connsiteY0" fmla="*/ 0 h 2128982"/>
              <a:gd name="connsiteX1" fmla="*/ 4163580 w 4350617"/>
              <a:gd name="connsiteY1" fmla="*/ 0 h 2128982"/>
              <a:gd name="connsiteX2" fmla="*/ 4319444 w 4350617"/>
              <a:gd name="connsiteY2" fmla="*/ 51955 h 2128982"/>
              <a:gd name="connsiteX3" fmla="*/ 4350617 w 4350617"/>
              <a:gd name="connsiteY3" fmla="*/ 202623 h 2128982"/>
              <a:gd name="connsiteX4" fmla="*/ 4345421 w 4350617"/>
              <a:gd name="connsiteY4" fmla="*/ 1875559 h 2128982"/>
              <a:gd name="connsiteX5" fmla="*/ 4329835 w 4350617"/>
              <a:gd name="connsiteY5" fmla="*/ 2041814 h 2128982"/>
              <a:gd name="connsiteX6" fmla="*/ 4153190 w 4350617"/>
              <a:gd name="connsiteY6" fmla="*/ 2088573 h 2128982"/>
              <a:gd name="connsiteX7" fmla="*/ 615084 w 4350617"/>
              <a:gd name="connsiteY7" fmla="*/ 2078182 h 2128982"/>
              <a:gd name="connsiteX8" fmla="*/ 462684 w 4350617"/>
              <a:gd name="connsiteY8" fmla="*/ 2078182 h 2128982"/>
              <a:gd name="connsiteX9" fmla="*/ 462685 w 4350617"/>
              <a:gd name="connsiteY9" fmla="*/ 1925782 h 2128982"/>
              <a:gd name="connsiteX10" fmla="*/ 462685 w 4350617"/>
              <a:gd name="connsiteY10" fmla="*/ 173182 h 2128982"/>
              <a:gd name="connsiteX11" fmla="*/ 496023 w 4350617"/>
              <a:gd name="connsiteY11" fmla="*/ 51738 h 2128982"/>
              <a:gd name="connsiteX12" fmla="*/ 615084 w 4350617"/>
              <a:gd name="connsiteY12" fmla="*/ 20782 h 2128982"/>
              <a:gd name="connsiteX13" fmla="*/ 1910485 w 4350617"/>
              <a:gd name="connsiteY13" fmla="*/ 20782 h 2128982"/>
              <a:gd name="connsiteX14" fmla="*/ 1910485 w 4350617"/>
              <a:gd name="connsiteY14" fmla="*/ 173182 h 2128982"/>
              <a:gd name="connsiteX15" fmla="*/ 1834285 w 4350617"/>
              <a:gd name="connsiteY15" fmla="*/ 249382 h 2128982"/>
              <a:gd name="connsiteX16" fmla="*/ 1834285 w 4350617"/>
              <a:gd name="connsiteY16" fmla="*/ 554182 h 2128982"/>
              <a:gd name="connsiteX17" fmla="*/ 2139085 w 4350617"/>
              <a:gd name="connsiteY17" fmla="*/ 554182 h 2128982"/>
              <a:gd name="connsiteX18" fmla="*/ 2139085 w 4350617"/>
              <a:gd name="connsiteY18" fmla="*/ 249382 h 2128982"/>
              <a:gd name="connsiteX19" fmla="*/ 2062885 w 4350617"/>
              <a:gd name="connsiteY19" fmla="*/ 173182 h 2128982"/>
              <a:gd name="connsiteX20" fmla="*/ 2062885 w 4350617"/>
              <a:gd name="connsiteY20" fmla="*/ 20782 h 2128982"/>
              <a:gd name="connsiteX21" fmla="*/ 2748685 w 4350617"/>
              <a:gd name="connsiteY21" fmla="*/ 20782 h 2128982"/>
              <a:gd name="connsiteX22" fmla="*/ 2748685 w 4350617"/>
              <a:gd name="connsiteY22" fmla="*/ 173182 h 2128982"/>
              <a:gd name="connsiteX23" fmla="*/ 2672485 w 4350617"/>
              <a:gd name="connsiteY23" fmla="*/ 249382 h 2128982"/>
              <a:gd name="connsiteX24" fmla="*/ 2672485 w 4350617"/>
              <a:gd name="connsiteY24" fmla="*/ 554182 h 2128982"/>
              <a:gd name="connsiteX25" fmla="*/ 2977285 w 4350617"/>
              <a:gd name="connsiteY25" fmla="*/ 554182 h 2128982"/>
              <a:gd name="connsiteX26" fmla="*/ 2977285 w 4350617"/>
              <a:gd name="connsiteY26" fmla="*/ 249382 h 2128982"/>
              <a:gd name="connsiteX27" fmla="*/ 2901085 w 4350617"/>
              <a:gd name="connsiteY27" fmla="*/ 173182 h 2128982"/>
              <a:gd name="connsiteX28" fmla="*/ 2901085 w 4350617"/>
              <a:gd name="connsiteY28" fmla="*/ 20782 h 2128982"/>
              <a:gd name="connsiteX29" fmla="*/ 3638840 w 4350617"/>
              <a:gd name="connsiteY29" fmla="*/ 0 h 2128982"/>
              <a:gd name="connsiteX0" fmla="*/ 3638840 w 4350617"/>
              <a:gd name="connsiteY0" fmla="*/ 0 h 2205182"/>
              <a:gd name="connsiteX1" fmla="*/ 4163580 w 4350617"/>
              <a:gd name="connsiteY1" fmla="*/ 0 h 2205182"/>
              <a:gd name="connsiteX2" fmla="*/ 4319444 w 4350617"/>
              <a:gd name="connsiteY2" fmla="*/ 51955 h 2205182"/>
              <a:gd name="connsiteX3" fmla="*/ 4350617 w 4350617"/>
              <a:gd name="connsiteY3" fmla="*/ 202623 h 2205182"/>
              <a:gd name="connsiteX4" fmla="*/ 4345421 w 4350617"/>
              <a:gd name="connsiteY4" fmla="*/ 1875559 h 2205182"/>
              <a:gd name="connsiteX5" fmla="*/ 4329835 w 4350617"/>
              <a:gd name="connsiteY5" fmla="*/ 2041814 h 2205182"/>
              <a:gd name="connsiteX6" fmla="*/ 4153190 w 4350617"/>
              <a:gd name="connsiteY6" fmla="*/ 2088573 h 2205182"/>
              <a:gd name="connsiteX7" fmla="*/ 615084 w 4350617"/>
              <a:gd name="connsiteY7" fmla="*/ 2078182 h 2205182"/>
              <a:gd name="connsiteX8" fmla="*/ 462684 w 4350617"/>
              <a:gd name="connsiteY8" fmla="*/ 2078182 h 2205182"/>
              <a:gd name="connsiteX9" fmla="*/ 462685 w 4350617"/>
              <a:gd name="connsiteY9" fmla="*/ 1925782 h 2205182"/>
              <a:gd name="connsiteX10" fmla="*/ 462685 w 4350617"/>
              <a:gd name="connsiteY10" fmla="*/ 173182 h 2205182"/>
              <a:gd name="connsiteX11" fmla="*/ 496023 w 4350617"/>
              <a:gd name="connsiteY11" fmla="*/ 51738 h 2205182"/>
              <a:gd name="connsiteX12" fmla="*/ 615084 w 4350617"/>
              <a:gd name="connsiteY12" fmla="*/ 20782 h 2205182"/>
              <a:gd name="connsiteX13" fmla="*/ 1910485 w 4350617"/>
              <a:gd name="connsiteY13" fmla="*/ 20782 h 2205182"/>
              <a:gd name="connsiteX14" fmla="*/ 1910485 w 4350617"/>
              <a:gd name="connsiteY14" fmla="*/ 173182 h 2205182"/>
              <a:gd name="connsiteX15" fmla="*/ 1834285 w 4350617"/>
              <a:gd name="connsiteY15" fmla="*/ 249382 h 2205182"/>
              <a:gd name="connsiteX16" fmla="*/ 1834285 w 4350617"/>
              <a:gd name="connsiteY16" fmla="*/ 554182 h 2205182"/>
              <a:gd name="connsiteX17" fmla="*/ 2139085 w 4350617"/>
              <a:gd name="connsiteY17" fmla="*/ 554182 h 2205182"/>
              <a:gd name="connsiteX18" fmla="*/ 2139085 w 4350617"/>
              <a:gd name="connsiteY18" fmla="*/ 249382 h 2205182"/>
              <a:gd name="connsiteX19" fmla="*/ 2062885 w 4350617"/>
              <a:gd name="connsiteY19" fmla="*/ 173182 h 2205182"/>
              <a:gd name="connsiteX20" fmla="*/ 2062885 w 4350617"/>
              <a:gd name="connsiteY20" fmla="*/ 20782 h 2205182"/>
              <a:gd name="connsiteX21" fmla="*/ 2748685 w 4350617"/>
              <a:gd name="connsiteY21" fmla="*/ 20782 h 2205182"/>
              <a:gd name="connsiteX22" fmla="*/ 2748685 w 4350617"/>
              <a:gd name="connsiteY22" fmla="*/ 173182 h 2205182"/>
              <a:gd name="connsiteX23" fmla="*/ 2672485 w 4350617"/>
              <a:gd name="connsiteY23" fmla="*/ 249382 h 2205182"/>
              <a:gd name="connsiteX24" fmla="*/ 2672485 w 4350617"/>
              <a:gd name="connsiteY24" fmla="*/ 554182 h 2205182"/>
              <a:gd name="connsiteX25" fmla="*/ 2977285 w 4350617"/>
              <a:gd name="connsiteY25" fmla="*/ 554182 h 2205182"/>
              <a:gd name="connsiteX26" fmla="*/ 2977285 w 4350617"/>
              <a:gd name="connsiteY26" fmla="*/ 249382 h 2205182"/>
              <a:gd name="connsiteX27" fmla="*/ 2901085 w 4350617"/>
              <a:gd name="connsiteY27" fmla="*/ 173182 h 2205182"/>
              <a:gd name="connsiteX28" fmla="*/ 2901085 w 4350617"/>
              <a:gd name="connsiteY28" fmla="*/ 20782 h 2205182"/>
              <a:gd name="connsiteX29" fmla="*/ 3638840 w 4350617"/>
              <a:gd name="connsiteY29" fmla="*/ 0 h 2205182"/>
              <a:gd name="connsiteX0" fmla="*/ 3638840 w 4350617"/>
              <a:gd name="connsiteY0" fmla="*/ 0 h 2088573"/>
              <a:gd name="connsiteX1" fmla="*/ 4163580 w 4350617"/>
              <a:gd name="connsiteY1" fmla="*/ 0 h 2088573"/>
              <a:gd name="connsiteX2" fmla="*/ 4319444 w 4350617"/>
              <a:gd name="connsiteY2" fmla="*/ 51955 h 2088573"/>
              <a:gd name="connsiteX3" fmla="*/ 4350617 w 4350617"/>
              <a:gd name="connsiteY3" fmla="*/ 202623 h 2088573"/>
              <a:gd name="connsiteX4" fmla="*/ 4345421 w 4350617"/>
              <a:gd name="connsiteY4" fmla="*/ 1875559 h 2088573"/>
              <a:gd name="connsiteX5" fmla="*/ 4329835 w 4350617"/>
              <a:gd name="connsiteY5" fmla="*/ 2041814 h 2088573"/>
              <a:gd name="connsiteX6" fmla="*/ 4153190 w 4350617"/>
              <a:gd name="connsiteY6" fmla="*/ 2088573 h 2088573"/>
              <a:gd name="connsiteX7" fmla="*/ 615084 w 4350617"/>
              <a:gd name="connsiteY7" fmla="*/ 2078182 h 2088573"/>
              <a:gd name="connsiteX8" fmla="*/ 462684 w 4350617"/>
              <a:gd name="connsiteY8" fmla="*/ 2078182 h 2088573"/>
              <a:gd name="connsiteX9" fmla="*/ 462685 w 4350617"/>
              <a:gd name="connsiteY9" fmla="*/ 1925782 h 2088573"/>
              <a:gd name="connsiteX10" fmla="*/ 462685 w 4350617"/>
              <a:gd name="connsiteY10" fmla="*/ 173182 h 2088573"/>
              <a:gd name="connsiteX11" fmla="*/ 496023 w 4350617"/>
              <a:gd name="connsiteY11" fmla="*/ 51738 h 2088573"/>
              <a:gd name="connsiteX12" fmla="*/ 615084 w 4350617"/>
              <a:gd name="connsiteY12" fmla="*/ 20782 h 2088573"/>
              <a:gd name="connsiteX13" fmla="*/ 1910485 w 4350617"/>
              <a:gd name="connsiteY13" fmla="*/ 20782 h 2088573"/>
              <a:gd name="connsiteX14" fmla="*/ 1910485 w 4350617"/>
              <a:gd name="connsiteY14" fmla="*/ 173182 h 2088573"/>
              <a:gd name="connsiteX15" fmla="*/ 1834285 w 4350617"/>
              <a:gd name="connsiteY15" fmla="*/ 249382 h 2088573"/>
              <a:gd name="connsiteX16" fmla="*/ 1834285 w 4350617"/>
              <a:gd name="connsiteY16" fmla="*/ 554182 h 2088573"/>
              <a:gd name="connsiteX17" fmla="*/ 2139085 w 4350617"/>
              <a:gd name="connsiteY17" fmla="*/ 554182 h 2088573"/>
              <a:gd name="connsiteX18" fmla="*/ 2139085 w 4350617"/>
              <a:gd name="connsiteY18" fmla="*/ 249382 h 2088573"/>
              <a:gd name="connsiteX19" fmla="*/ 2062885 w 4350617"/>
              <a:gd name="connsiteY19" fmla="*/ 173182 h 2088573"/>
              <a:gd name="connsiteX20" fmla="*/ 2062885 w 4350617"/>
              <a:gd name="connsiteY20" fmla="*/ 20782 h 2088573"/>
              <a:gd name="connsiteX21" fmla="*/ 2748685 w 4350617"/>
              <a:gd name="connsiteY21" fmla="*/ 20782 h 2088573"/>
              <a:gd name="connsiteX22" fmla="*/ 2748685 w 4350617"/>
              <a:gd name="connsiteY22" fmla="*/ 173182 h 2088573"/>
              <a:gd name="connsiteX23" fmla="*/ 2672485 w 4350617"/>
              <a:gd name="connsiteY23" fmla="*/ 249382 h 2088573"/>
              <a:gd name="connsiteX24" fmla="*/ 2672485 w 4350617"/>
              <a:gd name="connsiteY24" fmla="*/ 554182 h 2088573"/>
              <a:gd name="connsiteX25" fmla="*/ 2977285 w 4350617"/>
              <a:gd name="connsiteY25" fmla="*/ 554182 h 2088573"/>
              <a:gd name="connsiteX26" fmla="*/ 2977285 w 4350617"/>
              <a:gd name="connsiteY26" fmla="*/ 249382 h 2088573"/>
              <a:gd name="connsiteX27" fmla="*/ 2901085 w 4350617"/>
              <a:gd name="connsiteY27" fmla="*/ 173182 h 2088573"/>
              <a:gd name="connsiteX28" fmla="*/ 2901085 w 4350617"/>
              <a:gd name="connsiteY28" fmla="*/ 20782 h 2088573"/>
              <a:gd name="connsiteX29" fmla="*/ 3638840 w 4350617"/>
              <a:gd name="connsiteY29" fmla="*/ 0 h 2088573"/>
              <a:gd name="connsiteX0" fmla="*/ 3178535 w 3890312"/>
              <a:gd name="connsiteY0" fmla="*/ 0 h 2088573"/>
              <a:gd name="connsiteX1" fmla="*/ 3703275 w 3890312"/>
              <a:gd name="connsiteY1" fmla="*/ 0 h 2088573"/>
              <a:gd name="connsiteX2" fmla="*/ 3859139 w 3890312"/>
              <a:gd name="connsiteY2" fmla="*/ 51955 h 2088573"/>
              <a:gd name="connsiteX3" fmla="*/ 3890312 w 3890312"/>
              <a:gd name="connsiteY3" fmla="*/ 202623 h 2088573"/>
              <a:gd name="connsiteX4" fmla="*/ 3885116 w 3890312"/>
              <a:gd name="connsiteY4" fmla="*/ 1875559 h 2088573"/>
              <a:gd name="connsiteX5" fmla="*/ 3869530 w 3890312"/>
              <a:gd name="connsiteY5" fmla="*/ 2041814 h 2088573"/>
              <a:gd name="connsiteX6" fmla="*/ 3692885 w 3890312"/>
              <a:gd name="connsiteY6" fmla="*/ 2088573 h 2088573"/>
              <a:gd name="connsiteX7" fmla="*/ 154779 w 3890312"/>
              <a:gd name="connsiteY7" fmla="*/ 2078182 h 2088573"/>
              <a:gd name="connsiteX8" fmla="*/ 2379 w 3890312"/>
              <a:gd name="connsiteY8" fmla="*/ 2078182 h 2088573"/>
              <a:gd name="connsiteX9" fmla="*/ 2380 w 3890312"/>
              <a:gd name="connsiteY9" fmla="*/ 1925782 h 2088573"/>
              <a:gd name="connsiteX10" fmla="*/ 2380 w 3890312"/>
              <a:gd name="connsiteY10" fmla="*/ 173182 h 2088573"/>
              <a:gd name="connsiteX11" fmla="*/ 35718 w 3890312"/>
              <a:gd name="connsiteY11" fmla="*/ 51738 h 2088573"/>
              <a:gd name="connsiteX12" fmla="*/ 154779 w 3890312"/>
              <a:gd name="connsiteY12" fmla="*/ 20782 h 2088573"/>
              <a:gd name="connsiteX13" fmla="*/ 1450180 w 3890312"/>
              <a:gd name="connsiteY13" fmla="*/ 20782 h 2088573"/>
              <a:gd name="connsiteX14" fmla="*/ 1450180 w 3890312"/>
              <a:gd name="connsiteY14" fmla="*/ 173182 h 2088573"/>
              <a:gd name="connsiteX15" fmla="*/ 1373980 w 3890312"/>
              <a:gd name="connsiteY15" fmla="*/ 249382 h 2088573"/>
              <a:gd name="connsiteX16" fmla="*/ 1373980 w 3890312"/>
              <a:gd name="connsiteY16" fmla="*/ 554182 h 2088573"/>
              <a:gd name="connsiteX17" fmla="*/ 1678780 w 3890312"/>
              <a:gd name="connsiteY17" fmla="*/ 554182 h 2088573"/>
              <a:gd name="connsiteX18" fmla="*/ 1678780 w 3890312"/>
              <a:gd name="connsiteY18" fmla="*/ 249382 h 2088573"/>
              <a:gd name="connsiteX19" fmla="*/ 1602580 w 3890312"/>
              <a:gd name="connsiteY19" fmla="*/ 173182 h 2088573"/>
              <a:gd name="connsiteX20" fmla="*/ 1602580 w 3890312"/>
              <a:gd name="connsiteY20" fmla="*/ 20782 h 2088573"/>
              <a:gd name="connsiteX21" fmla="*/ 2288380 w 3890312"/>
              <a:gd name="connsiteY21" fmla="*/ 20782 h 2088573"/>
              <a:gd name="connsiteX22" fmla="*/ 2288380 w 3890312"/>
              <a:gd name="connsiteY22" fmla="*/ 173182 h 2088573"/>
              <a:gd name="connsiteX23" fmla="*/ 2212180 w 3890312"/>
              <a:gd name="connsiteY23" fmla="*/ 249382 h 2088573"/>
              <a:gd name="connsiteX24" fmla="*/ 2212180 w 3890312"/>
              <a:gd name="connsiteY24" fmla="*/ 554182 h 2088573"/>
              <a:gd name="connsiteX25" fmla="*/ 2516980 w 3890312"/>
              <a:gd name="connsiteY25" fmla="*/ 554182 h 2088573"/>
              <a:gd name="connsiteX26" fmla="*/ 2516980 w 3890312"/>
              <a:gd name="connsiteY26" fmla="*/ 249382 h 2088573"/>
              <a:gd name="connsiteX27" fmla="*/ 2440780 w 3890312"/>
              <a:gd name="connsiteY27" fmla="*/ 173182 h 2088573"/>
              <a:gd name="connsiteX28" fmla="*/ 2440780 w 3890312"/>
              <a:gd name="connsiteY28" fmla="*/ 20782 h 2088573"/>
              <a:gd name="connsiteX29" fmla="*/ 3178535 w 3890312"/>
              <a:gd name="connsiteY29" fmla="*/ 0 h 2088573"/>
              <a:gd name="connsiteX0" fmla="*/ 3178535 w 3890312"/>
              <a:gd name="connsiteY0" fmla="*/ 0 h 2088573"/>
              <a:gd name="connsiteX1" fmla="*/ 3703275 w 3890312"/>
              <a:gd name="connsiteY1" fmla="*/ 0 h 2088573"/>
              <a:gd name="connsiteX2" fmla="*/ 3859139 w 3890312"/>
              <a:gd name="connsiteY2" fmla="*/ 51955 h 2088573"/>
              <a:gd name="connsiteX3" fmla="*/ 3890312 w 3890312"/>
              <a:gd name="connsiteY3" fmla="*/ 202623 h 2088573"/>
              <a:gd name="connsiteX4" fmla="*/ 3885116 w 3890312"/>
              <a:gd name="connsiteY4" fmla="*/ 1875559 h 2088573"/>
              <a:gd name="connsiteX5" fmla="*/ 3869530 w 3890312"/>
              <a:gd name="connsiteY5" fmla="*/ 2041814 h 2088573"/>
              <a:gd name="connsiteX6" fmla="*/ 3692885 w 3890312"/>
              <a:gd name="connsiteY6" fmla="*/ 2088573 h 2088573"/>
              <a:gd name="connsiteX7" fmla="*/ 154779 w 3890312"/>
              <a:gd name="connsiteY7" fmla="*/ 2078182 h 2088573"/>
              <a:gd name="connsiteX8" fmla="*/ 2379 w 3890312"/>
              <a:gd name="connsiteY8" fmla="*/ 2078182 h 2088573"/>
              <a:gd name="connsiteX9" fmla="*/ 2380 w 3890312"/>
              <a:gd name="connsiteY9" fmla="*/ 1925782 h 2088573"/>
              <a:gd name="connsiteX10" fmla="*/ 2380 w 3890312"/>
              <a:gd name="connsiteY10" fmla="*/ 173182 h 2088573"/>
              <a:gd name="connsiteX11" fmla="*/ 35718 w 3890312"/>
              <a:gd name="connsiteY11" fmla="*/ 51738 h 2088573"/>
              <a:gd name="connsiteX12" fmla="*/ 154779 w 3890312"/>
              <a:gd name="connsiteY12" fmla="*/ 20782 h 2088573"/>
              <a:gd name="connsiteX13" fmla="*/ 1450180 w 3890312"/>
              <a:gd name="connsiteY13" fmla="*/ 20782 h 2088573"/>
              <a:gd name="connsiteX14" fmla="*/ 1450180 w 3890312"/>
              <a:gd name="connsiteY14" fmla="*/ 173182 h 2088573"/>
              <a:gd name="connsiteX15" fmla="*/ 1373980 w 3890312"/>
              <a:gd name="connsiteY15" fmla="*/ 249382 h 2088573"/>
              <a:gd name="connsiteX16" fmla="*/ 1373980 w 3890312"/>
              <a:gd name="connsiteY16" fmla="*/ 554182 h 2088573"/>
              <a:gd name="connsiteX17" fmla="*/ 1678780 w 3890312"/>
              <a:gd name="connsiteY17" fmla="*/ 554182 h 2088573"/>
              <a:gd name="connsiteX18" fmla="*/ 1678780 w 3890312"/>
              <a:gd name="connsiteY18" fmla="*/ 249382 h 2088573"/>
              <a:gd name="connsiteX19" fmla="*/ 1602580 w 3890312"/>
              <a:gd name="connsiteY19" fmla="*/ 173182 h 2088573"/>
              <a:gd name="connsiteX20" fmla="*/ 1602580 w 3890312"/>
              <a:gd name="connsiteY20" fmla="*/ 20782 h 2088573"/>
              <a:gd name="connsiteX21" fmla="*/ 2288380 w 3890312"/>
              <a:gd name="connsiteY21" fmla="*/ 20782 h 2088573"/>
              <a:gd name="connsiteX22" fmla="*/ 2288380 w 3890312"/>
              <a:gd name="connsiteY22" fmla="*/ 173182 h 2088573"/>
              <a:gd name="connsiteX23" fmla="*/ 2212180 w 3890312"/>
              <a:gd name="connsiteY23" fmla="*/ 249382 h 2088573"/>
              <a:gd name="connsiteX24" fmla="*/ 2212180 w 3890312"/>
              <a:gd name="connsiteY24" fmla="*/ 554182 h 2088573"/>
              <a:gd name="connsiteX25" fmla="*/ 2516980 w 3890312"/>
              <a:gd name="connsiteY25" fmla="*/ 554182 h 2088573"/>
              <a:gd name="connsiteX26" fmla="*/ 2516980 w 3890312"/>
              <a:gd name="connsiteY26" fmla="*/ 249382 h 2088573"/>
              <a:gd name="connsiteX27" fmla="*/ 2440780 w 3890312"/>
              <a:gd name="connsiteY27" fmla="*/ 173182 h 2088573"/>
              <a:gd name="connsiteX28" fmla="*/ 2440780 w 3890312"/>
              <a:gd name="connsiteY28" fmla="*/ 20782 h 2088573"/>
              <a:gd name="connsiteX29" fmla="*/ 3178535 w 3890312"/>
              <a:gd name="connsiteY29" fmla="*/ 0 h 2088573"/>
              <a:gd name="connsiteX0" fmla="*/ 3214256 w 3926033"/>
              <a:gd name="connsiteY0" fmla="*/ 0 h 2088573"/>
              <a:gd name="connsiteX1" fmla="*/ 3738996 w 3926033"/>
              <a:gd name="connsiteY1" fmla="*/ 0 h 2088573"/>
              <a:gd name="connsiteX2" fmla="*/ 3894860 w 3926033"/>
              <a:gd name="connsiteY2" fmla="*/ 51955 h 2088573"/>
              <a:gd name="connsiteX3" fmla="*/ 3926033 w 3926033"/>
              <a:gd name="connsiteY3" fmla="*/ 202623 h 2088573"/>
              <a:gd name="connsiteX4" fmla="*/ 3920837 w 3926033"/>
              <a:gd name="connsiteY4" fmla="*/ 1875559 h 2088573"/>
              <a:gd name="connsiteX5" fmla="*/ 3905251 w 3926033"/>
              <a:gd name="connsiteY5" fmla="*/ 2041814 h 2088573"/>
              <a:gd name="connsiteX6" fmla="*/ 3728606 w 3926033"/>
              <a:gd name="connsiteY6" fmla="*/ 2088573 h 2088573"/>
              <a:gd name="connsiteX7" fmla="*/ 190500 w 3926033"/>
              <a:gd name="connsiteY7" fmla="*/ 2078182 h 2088573"/>
              <a:gd name="connsiteX8" fmla="*/ 38100 w 3926033"/>
              <a:gd name="connsiteY8" fmla="*/ 2078182 h 2088573"/>
              <a:gd name="connsiteX9" fmla="*/ 38101 w 3926033"/>
              <a:gd name="connsiteY9" fmla="*/ 1925782 h 2088573"/>
              <a:gd name="connsiteX10" fmla="*/ 38101 w 3926033"/>
              <a:gd name="connsiteY10" fmla="*/ 173182 h 2088573"/>
              <a:gd name="connsiteX11" fmla="*/ 71439 w 3926033"/>
              <a:gd name="connsiteY11" fmla="*/ 51738 h 2088573"/>
              <a:gd name="connsiteX12" fmla="*/ 190500 w 3926033"/>
              <a:gd name="connsiteY12" fmla="*/ 20782 h 2088573"/>
              <a:gd name="connsiteX13" fmla="*/ 1485901 w 3926033"/>
              <a:gd name="connsiteY13" fmla="*/ 20782 h 2088573"/>
              <a:gd name="connsiteX14" fmla="*/ 1485901 w 3926033"/>
              <a:gd name="connsiteY14" fmla="*/ 173182 h 2088573"/>
              <a:gd name="connsiteX15" fmla="*/ 1409701 w 3926033"/>
              <a:gd name="connsiteY15" fmla="*/ 249382 h 2088573"/>
              <a:gd name="connsiteX16" fmla="*/ 1409701 w 3926033"/>
              <a:gd name="connsiteY16" fmla="*/ 554182 h 2088573"/>
              <a:gd name="connsiteX17" fmla="*/ 1714501 w 3926033"/>
              <a:gd name="connsiteY17" fmla="*/ 554182 h 2088573"/>
              <a:gd name="connsiteX18" fmla="*/ 1714501 w 3926033"/>
              <a:gd name="connsiteY18" fmla="*/ 249382 h 2088573"/>
              <a:gd name="connsiteX19" fmla="*/ 1638301 w 3926033"/>
              <a:gd name="connsiteY19" fmla="*/ 173182 h 2088573"/>
              <a:gd name="connsiteX20" fmla="*/ 1638301 w 3926033"/>
              <a:gd name="connsiteY20" fmla="*/ 20782 h 2088573"/>
              <a:gd name="connsiteX21" fmla="*/ 2324101 w 3926033"/>
              <a:gd name="connsiteY21" fmla="*/ 20782 h 2088573"/>
              <a:gd name="connsiteX22" fmla="*/ 2324101 w 3926033"/>
              <a:gd name="connsiteY22" fmla="*/ 173182 h 2088573"/>
              <a:gd name="connsiteX23" fmla="*/ 2247901 w 3926033"/>
              <a:gd name="connsiteY23" fmla="*/ 249382 h 2088573"/>
              <a:gd name="connsiteX24" fmla="*/ 2247901 w 3926033"/>
              <a:gd name="connsiteY24" fmla="*/ 554182 h 2088573"/>
              <a:gd name="connsiteX25" fmla="*/ 2552701 w 3926033"/>
              <a:gd name="connsiteY25" fmla="*/ 554182 h 2088573"/>
              <a:gd name="connsiteX26" fmla="*/ 2552701 w 3926033"/>
              <a:gd name="connsiteY26" fmla="*/ 249382 h 2088573"/>
              <a:gd name="connsiteX27" fmla="*/ 2476501 w 3926033"/>
              <a:gd name="connsiteY27" fmla="*/ 173182 h 2088573"/>
              <a:gd name="connsiteX28" fmla="*/ 2476501 w 3926033"/>
              <a:gd name="connsiteY28" fmla="*/ 20782 h 2088573"/>
              <a:gd name="connsiteX29" fmla="*/ 3214256 w 3926033"/>
              <a:gd name="connsiteY29" fmla="*/ 0 h 2088573"/>
              <a:gd name="connsiteX0" fmla="*/ 3214256 w 3926033"/>
              <a:gd name="connsiteY0" fmla="*/ 0 h 2098025"/>
              <a:gd name="connsiteX1" fmla="*/ 3738996 w 3926033"/>
              <a:gd name="connsiteY1" fmla="*/ 0 h 2098025"/>
              <a:gd name="connsiteX2" fmla="*/ 3894860 w 3926033"/>
              <a:gd name="connsiteY2" fmla="*/ 51955 h 2098025"/>
              <a:gd name="connsiteX3" fmla="*/ 3926033 w 3926033"/>
              <a:gd name="connsiteY3" fmla="*/ 202623 h 2098025"/>
              <a:gd name="connsiteX4" fmla="*/ 3920837 w 3926033"/>
              <a:gd name="connsiteY4" fmla="*/ 1875559 h 2098025"/>
              <a:gd name="connsiteX5" fmla="*/ 3905251 w 3926033"/>
              <a:gd name="connsiteY5" fmla="*/ 2041814 h 2098025"/>
              <a:gd name="connsiteX6" fmla="*/ 3728606 w 3926033"/>
              <a:gd name="connsiteY6" fmla="*/ 2088573 h 2098025"/>
              <a:gd name="connsiteX7" fmla="*/ 190500 w 3926033"/>
              <a:gd name="connsiteY7" fmla="*/ 2078182 h 2098025"/>
              <a:gd name="connsiteX8" fmla="*/ 38100 w 3926033"/>
              <a:gd name="connsiteY8" fmla="*/ 2078182 h 2098025"/>
              <a:gd name="connsiteX9" fmla="*/ 38101 w 3926033"/>
              <a:gd name="connsiteY9" fmla="*/ 1925782 h 2098025"/>
              <a:gd name="connsiteX10" fmla="*/ 38101 w 3926033"/>
              <a:gd name="connsiteY10" fmla="*/ 173182 h 2098025"/>
              <a:gd name="connsiteX11" fmla="*/ 71439 w 3926033"/>
              <a:gd name="connsiteY11" fmla="*/ 51738 h 2098025"/>
              <a:gd name="connsiteX12" fmla="*/ 190500 w 3926033"/>
              <a:gd name="connsiteY12" fmla="*/ 20782 h 2098025"/>
              <a:gd name="connsiteX13" fmla="*/ 1485901 w 3926033"/>
              <a:gd name="connsiteY13" fmla="*/ 20782 h 2098025"/>
              <a:gd name="connsiteX14" fmla="*/ 1485901 w 3926033"/>
              <a:gd name="connsiteY14" fmla="*/ 173182 h 2098025"/>
              <a:gd name="connsiteX15" fmla="*/ 1409701 w 3926033"/>
              <a:gd name="connsiteY15" fmla="*/ 249382 h 2098025"/>
              <a:gd name="connsiteX16" fmla="*/ 1409701 w 3926033"/>
              <a:gd name="connsiteY16" fmla="*/ 554182 h 2098025"/>
              <a:gd name="connsiteX17" fmla="*/ 1714501 w 3926033"/>
              <a:gd name="connsiteY17" fmla="*/ 554182 h 2098025"/>
              <a:gd name="connsiteX18" fmla="*/ 1714501 w 3926033"/>
              <a:gd name="connsiteY18" fmla="*/ 249382 h 2098025"/>
              <a:gd name="connsiteX19" fmla="*/ 1638301 w 3926033"/>
              <a:gd name="connsiteY19" fmla="*/ 173182 h 2098025"/>
              <a:gd name="connsiteX20" fmla="*/ 1638301 w 3926033"/>
              <a:gd name="connsiteY20" fmla="*/ 20782 h 2098025"/>
              <a:gd name="connsiteX21" fmla="*/ 2324101 w 3926033"/>
              <a:gd name="connsiteY21" fmla="*/ 20782 h 2098025"/>
              <a:gd name="connsiteX22" fmla="*/ 2324101 w 3926033"/>
              <a:gd name="connsiteY22" fmla="*/ 173182 h 2098025"/>
              <a:gd name="connsiteX23" fmla="*/ 2247901 w 3926033"/>
              <a:gd name="connsiteY23" fmla="*/ 249382 h 2098025"/>
              <a:gd name="connsiteX24" fmla="*/ 2247901 w 3926033"/>
              <a:gd name="connsiteY24" fmla="*/ 554182 h 2098025"/>
              <a:gd name="connsiteX25" fmla="*/ 2552701 w 3926033"/>
              <a:gd name="connsiteY25" fmla="*/ 554182 h 2098025"/>
              <a:gd name="connsiteX26" fmla="*/ 2552701 w 3926033"/>
              <a:gd name="connsiteY26" fmla="*/ 249382 h 2098025"/>
              <a:gd name="connsiteX27" fmla="*/ 2476501 w 3926033"/>
              <a:gd name="connsiteY27" fmla="*/ 173182 h 2098025"/>
              <a:gd name="connsiteX28" fmla="*/ 2476501 w 3926033"/>
              <a:gd name="connsiteY28" fmla="*/ 20782 h 2098025"/>
              <a:gd name="connsiteX29" fmla="*/ 3214256 w 3926033"/>
              <a:gd name="connsiteY29" fmla="*/ 0 h 2098025"/>
              <a:gd name="connsiteX0" fmla="*/ 3192825 w 3904602"/>
              <a:gd name="connsiteY0" fmla="*/ 0 h 2088573"/>
              <a:gd name="connsiteX1" fmla="*/ 3717565 w 3904602"/>
              <a:gd name="connsiteY1" fmla="*/ 0 h 2088573"/>
              <a:gd name="connsiteX2" fmla="*/ 3873429 w 3904602"/>
              <a:gd name="connsiteY2" fmla="*/ 51955 h 2088573"/>
              <a:gd name="connsiteX3" fmla="*/ 3904602 w 3904602"/>
              <a:gd name="connsiteY3" fmla="*/ 202623 h 2088573"/>
              <a:gd name="connsiteX4" fmla="*/ 3899406 w 3904602"/>
              <a:gd name="connsiteY4" fmla="*/ 1875559 h 2088573"/>
              <a:gd name="connsiteX5" fmla="*/ 3883820 w 3904602"/>
              <a:gd name="connsiteY5" fmla="*/ 2041814 h 2088573"/>
              <a:gd name="connsiteX6" fmla="*/ 3707175 w 3904602"/>
              <a:gd name="connsiteY6" fmla="*/ 2088573 h 2088573"/>
              <a:gd name="connsiteX7" fmla="*/ 169069 w 3904602"/>
              <a:gd name="connsiteY7" fmla="*/ 2078182 h 2088573"/>
              <a:gd name="connsiteX8" fmla="*/ 38100 w 3904602"/>
              <a:gd name="connsiteY8" fmla="*/ 2051989 h 2088573"/>
              <a:gd name="connsiteX9" fmla="*/ 16670 w 3904602"/>
              <a:gd name="connsiteY9" fmla="*/ 1925782 h 2088573"/>
              <a:gd name="connsiteX10" fmla="*/ 16670 w 3904602"/>
              <a:gd name="connsiteY10" fmla="*/ 173182 h 2088573"/>
              <a:gd name="connsiteX11" fmla="*/ 50008 w 3904602"/>
              <a:gd name="connsiteY11" fmla="*/ 51738 h 2088573"/>
              <a:gd name="connsiteX12" fmla="*/ 169069 w 3904602"/>
              <a:gd name="connsiteY12" fmla="*/ 20782 h 2088573"/>
              <a:gd name="connsiteX13" fmla="*/ 1464470 w 3904602"/>
              <a:gd name="connsiteY13" fmla="*/ 20782 h 2088573"/>
              <a:gd name="connsiteX14" fmla="*/ 1464470 w 3904602"/>
              <a:gd name="connsiteY14" fmla="*/ 173182 h 2088573"/>
              <a:gd name="connsiteX15" fmla="*/ 1388270 w 3904602"/>
              <a:gd name="connsiteY15" fmla="*/ 249382 h 2088573"/>
              <a:gd name="connsiteX16" fmla="*/ 1388270 w 3904602"/>
              <a:gd name="connsiteY16" fmla="*/ 554182 h 2088573"/>
              <a:gd name="connsiteX17" fmla="*/ 1693070 w 3904602"/>
              <a:gd name="connsiteY17" fmla="*/ 554182 h 2088573"/>
              <a:gd name="connsiteX18" fmla="*/ 1693070 w 3904602"/>
              <a:gd name="connsiteY18" fmla="*/ 249382 h 2088573"/>
              <a:gd name="connsiteX19" fmla="*/ 1616870 w 3904602"/>
              <a:gd name="connsiteY19" fmla="*/ 173182 h 2088573"/>
              <a:gd name="connsiteX20" fmla="*/ 1616870 w 3904602"/>
              <a:gd name="connsiteY20" fmla="*/ 20782 h 2088573"/>
              <a:gd name="connsiteX21" fmla="*/ 2302670 w 3904602"/>
              <a:gd name="connsiteY21" fmla="*/ 20782 h 2088573"/>
              <a:gd name="connsiteX22" fmla="*/ 2302670 w 3904602"/>
              <a:gd name="connsiteY22" fmla="*/ 173182 h 2088573"/>
              <a:gd name="connsiteX23" fmla="*/ 2226470 w 3904602"/>
              <a:gd name="connsiteY23" fmla="*/ 249382 h 2088573"/>
              <a:gd name="connsiteX24" fmla="*/ 2226470 w 3904602"/>
              <a:gd name="connsiteY24" fmla="*/ 554182 h 2088573"/>
              <a:gd name="connsiteX25" fmla="*/ 2531270 w 3904602"/>
              <a:gd name="connsiteY25" fmla="*/ 554182 h 2088573"/>
              <a:gd name="connsiteX26" fmla="*/ 2531270 w 3904602"/>
              <a:gd name="connsiteY26" fmla="*/ 249382 h 2088573"/>
              <a:gd name="connsiteX27" fmla="*/ 2455070 w 3904602"/>
              <a:gd name="connsiteY27" fmla="*/ 173182 h 2088573"/>
              <a:gd name="connsiteX28" fmla="*/ 2455070 w 3904602"/>
              <a:gd name="connsiteY28" fmla="*/ 20782 h 2088573"/>
              <a:gd name="connsiteX29" fmla="*/ 3192825 w 3904602"/>
              <a:gd name="connsiteY29" fmla="*/ 0 h 2088573"/>
              <a:gd name="connsiteX0" fmla="*/ 3178538 w 3890315"/>
              <a:gd name="connsiteY0" fmla="*/ 0 h 2088573"/>
              <a:gd name="connsiteX1" fmla="*/ 3703278 w 3890315"/>
              <a:gd name="connsiteY1" fmla="*/ 0 h 2088573"/>
              <a:gd name="connsiteX2" fmla="*/ 3859142 w 3890315"/>
              <a:gd name="connsiteY2" fmla="*/ 51955 h 2088573"/>
              <a:gd name="connsiteX3" fmla="*/ 3890315 w 3890315"/>
              <a:gd name="connsiteY3" fmla="*/ 202623 h 2088573"/>
              <a:gd name="connsiteX4" fmla="*/ 3885119 w 3890315"/>
              <a:gd name="connsiteY4" fmla="*/ 1875559 h 2088573"/>
              <a:gd name="connsiteX5" fmla="*/ 3869533 w 3890315"/>
              <a:gd name="connsiteY5" fmla="*/ 2041814 h 2088573"/>
              <a:gd name="connsiteX6" fmla="*/ 3692888 w 3890315"/>
              <a:gd name="connsiteY6" fmla="*/ 2088573 h 2088573"/>
              <a:gd name="connsiteX7" fmla="*/ 154782 w 3890315"/>
              <a:gd name="connsiteY7" fmla="*/ 2078182 h 2088573"/>
              <a:gd name="connsiteX8" fmla="*/ 38100 w 3890315"/>
              <a:gd name="connsiteY8" fmla="*/ 2054371 h 2088573"/>
              <a:gd name="connsiteX9" fmla="*/ 2383 w 3890315"/>
              <a:gd name="connsiteY9" fmla="*/ 1925782 h 2088573"/>
              <a:gd name="connsiteX10" fmla="*/ 2383 w 3890315"/>
              <a:gd name="connsiteY10" fmla="*/ 173182 h 2088573"/>
              <a:gd name="connsiteX11" fmla="*/ 35721 w 3890315"/>
              <a:gd name="connsiteY11" fmla="*/ 51738 h 2088573"/>
              <a:gd name="connsiteX12" fmla="*/ 154782 w 3890315"/>
              <a:gd name="connsiteY12" fmla="*/ 20782 h 2088573"/>
              <a:gd name="connsiteX13" fmla="*/ 1450183 w 3890315"/>
              <a:gd name="connsiteY13" fmla="*/ 20782 h 2088573"/>
              <a:gd name="connsiteX14" fmla="*/ 1450183 w 3890315"/>
              <a:gd name="connsiteY14" fmla="*/ 173182 h 2088573"/>
              <a:gd name="connsiteX15" fmla="*/ 1373983 w 3890315"/>
              <a:gd name="connsiteY15" fmla="*/ 249382 h 2088573"/>
              <a:gd name="connsiteX16" fmla="*/ 1373983 w 3890315"/>
              <a:gd name="connsiteY16" fmla="*/ 554182 h 2088573"/>
              <a:gd name="connsiteX17" fmla="*/ 1678783 w 3890315"/>
              <a:gd name="connsiteY17" fmla="*/ 554182 h 2088573"/>
              <a:gd name="connsiteX18" fmla="*/ 1678783 w 3890315"/>
              <a:gd name="connsiteY18" fmla="*/ 249382 h 2088573"/>
              <a:gd name="connsiteX19" fmla="*/ 1602583 w 3890315"/>
              <a:gd name="connsiteY19" fmla="*/ 173182 h 2088573"/>
              <a:gd name="connsiteX20" fmla="*/ 1602583 w 3890315"/>
              <a:gd name="connsiteY20" fmla="*/ 20782 h 2088573"/>
              <a:gd name="connsiteX21" fmla="*/ 2288383 w 3890315"/>
              <a:gd name="connsiteY21" fmla="*/ 20782 h 2088573"/>
              <a:gd name="connsiteX22" fmla="*/ 2288383 w 3890315"/>
              <a:gd name="connsiteY22" fmla="*/ 173182 h 2088573"/>
              <a:gd name="connsiteX23" fmla="*/ 2212183 w 3890315"/>
              <a:gd name="connsiteY23" fmla="*/ 249382 h 2088573"/>
              <a:gd name="connsiteX24" fmla="*/ 2212183 w 3890315"/>
              <a:gd name="connsiteY24" fmla="*/ 554182 h 2088573"/>
              <a:gd name="connsiteX25" fmla="*/ 2516983 w 3890315"/>
              <a:gd name="connsiteY25" fmla="*/ 554182 h 2088573"/>
              <a:gd name="connsiteX26" fmla="*/ 2516983 w 3890315"/>
              <a:gd name="connsiteY26" fmla="*/ 249382 h 2088573"/>
              <a:gd name="connsiteX27" fmla="*/ 2440783 w 3890315"/>
              <a:gd name="connsiteY27" fmla="*/ 173182 h 2088573"/>
              <a:gd name="connsiteX28" fmla="*/ 2440783 w 3890315"/>
              <a:gd name="connsiteY28" fmla="*/ 20782 h 2088573"/>
              <a:gd name="connsiteX29" fmla="*/ 3178538 w 3890315"/>
              <a:gd name="connsiteY29" fmla="*/ 0 h 2088573"/>
              <a:gd name="connsiteX0" fmla="*/ 3178538 w 3890315"/>
              <a:gd name="connsiteY0" fmla="*/ 0 h 2078831"/>
              <a:gd name="connsiteX1" fmla="*/ 3703278 w 3890315"/>
              <a:gd name="connsiteY1" fmla="*/ 0 h 2078831"/>
              <a:gd name="connsiteX2" fmla="*/ 3859142 w 3890315"/>
              <a:gd name="connsiteY2" fmla="*/ 51955 h 2078831"/>
              <a:gd name="connsiteX3" fmla="*/ 3890315 w 3890315"/>
              <a:gd name="connsiteY3" fmla="*/ 202623 h 2078831"/>
              <a:gd name="connsiteX4" fmla="*/ 3885119 w 3890315"/>
              <a:gd name="connsiteY4" fmla="*/ 1875559 h 2078831"/>
              <a:gd name="connsiteX5" fmla="*/ 3869533 w 3890315"/>
              <a:gd name="connsiteY5" fmla="*/ 2041814 h 2078831"/>
              <a:gd name="connsiteX6" fmla="*/ 3736182 w 3890315"/>
              <a:gd name="connsiteY6" fmla="*/ 2078182 h 2078831"/>
              <a:gd name="connsiteX7" fmla="*/ 154782 w 3890315"/>
              <a:gd name="connsiteY7" fmla="*/ 2078182 h 2078831"/>
              <a:gd name="connsiteX8" fmla="*/ 38100 w 3890315"/>
              <a:gd name="connsiteY8" fmla="*/ 2054371 h 2078831"/>
              <a:gd name="connsiteX9" fmla="*/ 2383 w 3890315"/>
              <a:gd name="connsiteY9" fmla="*/ 1925782 h 2078831"/>
              <a:gd name="connsiteX10" fmla="*/ 2383 w 3890315"/>
              <a:gd name="connsiteY10" fmla="*/ 173182 h 2078831"/>
              <a:gd name="connsiteX11" fmla="*/ 35721 w 3890315"/>
              <a:gd name="connsiteY11" fmla="*/ 51738 h 2078831"/>
              <a:gd name="connsiteX12" fmla="*/ 154782 w 3890315"/>
              <a:gd name="connsiteY12" fmla="*/ 20782 h 2078831"/>
              <a:gd name="connsiteX13" fmla="*/ 1450183 w 3890315"/>
              <a:gd name="connsiteY13" fmla="*/ 20782 h 2078831"/>
              <a:gd name="connsiteX14" fmla="*/ 1450183 w 3890315"/>
              <a:gd name="connsiteY14" fmla="*/ 173182 h 2078831"/>
              <a:gd name="connsiteX15" fmla="*/ 1373983 w 3890315"/>
              <a:gd name="connsiteY15" fmla="*/ 249382 h 2078831"/>
              <a:gd name="connsiteX16" fmla="*/ 1373983 w 3890315"/>
              <a:gd name="connsiteY16" fmla="*/ 554182 h 2078831"/>
              <a:gd name="connsiteX17" fmla="*/ 1678783 w 3890315"/>
              <a:gd name="connsiteY17" fmla="*/ 554182 h 2078831"/>
              <a:gd name="connsiteX18" fmla="*/ 1678783 w 3890315"/>
              <a:gd name="connsiteY18" fmla="*/ 249382 h 2078831"/>
              <a:gd name="connsiteX19" fmla="*/ 1602583 w 3890315"/>
              <a:gd name="connsiteY19" fmla="*/ 173182 h 2078831"/>
              <a:gd name="connsiteX20" fmla="*/ 1602583 w 3890315"/>
              <a:gd name="connsiteY20" fmla="*/ 20782 h 2078831"/>
              <a:gd name="connsiteX21" fmla="*/ 2288383 w 3890315"/>
              <a:gd name="connsiteY21" fmla="*/ 20782 h 2078831"/>
              <a:gd name="connsiteX22" fmla="*/ 2288383 w 3890315"/>
              <a:gd name="connsiteY22" fmla="*/ 173182 h 2078831"/>
              <a:gd name="connsiteX23" fmla="*/ 2212183 w 3890315"/>
              <a:gd name="connsiteY23" fmla="*/ 249382 h 2078831"/>
              <a:gd name="connsiteX24" fmla="*/ 2212183 w 3890315"/>
              <a:gd name="connsiteY24" fmla="*/ 554182 h 2078831"/>
              <a:gd name="connsiteX25" fmla="*/ 2516983 w 3890315"/>
              <a:gd name="connsiteY25" fmla="*/ 554182 h 2078831"/>
              <a:gd name="connsiteX26" fmla="*/ 2516983 w 3890315"/>
              <a:gd name="connsiteY26" fmla="*/ 249382 h 2078831"/>
              <a:gd name="connsiteX27" fmla="*/ 2440783 w 3890315"/>
              <a:gd name="connsiteY27" fmla="*/ 173182 h 2078831"/>
              <a:gd name="connsiteX28" fmla="*/ 2440783 w 3890315"/>
              <a:gd name="connsiteY28" fmla="*/ 20782 h 2078831"/>
              <a:gd name="connsiteX29" fmla="*/ 3178538 w 3890315"/>
              <a:gd name="connsiteY29" fmla="*/ 0 h 2078831"/>
              <a:gd name="connsiteX0" fmla="*/ 2440783 w 3890315"/>
              <a:gd name="connsiteY0" fmla="*/ 20782 h 2078831"/>
              <a:gd name="connsiteX1" fmla="*/ 3703278 w 3890315"/>
              <a:gd name="connsiteY1" fmla="*/ 0 h 2078831"/>
              <a:gd name="connsiteX2" fmla="*/ 3859142 w 3890315"/>
              <a:gd name="connsiteY2" fmla="*/ 51955 h 2078831"/>
              <a:gd name="connsiteX3" fmla="*/ 3890315 w 3890315"/>
              <a:gd name="connsiteY3" fmla="*/ 202623 h 2078831"/>
              <a:gd name="connsiteX4" fmla="*/ 3885119 w 3890315"/>
              <a:gd name="connsiteY4" fmla="*/ 1875559 h 2078831"/>
              <a:gd name="connsiteX5" fmla="*/ 3869533 w 3890315"/>
              <a:gd name="connsiteY5" fmla="*/ 2041814 h 2078831"/>
              <a:gd name="connsiteX6" fmla="*/ 3736182 w 3890315"/>
              <a:gd name="connsiteY6" fmla="*/ 2078182 h 2078831"/>
              <a:gd name="connsiteX7" fmla="*/ 154782 w 3890315"/>
              <a:gd name="connsiteY7" fmla="*/ 2078182 h 2078831"/>
              <a:gd name="connsiteX8" fmla="*/ 38100 w 3890315"/>
              <a:gd name="connsiteY8" fmla="*/ 2054371 h 2078831"/>
              <a:gd name="connsiteX9" fmla="*/ 2383 w 3890315"/>
              <a:gd name="connsiteY9" fmla="*/ 1925782 h 2078831"/>
              <a:gd name="connsiteX10" fmla="*/ 2383 w 3890315"/>
              <a:gd name="connsiteY10" fmla="*/ 173182 h 2078831"/>
              <a:gd name="connsiteX11" fmla="*/ 35721 w 3890315"/>
              <a:gd name="connsiteY11" fmla="*/ 51738 h 2078831"/>
              <a:gd name="connsiteX12" fmla="*/ 154782 w 3890315"/>
              <a:gd name="connsiteY12" fmla="*/ 20782 h 2078831"/>
              <a:gd name="connsiteX13" fmla="*/ 1450183 w 3890315"/>
              <a:gd name="connsiteY13" fmla="*/ 20782 h 2078831"/>
              <a:gd name="connsiteX14" fmla="*/ 1450183 w 3890315"/>
              <a:gd name="connsiteY14" fmla="*/ 173182 h 2078831"/>
              <a:gd name="connsiteX15" fmla="*/ 1373983 w 3890315"/>
              <a:gd name="connsiteY15" fmla="*/ 249382 h 2078831"/>
              <a:gd name="connsiteX16" fmla="*/ 1373983 w 3890315"/>
              <a:gd name="connsiteY16" fmla="*/ 554182 h 2078831"/>
              <a:gd name="connsiteX17" fmla="*/ 1678783 w 3890315"/>
              <a:gd name="connsiteY17" fmla="*/ 554182 h 2078831"/>
              <a:gd name="connsiteX18" fmla="*/ 1678783 w 3890315"/>
              <a:gd name="connsiteY18" fmla="*/ 249382 h 2078831"/>
              <a:gd name="connsiteX19" fmla="*/ 1602583 w 3890315"/>
              <a:gd name="connsiteY19" fmla="*/ 173182 h 2078831"/>
              <a:gd name="connsiteX20" fmla="*/ 1602583 w 3890315"/>
              <a:gd name="connsiteY20" fmla="*/ 20782 h 2078831"/>
              <a:gd name="connsiteX21" fmla="*/ 2288383 w 3890315"/>
              <a:gd name="connsiteY21" fmla="*/ 20782 h 2078831"/>
              <a:gd name="connsiteX22" fmla="*/ 2288383 w 3890315"/>
              <a:gd name="connsiteY22" fmla="*/ 173182 h 2078831"/>
              <a:gd name="connsiteX23" fmla="*/ 2212183 w 3890315"/>
              <a:gd name="connsiteY23" fmla="*/ 249382 h 2078831"/>
              <a:gd name="connsiteX24" fmla="*/ 2212183 w 3890315"/>
              <a:gd name="connsiteY24" fmla="*/ 554182 h 2078831"/>
              <a:gd name="connsiteX25" fmla="*/ 2516983 w 3890315"/>
              <a:gd name="connsiteY25" fmla="*/ 554182 h 2078831"/>
              <a:gd name="connsiteX26" fmla="*/ 2516983 w 3890315"/>
              <a:gd name="connsiteY26" fmla="*/ 249382 h 2078831"/>
              <a:gd name="connsiteX27" fmla="*/ 2440783 w 3890315"/>
              <a:gd name="connsiteY27" fmla="*/ 173182 h 2078831"/>
              <a:gd name="connsiteX28" fmla="*/ 2440783 w 3890315"/>
              <a:gd name="connsiteY28" fmla="*/ 20782 h 2078831"/>
              <a:gd name="connsiteX0" fmla="*/ 2440783 w 3890315"/>
              <a:gd name="connsiteY0" fmla="*/ 0 h 2058049"/>
              <a:gd name="connsiteX1" fmla="*/ 3736182 w 3890315"/>
              <a:gd name="connsiteY1" fmla="*/ 0 h 2058049"/>
              <a:gd name="connsiteX2" fmla="*/ 3859142 w 3890315"/>
              <a:gd name="connsiteY2" fmla="*/ 31173 h 2058049"/>
              <a:gd name="connsiteX3" fmla="*/ 3890315 w 3890315"/>
              <a:gd name="connsiteY3" fmla="*/ 181841 h 2058049"/>
              <a:gd name="connsiteX4" fmla="*/ 3885119 w 3890315"/>
              <a:gd name="connsiteY4" fmla="*/ 1854777 h 2058049"/>
              <a:gd name="connsiteX5" fmla="*/ 3869533 w 3890315"/>
              <a:gd name="connsiteY5" fmla="*/ 2021032 h 2058049"/>
              <a:gd name="connsiteX6" fmla="*/ 3736182 w 3890315"/>
              <a:gd name="connsiteY6" fmla="*/ 2057400 h 2058049"/>
              <a:gd name="connsiteX7" fmla="*/ 154782 w 3890315"/>
              <a:gd name="connsiteY7" fmla="*/ 2057400 h 2058049"/>
              <a:gd name="connsiteX8" fmla="*/ 38100 w 3890315"/>
              <a:gd name="connsiteY8" fmla="*/ 2033589 h 2058049"/>
              <a:gd name="connsiteX9" fmla="*/ 2383 w 3890315"/>
              <a:gd name="connsiteY9" fmla="*/ 1905000 h 2058049"/>
              <a:gd name="connsiteX10" fmla="*/ 2383 w 3890315"/>
              <a:gd name="connsiteY10" fmla="*/ 152400 h 2058049"/>
              <a:gd name="connsiteX11" fmla="*/ 35721 w 3890315"/>
              <a:gd name="connsiteY11" fmla="*/ 30956 h 2058049"/>
              <a:gd name="connsiteX12" fmla="*/ 154782 w 3890315"/>
              <a:gd name="connsiteY12" fmla="*/ 0 h 2058049"/>
              <a:gd name="connsiteX13" fmla="*/ 1450183 w 3890315"/>
              <a:gd name="connsiteY13" fmla="*/ 0 h 2058049"/>
              <a:gd name="connsiteX14" fmla="*/ 1450183 w 3890315"/>
              <a:gd name="connsiteY14" fmla="*/ 152400 h 2058049"/>
              <a:gd name="connsiteX15" fmla="*/ 1373983 w 3890315"/>
              <a:gd name="connsiteY15" fmla="*/ 228600 h 2058049"/>
              <a:gd name="connsiteX16" fmla="*/ 1373983 w 3890315"/>
              <a:gd name="connsiteY16" fmla="*/ 533400 h 2058049"/>
              <a:gd name="connsiteX17" fmla="*/ 1678783 w 3890315"/>
              <a:gd name="connsiteY17" fmla="*/ 533400 h 2058049"/>
              <a:gd name="connsiteX18" fmla="*/ 1678783 w 3890315"/>
              <a:gd name="connsiteY18" fmla="*/ 228600 h 2058049"/>
              <a:gd name="connsiteX19" fmla="*/ 1602583 w 3890315"/>
              <a:gd name="connsiteY19" fmla="*/ 152400 h 2058049"/>
              <a:gd name="connsiteX20" fmla="*/ 1602583 w 3890315"/>
              <a:gd name="connsiteY20" fmla="*/ 0 h 2058049"/>
              <a:gd name="connsiteX21" fmla="*/ 2288383 w 3890315"/>
              <a:gd name="connsiteY21" fmla="*/ 0 h 2058049"/>
              <a:gd name="connsiteX22" fmla="*/ 2288383 w 3890315"/>
              <a:gd name="connsiteY22" fmla="*/ 152400 h 2058049"/>
              <a:gd name="connsiteX23" fmla="*/ 2212183 w 3890315"/>
              <a:gd name="connsiteY23" fmla="*/ 228600 h 2058049"/>
              <a:gd name="connsiteX24" fmla="*/ 2212183 w 3890315"/>
              <a:gd name="connsiteY24" fmla="*/ 533400 h 2058049"/>
              <a:gd name="connsiteX25" fmla="*/ 2516983 w 3890315"/>
              <a:gd name="connsiteY25" fmla="*/ 533400 h 2058049"/>
              <a:gd name="connsiteX26" fmla="*/ 2516983 w 3890315"/>
              <a:gd name="connsiteY26" fmla="*/ 228600 h 2058049"/>
              <a:gd name="connsiteX27" fmla="*/ 2440783 w 3890315"/>
              <a:gd name="connsiteY27" fmla="*/ 152400 h 2058049"/>
              <a:gd name="connsiteX28" fmla="*/ 2440783 w 3890315"/>
              <a:gd name="connsiteY28" fmla="*/ 0 h 2058049"/>
              <a:gd name="connsiteX0" fmla="*/ 2440783 w 3890315"/>
              <a:gd name="connsiteY0" fmla="*/ 10174 h 2068223"/>
              <a:gd name="connsiteX1" fmla="*/ 3736182 w 3890315"/>
              <a:gd name="connsiteY1" fmla="*/ 10174 h 2068223"/>
              <a:gd name="connsiteX2" fmla="*/ 3859142 w 3890315"/>
              <a:gd name="connsiteY2" fmla="*/ 41347 h 2068223"/>
              <a:gd name="connsiteX3" fmla="*/ 3890315 w 3890315"/>
              <a:gd name="connsiteY3" fmla="*/ 192015 h 2068223"/>
              <a:gd name="connsiteX4" fmla="*/ 3885119 w 3890315"/>
              <a:gd name="connsiteY4" fmla="*/ 1864951 h 2068223"/>
              <a:gd name="connsiteX5" fmla="*/ 3869533 w 3890315"/>
              <a:gd name="connsiteY5" fmla="*/ 2031206 h 2068223"/>
              <a:gd name="connsiteX6" fmla="*/ 3736182 w 3890315"/>
              <a:gd name="connsiteY6" fmla="*/ 2067574 h 2068223"/>
              <a:gd name="connsiteX7" fmla="*/ 154782 w 3890315"/>
              <a:gd name="connsiteY7" fmla="*/ 2067574 h 2068223"/>
              <a:gd name="connsiteX8" fmla="*/ 38100 w 3890315"/>
              <a:gd name="connsiteY8" fmla="*/ 2043763 h 2068223"/>
              <a:gd name="connsiteX9" fmla="*/ 2383 w 3890315"/>
              <a:gd name="connsiteY9" fmla="*/ 1915174 h 2068223"/>
              <a:gd name="connsiteX10" fmla="*/ 2383 w 3890315"/>
              <a:gd name="connsiteY10" fmla="*/ 162574 h 2068223"/>
              <a:gd name="connsiteX11" fmla="*/ 35721 w 3890315"/>
              <a:gd name="connsiteY11" fmla="*/ 41130 h 2068223"/>
              <a:gd name="connsiteX12" fmla="*/ 154782 w 3890315"/>
              <a:gd name="connsiteY12" fmla="*/ 10174 h 2068223"/>
              <a:gd name="connsiteX13" fmla="*/ 1450183 w 3890315"/>
              <a:gd name="connsiteY13" fmla="*/ 10174 h 2068223"/>
              <a:gd name="connsiteX14" fmla="*/ 1450183 w 3890315"/>
              <a:gd name="connsiteY14" fmla="*/ 162574 h 2068223"/>
              <a:gd name="connsiteX15" fmla="*/ 1373983 w 3890315"/>
              <a:gd name="connsiteY15" fmla="*/ 238774 h 2068223"/>
              <a:gd name="connsiteX16" fmla="*/ 1373983 w 3890315"/>
              <a:gd name="connsiteY16" fmla="*/ 543574 h 2068223"/>
              <a:gd name="connsiteX17" fmla="*/ 1678783 w 3890315"/>
              <a:gd name="connsiteY17" fmla="*/ 543574 h 2068223"/>
              <a:gd name="connsiteX18" fmla="*/ 1678783 w 3890315"/>
              <a:gd name="connsiteY18" fmla="*/ 238774 h 2068223"/>
              <a:gd name="connsiteX19" fmla="*/ 1602583 w 3890315"/>
              <a:gd name="connsiteY19" fmla="*/ 162574 h 2068223"/>
              <a:gd name="connsiteX20" fmla="*/ 1602583 w 3890315"/>
              <a:gd name="connsiteY20" fmla="*/ 10174 h 2068223"/>
              <a:gd name="connsiteX21" fmla="*/ 2288383 w 3890315"/>
              <a:gd name="connsiteY21" fmla="*/ 10174 h 2068223"/>
              <a:gd name="connsiteX22" fmla="*/ 2288383 w 3890315"/>
              <a:gd name="connsiteY22" fmla="*/ 162574 h 2068223"/>
              <a:gd name="connsiteX23" fmla="*/ 2212183 w 3890315"/>
              <a:gd name="connsiteY23" fmla="*/ 238774 h 2068223"/>
              <a:gd name="connsiteX24" fmla="*/ 2212183 w 3890315"/>
              <a:gd name="connsiteY24" fmla="*/ 543574 h 2068223"/>
              <a:gd name="connsiteX25" fmla="*/ 2516983 w 3890315"/>
              <a:gd name="connsiteY25" fmla="*/ 543574 h 2068223"/>
              <a:gd name="connsiteX26" fmla="*/ 2516983 w 3890315"/>
              <a:gd name="connsiteY26" fmla="*/ 238774 h 2068223"/>
              <a:gd name="connsiteX27" fmla="*/ 2440783 w 3890315"/>
              <a:gd name="connsiteY27" fmla="*/ 162574 h 2068223"/>
              <a:gd name="connsiteX28" fmla="*/ 2440783 w 3890315"/>
              <a:gd name="connsiteY28" fmla="*/ 10174 h 2068223"/>
              <a:gd name="connsiteX0" fmla="*/ 2440783 w 3898108"/>
              <a:gd name="connsiteY0" fmla="*/ 10174 h 2068223"/>
              <a:gd name="connsiteX1" fmla="*/ 3736182 w 3898108"/>
              <a:gd name="connsiteY1" fmla="*/ 10174 h 2068223"/>
              <a:gd name="connsiteX2" fmla="*/ 3859142 w 3898108"/>
              <a:gd name="connsiteY2" fmla="*/ 41347 h 2068223"/>
              <a:gd name="connsiteX3" fmla="*/ 3890315 w 3898108"/>
              <a:gd name="connsiteY3" fmla="*/ 192015 h 2068223"/>
              <a:gd name="connsiteX4" fmla="*/ 3885119 w 3898108"/>
              <a:gd name="connsiteY4" fmla="*/ 1864951 h 2068223"/>
              <a:gd name="connsiteX5" fmla="*/ 3869533 w 3898108"/>
              <a:gd name="connsiteY5" fmla="*/ 2031206 h 2068223"/>
              <a:gd name="connsiteX6" fmla="*/ 3736182 w 3898108"/>
              <a:gd name="connsiteY6" fmla="*/ 2067574 h 2068223"/>
              <a:gd name="connsiteX7" fmla="*/ 154782 w 3898108"/>
              <a:gd name="connsiteY7" fmla="*/ 2067574 h 2068223"/>
              <a:gd name="connsiteX8" fmla="*/ 38100 w 3898108"/>
              <a:gd name="connsiteY8" fmla="*/ 2043763 h 2068223"/>
              <a:gd name="connsiteX9" fmla="*/ 2383 w 3898108"/>
              <a:gd name="connsiteY9" fmla="*/ 1915174 h 2068223"/>
              <a:gd name="connsiteX10" fmla="*/ 2383 w 3898108"/>
              <a:gd name="connsiteY10" fmla="*/ 162574 h 2068223"/>
              <a:gd name="connsiteX11" fmla="*/ 35721 w 3898108"/>
              <a:gd name="connsiteY11" fmla="*/ 41130 h 2068223"/>
              <a:gd name="connsiteX12" fmla="*/ 154782 w 3898108"/>
              <a:gd name="connsiteY12" fmla="*/ 10174 h 2068223"/>
              <a:gd name="connsiteX13" fmla="*/ 1450183 w 3898108"/>
              <a:gd name="connsiteY13" fmla="*/ 10174 h 2068223"/>
              <a:gd name="connsiteX14" fmla="*/ 1450183 w 3898108"/>
              <a:gd name="connsiteY14" fmla="*/ 162574 h 2068223"/>
              <a:gd name="connsiteX15" fmla="*/ 1373983 w 3898108"/>
              <a:gd name="connsiteY15" fmla="*/ 238774 h 2068223"/>
              <a:gd name="connsiteX16" fmla="*/ 1373983 w 3898108"/>
              <a:gd name="connsiteY16" fmla="*/ 543574 h 2068223"/>
              <a:gd name="connsiteX17" fmla="*/ 1678783 w 3898108"/>
              <a:gd name="connsiteY17" fmla="*/ 543574 h 2068223"/>
              <a:gd name="connsiteX18" fmla="*/ 1678783 w 3898108"/>
              <a:gd name="connsiteY18" fmla="*/ 238774 h 2068223"/>
              <a:gd name="connsiteX19" fmla="*/ 1602583 w 3898108"/>
              <a:gd name="connsiteY19" fmla="*/ 162574 h 2068223"/>
              <a:gd name="connsiteX20" fmla="*/ 1602583 w 3898108"/>
              <a:gd name="connsiteY20" fmla="*/ 10174 h 2068223"/>
              <a:gd name="connsiteX21" fmla="*/ 2288383 w 3898108"/>
              <a:gd name="connsiteY21" fmla="*/ 10174 h 2068223"/>
              <a:gd name="connsiteX22" fmla="*/ 2288383 w 3898108"/>
              <a:gd name="connsiteY22" fmla="*/ 162574 h 2068223"/>
              <a:gd name="connsiteX23" fmla="*/ 2212183 w 3898108"/>
              <a:gd name="connsiteY23" fmla="*/ 238774 h 2068223"/>
              <a:gd name="connsiteX24" fmla="*/ 2212183 w 3898108"/>
              <a:gd name="connsiteY24" fmla="*/ 543574 h 2068223"/>
              <a:gd name="connsiteX25" fmla="*/ 2516983 w 3898108"/>
              <a:gd name="connsiteY25" fmla="*/ 543574 h 2068223"/>
              <a:gd name="connsiteX26" fmla="*/ 2516983 w 3898108"/>
              <a:gd name="connsiteY26" fmla="*/ 238774 h 2068223"/>
              <a:gd name="connsiteX27" fmla="*/ 2440783 w 3898108"/>
              <a:gd name="connsiteY27" fmla="*/ 162574 h 2068223"/>
              <a:gd name="connsiteX28" fmla="*/ 2440783 w 3898108"/>
              <a:gd name="connsiteY28" fmla="*/ 10174 h 2068223"/>
              <a:gd name="connsiteX0" fmla="*/ 2440783 w 3898108"/>
              <a:gd name="connsiteY0" fmla="*/ 10174 h 2068223"/>
              <a:gd name="connsiteX1" fmla="*/ 3736182 w 3898108"/>
              <a:gd name="connsiteY1" fmla="*/ 10174 h 2068223"/>
              <a:gd name="connsiteX2" fmla="*/ 3859142 w 3898108"/>
              <a:gd name="connsiteY2" fmla="*/ 41347 h 2068223"/>
              <a:gd name="connsiteX3" fmla="*/ 3888581 w 3898108"/>
              <a:gd name="connsiteY3" fmla="*/ 238774 h 2068223"/>
              <a:gd name="connsiteX4" fmla="*/ 3885119 w 3898108"/>
              <a:gd name="connsiteY4" fmla="*/ 1864951 h 2068223"/>
              <a:gd name="connsiteX5" fmla="*/ 3869533 w 3898108"/>
              <a:gd name="connsiteY5" fmla="*/ 2031206 h 2068223"/>
              <a:gd name="connsiteX6" fmla="*/ 3736182 w 3898108"/>
              <a:gd name="connsiteY6" fmla="*/ 2067574 h 2068223"/>
              <a:gd name="connsiteX7" fmla="*/ 154782 w 3898108"/>
              <a:gd name="connsiteY7" fmla="*/ 2067574 h 2068223"/>
              <a:gd name="connsiteX8" fmla="*/ 38100 w 3898108"/>
              <a:gd name="connsiteY8" fmla="*/ 2043763 h 2068223"/>
              <a:gd name="connsiteX9" fmla="*/ 2383 w 3898108"/>
              <a:gd name="connsiteY9" fmla="*/ 1915174 h 2068223"/>
              <a:gd name="connsiteX10" fmla="*/ 2383 w 3898108"/>
              <a:gd name="connsiteY10" fmla="*/ 162574 h 2068223"/>
              <a:gd name="connsiteX11" fmla="*/ 35721 w 3898108"/>
              <a:gd name="connsiteY11" fmla="*/ 41130 h 2068223"/>
              <a:gd name="connsiteX12" fmla="*/ 154782 w 3898108"/>
              <a:gd name="connsiteY12" fmla="*/ 10174 h 2068223"/>
              <a:gd name="connsiteX13" fmla="*/ 1450183 w 3898108"/>
              <a:gd name="connsiteY13" fmla="*/ 10174 h 2068223"/>
              <a:gd name="connsiteX14" fmla="*/ 1450183 w 3898108"/>
              <a:gd name="connsiteY14" fmla="*/ 162574 h 2068223"/>
              <a:gd name="connsiteX15" fmla="*/ 1373983 w 3898108"/>
              <a:gd name="connsiteY15" fmla="*/ 238774 h 2068223"/>
              <a:gd name="connsiteX16" fmla="*/ 1373983 w 3898108"/>
              <a:gd name="connsiteY16" fmla="*/ 543574 h 2068223"/>
              <a:gd name="connsiteX17" fmla="*/ 1678783 w 3898108"/>
              <a:gd name="connsiteY17" fmla="*/ 543574 h 2068223"/>
              <a:gd name="connsiteX18" fmla="*/ 1678783 w 3898108"/>
              <a:gd name="connsiteY18" fmla="*/ 238774 h 2068223"/>
              <a:gd name="connsiteX19" fmla="*/ 1602583 w 3898108"/>
              <a:gd name="connsiteY19" fmla="*/ 162574 h 2068223"/>
              <a:gd name="connsiteX20" fmla="*/ 1602583 w 3898108"/>
              <a:gd name="connsiteY20" fmla="*/ 10174 h 2068223"/>
              <a:gd name="connsiteX21" fmla="*/ 2288383 w 3898108"/>
              <a:gd name="connsiteY21" fmla="*/ 10174 h 2068223"/>
              <a:gd name="connsiteX22" fmla="*/ 2288383 w 3898108"/>
              <a:gd name="connsiteY22" fmla="*/ 162574 h 2068223"/>
              <a:gd name="connsiteX23" fmla="*/ 2212183 w 3898108"/>
              <a:gd name="connsiteY23" fmla="*/ 238774 h 2068223"/>
              <a:gd name="connsiteX24" fmla="*/ 2212183 w 3898108"/>
              <a:gd name="connsiteY24" fmla="*/ 543574 h 2068223"/>
              <a:gd name="connsiteX25" fmla="*/ 2516983 w 3898108"/>
              <a:gd name="connsiteY25" fmla="*/ 543574 h 2068223"/>
              <a:gd name="connsiteX26" fmla="*/ 2516983 w 3898108"/>
              <a:gd name="connsiteY26" fmla="*/ 238774 h 2068223"/>
              <a:gd name="connsiteX27" fmla="*/ 2440783 w 3898108"/>
              <a:gd name="connsiteY27" fmla="*/ 162574 h 2068223"/>
              <a:gd name="connsiteX28" fmla="*/ 2440783 w 3898108"/>
              <a:gd name="connsiteY28" fmla="*/ 10174 h 2068223"/>
              <a:gd name="connsiteX0" fmla="*/ 2440783 w 3898108"/>
              <a:gd name="connsiteY0" fmla="*/ 10174 h 2068223"/>
              <a:gd name="connsiteX1" fmla="*/ 3736182 w 3898108"/>
              <a:gd name="connsiteY1" fmla="*/ 10174 h 2068223"/>
              <a:gd name="connsiteX2" fmla="*/ 3859142 w 3898108"/>
              <a:gd name="connsiteY2" fmla="*/ 41347 h 2068223"/>
              <a:gd name="connsiteX3" fmla="*/ 3888581 w 3898108"/>
              <a:gd name="connsiteY3" fmla="*/ 238774 h 2068223"/>
              <a:gd name="connsiteX4" fmla="*/ 3885119 w 3898108"/>
              <a:gd name="connsiteY4" fmla="*/ 1864951 h 2068223"/>
              <a:gd name="connsiteX5" fmla="*/ 3869533 w 3898108"/>
              <a:gd name="connsiteY5" fmla="*/ 2031206 h 2068223"/>
              <a:gd name="connsiteX6" fmla="*/ 3736182 w 3898108"/>
              <a:gd name="connsiteY6" fmla="*/ 2067574 h 2068223"/>
              <a:gd name="connsiteX7" fmla="*/ 154782 w 3898108"/>
              <a:gd name="connsiteY7" fmla="*/ 2067574 h 2068223"/>
              <a:gd name="connsiteX8" fmla="*/ 38100 w 3898108"/>
              <a:gd name="connsiteY8" fmla="*/ 2043763 h 2068223"/>
              <a:gd name="connsiteX9" fmla="*/ 2383 w 3898108"/>
              <a:gd name="connsiteY9" fmla="*/ 1915174 h 2068223"/>
              <a:gd name="connsiteX10" fmla="*/ 2383 w 3898108"/>
              <a:gd name="connsiteY10" fmla="*/ 162574 h 2068223"/>
              <a:gd name="connsiteX11" fmla="*/ 35721 w 3898108"/>
              <a:gd name="connsiteY11" fmla="*/ 41130 h 2068223"/>
              <a:gd name="connsiteX12" fmla="*/ 154782 w 3898108"/>
              <a:gd name="connsiteY12" fmla="*/ 10174 h 2068223"/>
              <a:gd name="connsiteX13" fmla="*/ 1450183 w 3898108"/>
              <a:gd name="connsiteY13" fmla="*/ 10174 h 2068223"/>
              <a:gd name="connsiteX14" fmla="*/ 1450183 w 3898108"/>
              <a:gd name="connsiteY14" fmla="*/ 162574 h 2068223"/>
              <a:gd name="connsiteX15" fmla="*/ 1373983 w 3898108"/>
              <a:gd name="connsiteY15" fmla="*/ 238774 h 2068223"/>
              <a:gd name="connsiteX16" fmla="*/ 1373983 w 3898108"/>
              <a:gd name="connsiteY16" fmla="*/ 543574 h 2068223"/>
              <a:gd name="connsiteX17" fmla="*/ 1678783 w 3898108"/>
              <a:gd name="connsiteY17" fmla="*/ 543574 h 2068223"/>
              <a:gd name="connsiteX18" fmla="*/ 1678783 w 3898108"/>
              <a:gd name="connsiteY18" fmla="*/ 238774 h 2068223"/>
              <a:gd name="connsiteX19" fmla="*/ 1602583 w 3898108"/>
              <a:gd name="connsiteY19" fmla="*/ 162574 h 2068223"/>
              <a:gd name="connsiteX20" fmla="*/ 1602583 w 3898108"/>
              <a:gd name="connsiteY20" fmla="*/ 10174 h 2068223"/>
              <a:gd name="connsiteX21" fmla="*/ 2288383 w 3898108"/>
              <a:gd name="connsiteY21" fmla="*/ 10174 h 2068223"/>
              <a:gd name="connsiteX22" fmla="*/ 2288383 w 3898108"/>
              <a:gd name="connsiteY22" fmla="*/ 162574 h 2068223"/>
              <a:gd name="connsiteX23" fmla="*/ 2212183 w 3898108"/>
              <a:gd name="connsiteY23" fmla="*/ 238774 h 2068223"/>
              <a:gd name="connsiteX24" fmla="*/ 2212183 w 3898108"/>
              <a:gd name="connsiteY24" fmla="*/ 543574 h 2068223"/>
              <a:gd name="connsiteX25" fmla="*/ 2516983 w 3898108"/>
              <a:gd name="connsiteY25" fmla="*/ 543574 h 2068223"/>
              <a:gd name="connsiteX26" fmla="*/ 2516983 w 3898108"/>
              <a:gd name="connsiteY26" fmla="*/ 238774 h 2068223"/>
              <a:gd name="connsiteX27" fmla="*/ 2440783 w 3898108"/>
              <a:gd name="connsiteY27" fmla="*/ 162574 h 2068223"/>
              <a:gd name="connsiteX28" fmla="*/ 2440783 w 3898108"/>
              <a:gd name="connsiteY28" fmla="*/ 10174 h 2068223"/>
              <a:gd name="connsiteX0" fmla="*/ 2440783 w 3898108"/>
              <a:gd name="connsiteY0" fmla="*/ 10174 h 2068223"/>
              <a:gd name="connsiteX1" fmla="*/ 3736182 w 3898108"/>
              <a:gd name="connsiteY1" fmla="*/ 10174 h 2068223"/>
              <a:gd name="connsiteX2" fmla="*/ 3859142 w 3898108"/>
              <a:gd name="connsiteY2" fmla="*/ 41347 h 2068223"/>
              <a:gd name="connsiteX3" fmla="*/ 3888581 w 3898108"/>
              <a:gd name="connsiteY3" fmla="*/ 238774 h 2068223"/>
              <a:gd name="connsiteX4" fmla="*/ 3885119 w 3898108"/>
              <a:gd name="connsiteY4" fmla="*/ 1864951 h 2068223"/>
              <a:gd name="connsiteX5" fmla="*/ 3869533 w 3898108"/>
              <a:gd name="connsiteY5" fmla="*/ 2031206 h 2068223"/>
              <a:gd name="connsiteX6" fmla="*/ 3736182 w 3898108"/>
              <a:gd name="connsiteY6" fmla="*/ 2067574 h 2068223"/>
              <a:gd name="connsiteX7" fmla="*/ 154782 w 3898108"/>
              <a:gd name="connsiteY7" fmla="*/ 2067574 h 2068223"/>
              <a:gd name="connsiteX8" fmla="*/ 38100 w 3898108"/>
              <a:gd name="connsiteY8" fmla="*/ 2043763 h 2068223"/>
              <a:gd name="connsiteX9" fmla="*/ 2383 w 3898108"/>
              <a:gd name="connsiteY9" fmla="*/ 1915174 h 2068223"/>
              <a:gd name="connsiteX10" fmla="*/ 2383 w 3898108"/>
              <a:gd name="connsiteY10" fmla="*/ 162574 h 2068223"/>
              <a:gd name="connsiteX11" fmla="*/ 35721 w 3898108"/>
              <a:gd name="connsiteY11" fmla="*/ 41130 h 2068223"/>
              <a:gd name="connsiteX12" fmla="*/ 154782 w 3898108"/>
              <a:gd name="connsiteY12" fmla="*/ 10174 h 2068223"/>
              <a:gd name="connsiteX13" fmla="*/ 1450183 w 3898108"/>
              <a:gd name="connsiteY13" fmla="*/ 10174 h 2068223"/>
              <a:gd name="connsiteX14" fmla="*/ 1450183 w 3898108"/>
              <a:gd name="connsiteY14" fmla="*/ 162574 h 2068223"/>
              <a:gd name="connsiteX15" fmla="*/ 1373983 w 3898108"/>
              <a:gd name="connsiteY15" fmla="*/ 238774 h 2068223"/>
              <a:gd name="connsiteX16" fmla="*/ 1373983 w 3898108"/>
              <a:gd name="connsiteY16" fmla="*/ 543574 h 2068223"/>
              <a:gd name="connsiteX17" fmla="*/ 1678783 w 3898108"/>
              <a:gd name="connsiteY17" fmla="*/ 543574 h 2068223"/>
              <a:gd name="connsiteX18" fmla="*/ 1678783 w 3898108"/>
              <a:gd name="connsiteY18" fmla="*/ 238774 h 2068223"/>
              <a:gd name="connsiteX19" fmla="*/ 1602583 w 3898108"/>
              <a:gd name="connsiteY19" fmla="*/ 162574 h 2068223"/>
              <a:gd name="connsiteX20" fmla="*/ 1602583 w 3898108"/>
              <a:gd name="connsiteY20" fmla="*/ 10174 h 2068223"/>
              <a:gd name="connsiteX21" fmla="*/ 2288383 w 3898108"/>
              <a:gd name="connsiteY21" fmla="*/ 10174 h 2068223"/>
              <a:gd name="connsiteX22" fmla="*/ 2288383 w 3898108"/>
              <a:gd name="connsiteY22" fmla="*/ 162574 h 2068223"/>
              <a:gd name="connsiteX23" fmla="*/ 2212183 w 3898108"/>
              <a:gd name="connsiteY23" fmla="*/ 238774 h 2068223"/>
              <a:gd name="connsiteX24" fmla="*/ 2212183 w 3898108"/>
              <a:gd name="connsiteY24" fmla="*/ 543574 h 2068223"/>
              <a:gd name="connsiteX25" fmla="*/ 2516983 w 3898108"/>
              <a:gd name="connsiteY25" fmla="*/ 543574 h 2068223"/>
              <a:gd name="connsiteX26" fmla="*/ 2516983 w 3898108"/>
              <a:gd name="connsiteY26" fmla="*/ 238774 h 2068223"/>
              <a:gd name="connsiteX27" fmla="*/ 2440783 w 3898108"/>
              <a:gd name="connsiteY27" fmla="*/ 162574 h 2068223"/>
              <a:gd name="connsiteX28" fmla="*/ 2440783 w 3898108"/>
              <a:gd name="connsiteY28" fmla="*/ 10174 h 2068223"/>
              <a:gd name="connsiteX0" fmla="*/ 2440783 w 3898108"/>
              <a:gd name="connsiteY0" fmla="*/ 10174 h 2068223"/>
              <a:gd name="connsiteX1" fmla="*/ 3736182 w 3898108"/>
              <a:gd name="connsiteY1" fmla="*/ 10174 h 2068223"/>
              <a:gd name="connsiteX2" fmla="*/ 3859142 w 3898108"/>
              <a:gd name="connsiteY2" fmla="*/ 41347 h 2068223"/>
              <a:gd name="connsiteX3" fmla="*/ 3888581 w 3898108"/>
              <a:gd name="connsiteY3" fmla="*/ 238774 h 2068223"/>
              <a:gd name="connsiteX4" fmla="*/ 3885119 w 3898108"/>
              <a:gd name="connsiteY4" fmla="*/ 1864951 h 2068223"/>
              <a:gd name="connsiteX5" fmla="*/ 3869533 w 3898108"/>
              <a:gd name="connsiteY5" fmla="*/ 2031206 h 2068223"/>
              <a:gd name="connsiteX6" fmla="*/ 3736182 w 3898108"/>
              <a:gd name="connsiteY6" fmla="*/ 2067574 h 2068223"/>
              <a:gd name="connsiteX7" fmla="*/ 154782 w 3898108"/>
              <a:gd name="connsiteY7" fmla="*/ 2067574 h 2068223"/>
              <a:gd name="connsiteX8" fmla="*/ 38100 w 3898108"/>
              <a:gd name="connsiteY8" fmla="*/ 2043763 h 2068223"/>
              <a:gd name="connsiteX9" fmla="*/ 2383 w 3898108"/>
              <a:gd name="connsiteY9" fmla="*/ 1915174 h 2068223"/>
              <a:gd name="connsiteX10" fmla="*/ 2383 w 3898108"/>
              <a:gd name="connsiteY10" fmla="*/ 162574 h 2068223"/>
              <a:gd name="connsiteX11" fmla="*/ 35721 w 3898108"/>
              <a:gd name="connsiteY11" fmla="*/ 41130 h 2068223"/>
              <a:gd name="connsiteX12" fmla="*/ 154782 w 3898108"/>
              <a:gd name="connsiteY12" fmla="*/ 10174 h 2068223"/>
              <a:gd name="connsiteX13" fmla="*/ 1450183 w 3898108"/>
              <a:gd name="connsiteY13" fmla="*/ 10174 h 2068223"/>
              <a:gd name="connsiteX14" fmla="*/ 1450183 w 3898108"/>
              <a:gd name="connsiteY14" fmla="*/ 162574 h 2068223"/>
              <a:gd name="connsiteX15" fmla="*/ 1373983 w 3898108"/>
              <a:gd name="connsiteY15" fmla="*/ 238774 h 2068223"/>
              <a:gd name="connsiteX16" fmla="*/ 1373983 w 3898108"/>
              <a:gd name="connsiteY16" fmla="*/ 543574 h 2068223"/>
              <a:gd name="connsiteX17" fmla="*/ 1678783 w 3898108"/>
              <a:gd name="connsiteY17" fmla="*/ 543574 h 2068223"/>
              <a:gd name="connsiteX18" fmla="*/ 1678783 w 3898108"/>
              <a:gd name="connsiteY18" fmla="*/ 238774 h 2068223"/>
              <a:gd name="connsiteX19" fmla="*/ 1602583 w 3898108"/>
              <a:gd name="connsiteY19" fmla="*/ 162574 h 2068223"/>
              <a:gd name="connsiteX20" fmla="*/ 1602583 w 3898108"/>
              <a:gd name="connsiteY20" fmla="*/ 10174 h 2068223"/>
              <a:gd name="connsiteX21" fmla="*/ 2288383 w 3898108"/>
              <a:gd name="connsiteY21" fmla="*/ 10174 h 2068223"/>
              <a:gd name="connsiteX22" fmla="*/ 2288383 w 3898108"/>
              <a:gd name="connsiteY22" fmla="*/ 162574 h 2068223"/>
              <a:gd name="connsiteX23" fmla="*/ 2212183 w 3898108"/>
              <a:gd name="connsiteY23" fmla="*/ 238774 h 2068223"/>
              <a:gd name="connsiteX24" fmla="*/ 2212183 w 3898108"/>
              <a:gd name="connsiteY24" fmla="*/ 543574 h 2068223"/>
              <a:gd name="connsiteX25" fmla="*/ 2516983 w 3898108"/>
              <a:gd name="connsiteY25" fmla="*/ 543574 h 2068223"/>
              <a:gd name="connsiteX26" fmla="*/ 2516983 w 3898108"/>
              <a:gd name="connsiteY26" fmla="*/ 238774 h 2068223"/>
              <a:gd name="connsiteX27" fmla="*/ 2440783 w 3898108"/>
              <a:gd name="connsiteY27" fmla="*/ 162574 h 2068223"/>
              <a:gd name="connsiteX28" fmla="*/ 2440783 w 3898108"/>
              <a:gd name="connsiteY28" fmla="*/ 10174 h 2068223"/>
              <a:gd name="connsiteX0" fmla="*/ 2440783 w 3898108"/>
              <a:gd name="connsiteY0" fmla="*/ 10174 h 2076667"/>
              <a:gd name="connsiteX1" fmla="*/ 3736182 w 3898108"/>
              <a:gd name="connsiteY1" fmla="*/ 10174 h 2076667"/>
              <a:gd name="connsiteX2" fmla="*/ 3859142 w 3898108"/>
              <a:gd name="connsiteY2" fmla="*/ 41347 h 2076667"/>
              <a:gd name="connsiteX3" fmla="*/ 3888581 w 3898108"/>
              <a:gd name="connsiteY3" fmla="*/ 238774 h 2076667"/>
              <a:gd name="connsiteX4" fmla="*/ 3885119 w 3898108"/>
              <a:gd name="connsiteY4" fmla="*/ 1864951 h 2076667"/>
              <a:gd name="connsiteX5" fmla="*/ 3869533 w 3898108"/>
              <a:gd name="connsiteY5" fmla="*/ 2031206 h 2076667"/>
              <a:gd name="connsiteX6" fmla="*/ 3736182 w 3898108"/>
              <a:gd name="connsiteY6" fmla="*/ 2067574 h 2076667"/>
              <a:gd name="connsiteX7" fmla="*/ 154782 w 3898108"/>
              <a:gd name="connsiteY7" fmla="*/ 2067574 h 2076667"/>
              <a:gd name="connsiteX8" fmla="*/ 38100 w 3898108"/>
              <a:gd name="connsiteY8" fmla="*/ 2043763 h 2076667"/>
              <a:gd name="connsiteX9" fmla="*/ 2383 w 3898108"/>
              <a:gd name="connsiteY9" fmla="*/ 1915174 h 2076667"/>
              <a:gd name="connsiteX10" fmla="*/ 2383 w 3898108"/>
              <a:gd name="connsiteY10" fmla="*/ 162574 h 2076667"/>
              <a:gd name="connsiteX11" fmla="*/ 35721 w 3898108"/>
              <a:gd name="connsiteY11" fmla="*/ 41130 h 2076667"/>
              <a:gd name="connsiteX12" fmla="*/ 154782 w 3898108"/>
              <a:gd name="connsiteY12" fmla="*/ 10174 h 2076667"/>
              <a:gd name="connsiteX13" fmla="*/ 1450183 w 3898108"/>
              <a:gd name="connsiteY13" fmla="*/ 10174 h 2076667"/>
              <a:gd name="connsiteX14" fmla="*/ 1450183 w 3898108"/>
              <a:gd name="connsiteY14" fmla="*/ 162574 h 2076667"/>
              <a:gd name="connsiteX15" fmla="*/ 1373983 w 3898108"/>
              <a:gd name="connsiteY15" fmla="*/ 238774 h 2076667"/>
              <a:gd name="connsiteX16" fmla="*/ 1373983 w 3898108"/>
              <a:gd name="connsiteY16" fmla="*/ 543574 h 2076667"/>
              <a:gd name="connsiteX17" fmla="*/ 1678783 w 3898108"/>
              <a:gd name="connsiteY17" fmla="*/ 543574 h 2076667"/>
              <a:gd name="connsiteX18" fmla="*/ 1678783 w 3898108"/>
              <a:gd name="connsiteY18" fmla="*/ 238774 h 2076667"/>
              <a:gd name="connsiteX19" fmla="*/ 1602583 w 3898108"/>
              <a:gd name="connsiteY19" fmla="*/ 162574 h 2076667"/>
              <a:gd name="connsiteX20" fmla="*/ 1602583 w 3898108"/>
              <a:gd name="connsiteY20" fmla="*/ 10174 h 2076667"/>
              <a:gd name="connsiteX21" fmla="*/ 2288383 w 3898108"/>
              <a:gd name="connsiteY21" fmla="*/ 10174 h 2076667"/>
              <a:gd name="connsiteX22" fmla="*/ 2288383 w 3898108"/>
              <a:gd name="connsiteY22" fmla="*/ 162574 h 2076667"/>
              <a:gd name="connsiteX23" fmla="*/ 2212183 w 3898108"/>
              <a:gd name="connsiteY23" fmla="*/ 238774 h 2076667"/>
              <a:gd name="connsiteX24" fmla="*/ 2212183 w 3898108"/>
              <a:gd name="connsiteY24" fmla="*/ 543574 h 2076667"/>
              <a:gd name="connsiteX25" fmla="*/ 2516983 w 3898108"/>
              <a:gd name="connsiteY25" fmla="*/ 543574 h 2076667"/>
              <a:gd name="connsiteX26" fmla="*/ 2516983 w 3898108"/>
              <a:gd name="connsiteY26" fmla="*/ 238774 h 2076667"/>
              <a:gd name="connsiteX27" fmla="*/ 2440783 w 3898108"/>
              <a:gd name="connsiteY27" fmla="*/ 162574 h 2076667"/>
              <a:gd name="connsiteX28" fmla="*/ 2440783 w 3898108"/>
              <a:gd name="connsiteY28" fmla="*/ 10174 h 2076667"/>
              <a:gd name="connsiteX0" fmla="*/ 2440783 w 3898108"/>
              <a:gd name="connsiteY0" fmla="*/ 10174 h 2076667"/>
              <a:gd name="connsiteX1" fmla="*/ 3736182 w 3898108"/>
              <a:gd name="connsiteY1" fmla="*/ 10174 h 2076667"/>
              <a:gd name="connsiteX2" fmla="*/ 3859142 w 3898108"/>
              <a:gd name="connsiteY2" fmla="*/ 41347 h 2076667"/>
              <a:gd name="connsiteX3" fmla="*/ 3888581 w 3898108"/>
              <a:gd name="connsiteY3" fmla="*/ 238774 h 2076667"/>
              <a:gd name="connsiteX4" fmla="*/ 3885119 w 3898108"/>
              <a:gd name="connsiteY4" fmla="*/ 1864951 h 2076667"/>
              <a:gd name="connsiteX5" fmla="*/ 3869533 w 3898108"/>
              <a:gd name="connsiteY5" fmla="*/ 2031206 h 2076667"/>
              <a:gd name="connsiteX6" fmla="*/ 3736182 w 3898108"/>
              <a:gd name="connsiteY6" fmla="*/ 2067574 h 2076667"/>
              <a:gd name="connsiteX7" fmla="*/ 154782 w 3898108"/>
              <a:gd name="connsiteY7" fmla="*/ 2067574 h 2076667"/>
              <a:gd name="connsiteX8" fmla="*/ 38100 w 3898108"/>
              <a:gd name="connsiteY8" fmla="*/ 2043763 h 2076667"/>
              <a:gd name="connsiteX9" fmla="*/ 2383 w 3898108"/>
              <a:gd name="connsiteY9" fmla="*/ 1915174 h 2076667"/>
              <a:gd name="connsiteX10" fmla="*/ 2383 w 3898108"/>
              <a:gd name="connsiteY10" fmla="*/ 162574 h 2076667"/>
              <a:gd name="connsiteX11" fmla="*/ 35721 w 3898108"/>
              <a:gd name="connsiteY11" fmla="*/ 41130 h 2076667"/>
              <a:gd name="connsiteX12" fmla="*/ 154782 w 3898108"/>
              <a:gd name="connsiteY12" fmla="*/ 10174 h 2076667"/>
              <a:gd name="connsiteX13" fmla="*/ 1450183 w 3898108"/>
              <a:gd name="connsiteY13" fmla="*/ 10174 h 2076667"/>
              <a:gd name="connsiteX14" fmla="*/ 1450183 w 3898108"/>
              <a:gd name="connsiteY14" fmla="*/ 162574 h 2076667"/>
              <a:gd name="connsiteX15" fmla="*/ 1373983 w 3898108"/>
              <a:gd name="connsiteY15" fmla="*/ 238774 h 2076667"/>
              <a:gd name="connsiteX16" fmla="*/ 1373983 w 3898108"/>
              <a:gd name="connsiteY16" fmla="*/ 543574 h 2076667"/>
              <a:gd name="connsiteX17" fmla="*/ 1678783 w 3898108"/>
              <a:gd name="connsiteY17" fmla="*/ 543574 h 2076667"/>
              <a:gd name="connsiteX18" fmla="*/ 1678783 w 3898108"/>
              <a:gd name="connsiteY18" fmla="*/ 238774 h 2076667"/>
              <a:gd name="connsiteX19" fmla="*/ 1602583 w 3898108"/>
              <a:gd name="connsiteY19" fmla="*/ 162574 h 2076667"/>
              <a:gd name="connsiteX20" fmla="*/ 1602583 w 3898108"/>
              <a:gd name="connsiteY20" fmla="*/ 10174 h 2076667"/>
              <a:gd name="connsiteX21" fmla="*/ 2288383 w 3898108"/>
              <a:gd name="connsiteY21" fmla="*/ 10174 h 2076667"/>
              <a:gd name="connsiteX22" fmla="*/ 2288383 w 3898108"/>
              <a:gd name="connsiteY22" fmla="*/ 162574 h 2076667"/>
              <a:gd name="connsiteX23" fmla="*/ 2212183 w 3898108"/>
              <a:gd name="connsiteY23" fmla="*/ 238774 h 2076667"/>
              <a:gd name="connsiteX24" fmla="*/ 2212183 w 3898108"/>
              <a:gd name="connsiteY24" fmla="*/ 543574 h 2076667"/>
              <a:gd name="connsiteX25" fmla="*/ 2516983 w 3898108"/>
              <a:gd name="connsiteY25" fmla="*/ 543574 h 2076667"/>
              <a:gd name="connsiteX26" fmla="*/ 2516983 w 3898108"/>
              <a:gd name="connsiteY26" fmla="*/ 238774 h 2076667"/>
              <a:gd name="connsiteX27" fmla="*/ 2440783 w 3898108"/>
              <a:gd name="connsiteY27" fmla="*/ 162574 h 2076667"/>
              <a:gd name="connsiteX28" fmla="*/ 2440783 w 3898108"/>
              <a:gd name="connsiteY28" fmla="*/ 10174 h 2076667"/>
              <a:gd name="connsiteX0" fmla="*/ 2440783 w 3898108"/>
              <a:gd name="connsiteY0" fmla="*/ 10174 h 2076667"/>
              <a:gd name="connsiteX1" fmla="*/ 3736182 w 3898108"/>
              <a:gd name="connsiteY1" fmla="*/ 10174 h 2076667"/>
              <a:gd name="connsiteX2" fmla="*/ 3859142 w 3898108"/>
              <a:gd name="connsiteY2" fmla="*/ 41347 h 2076667"/>
              <a:gd name="connsiteX3" fmla="*/ 3888581 w 3898108"/>
              <a:gd name="connsiteY3" fmla="*/ 238774 h 2076667"/>
              <a:gd name="connsiteX4" fmla="*/ 3885119 w 3898108"/>
              <a:gd name="connsiteY4" fmla="*/ 1864951 h 2076667"/>
              <a:gd name="connsiteX5" fmla="*/ 3869533 w 3898108"/>
              <a:gd name="connsiteY5" fmla="*/ 2031206 h 2076667"/>
              <a:gd name="connsiteX6" fmla="*/ 3736182 w 3898108"/>
              <a:gd name="connsiteY6" fmla="*/ 2067574 h 2076667"/>
              <a:gd name="connsiteX7" fmla="*/ 154782 w 3898108"/>
              <a:gd name="connsiteY7" fmla="*/ 2067574 h 2076667"/>
              <a:gd name="connsiteX8" fmla="*/ 38100 w 3898108"/>
              <a:gd name="connsiteY8" fmla="*/ 2043763 h 2076667"/>
              <a:gd name="connsiteX9" fmla="*/ 2383 w 3898108"/>
              <a:gd name="connsiteY9" fmla="*/ 1915174 h 2076667"/>
              <a:gd name="connsiteX10" fmla="*/ 2383 w 3898108"/>
              <a:gd name="connsiteY10" fmla="*/ 162574 h 2076667"/>
              <a:gd name="connsiteX11" fmla="*/ 35721 w 3898108"/>
              <a:gd name="connsiteY11" fmla="*/ 41130 h 2076667"/>
              <a:gd name="connsiteX12" fmla="*/ 154782 w 3898108"/>
              <a:gd name="connsiteY12" fmla="*/ 10174 h 2076667"/>
              <a:gd name="connsiteX13" fmla="*/ 1450183 w 3898108"/>
              <a:gd name="connsiteY13" fmla="*/ 10174 h 2076667"/>
              <a:gd name="connsiteX14" fmla="*/ 1450183 w 3898108"/>
              <a:gd name="connsiteY14" fmla="*/ 162574 h 2076667"/>
              <a:gd name="connsiteX15" fmla="*/ 1373983 w 3898108"/>
              <a:gd name="connsiteY15" fmla="*/ 238774 h 2076667"/>
              <a:gd name="connsiteX16" fmla="*/ 1373983 w 3898108"/>
              <a:gd name="connsiteY16" fmla="*/ 543574 h 2076667"/>
              <a:gd name="connsiteX17" fmla="*/ 1678783 w 3898108"/>
              <a:gd name="connsiteY17" fmla="*/ 543574 h 2076667"/>
              <a:gd name="connsiteX18" fmla="*/ 1678783 w 3898108"/>
              <a:gd name="connsiteY18" fmla="*/ 238774 h 2076667"/>
              <a:gd name="connsiteX19" fmla="*/ 1602583 w 3898108"/>
              <a:gd name="connsiteY19" fmla="*/ 162574 h 2076667"/>
              <a:gd name="connsiteX20" fmla="*/ 1602583 w 3898108"/>
              <a:gd name="connsiteY20" fmla="*/ 10174 h 2076667"/>
              <a:gd name="connsiteX21" fmla="*/ 2288383 w 3898108"/>
              <a:gd name="connsiteY21" fmla="*/ 10174 h 2076667"/>
              <a:gd name="connsiteX22" fmla="*/ 2288383 w 3898108"/>
              <a:gd name="connsiteY22" fmla="*/ 162574 h 2076667"/>
              <a:gd name="connsiteX23" fmla="*/ 2212183 w 3898108"/>
              <a:gd name="connsiteY23" fmla="*/ 238774 h 2076667"/>
              <a:gd name="connsiteX24" fmla="*/ 2212183 w 3898108"/>
              <a:gd name="connsiteY24" fmla="*/ 543574 h 2076667"/>
              <a:gd name="connsiteX25" fmla="*/ 2516983 w 3898108"/>
              <a:gd name="connsiteY25" fmla="*/ 543574 h 2076667"/>
              <a:gd name="connsiteX26" fmla="*/ 2516983 w 3898108"/>
              <a:gd name="connsiteY26" fmla="*/ 238774 h 2076667"/>
              <a:gd name="connsiteX27" fmla="*/ 2440783 w 3898108"/>
              <a:gd name="connsiteY27" fmla="*/ 162574 h 2076667"/>
              <a:gd name="connsiteX28" fmla="*/ 2440783 w 3898108"/>
              <a:gd name="connsiteY28" fmla="*/ 10174 h 2076667"/>
              <a:gd name="connsiteX0" fmla="*/ 2440783 w 3898108"/>
              <a:gd name="connsiteY0" fmla="*/ 10174 h 2076667"/>
              <a:gd name="connsiteX1" fmla="*/ 3736182 w 3898108"/>
              <a:gd name="connsiteY1" fmla="*/ 10174 h 2076667"/>
              <a:gd name="connsiteX2" fmla="*/ 3859142 w 3898108"/>
              <a:gd name="connsiteY2" fmla="*/ 41347 h 2076667"/>
              <a:gd name="connsiteX3" fmla="*/ 3888581 w 3898108"/>
              <a:gd name="connsiteY3" fmla="*/ 238774 h 2076667"/>
              <a:gd name="connsiteX4" fmla="*/ 3885119 w 3898108"/>
              <a:gd name="connsiteY4" fmla="*/ 1864951 h 2076667"/>
              <a:gd name="connsiteX5" fmla="*/ 3869533 w 3898108"/>
              <a:gd name="connsiteY5" fmla="*/ 2031206 h 2076667"/>
              <a:gd name="connsiteX6" fmla="*/ 3736182 w 3898108"/>
              <a:gd name="connsiteY6" fmla="*/ 2067574 h 2076667"/>
              <a:gd name="connsiteX7" fmla="*/ 154782 w 3898108"/>
              <a:gd name="connsiteY7" fmla="*/ 2067574 h 2076667"/>
              <a:gd name="connsiteX8" fmla="*/ 38100 w 3898108"/>
              <a:gd name="connsiteY8" fmla="*/ 2043763 h 2076667"/>
              <a:gd name="connsiteX9" fmla="*/ 2383 w 3898108"/>
              <a:gd name="connsiteY9" fmla="*/ 1915174 h 2076667"/>
              <a:gd name="connsiteX10" fmla="*/ 2383 w 3898108"/>
              <a:gd name="connsiteY10" fmla="*/ 162574 h 2076667"/>
              <a:gd name="connsiteX11" fmla="*/ 35721 w 3898108"/>
              <a:gd name="connsiteY11" fmla="*/ 41130 h 2076667"/>
              <a:gd name="connsiteX12" fmla="*/ 154782 w 3898108"/>
              <a:gd name="connsiteY12" fmla="*/ 10174 h 2076667"/>
              <a:gd name="connsiteX13" fmla="*/ 1450183 w 3898108"/>
              <a:gd name="connsiteY13" fmla="*/ 10174 h 2076667"/>
              <a:gd name="connsiteX14" fmla="*/ 1450183 w 3898108"/>
              <a:gd name="connsiteY14" fmla="*/ 162574 h 2076667"/>
              <a:gd name="connsiteX15" fmla="*/ 1373983 w 3898108"/>
              <a:gd name="connsiteY15" fmla="*/ 238774 h 2076667"/>
              <a:gd name="connsiteX16" fmla="*/ 1373983 w 3898108"/>
              <a:gd name="connsiteY16" fmla="*/ 543574 h 2076667"/>
              <a:gd name="connsiteX17" fmla="*/ 1678783 w 3898108"/>
              <a:gd name="connsiteY17" fmla="*/ 543574 h 2076667"/>
              <a:gd name="connsiteX18" fmla="*/ 1678783 w 3898108"/>
              <a:gd name="connsiteY18" fmla="*/ 238774 h 2076667"/>
              <a:gd name="connsiteX19" fmla="*/ 1602583 w 3898108"/>
              <a:gd name="connsiteY19" fmla="*/ 162574 h 2076667"/>
              <a:gd name="connsiteX20" fmla="*/ 1602583 w 3898108"/>
              <a:gd name="connsiteY20" fmla="*/ 10174 h 2076667"/>
              <a:gd name="connsiteX21" fmla="*/ 2288383 w 3898108"/>
              <a:gd name="connsiteY21" fmla="*/ 10174 h 2076667"/>
              <a:gd name="connsiteX22" fmla="*/ 2288383 w 3898108"/>
              <a:gd name="connsiteY22" fmla="*/ 162574 h 2076667"/>
              <a:gd name="connsiteX23" fmla="*/ 2212183 w 3898108"/>
              <a:gd name="connsiteY23" fmla="*/ 238774 h 2076667"/>
              <a:gd name="connsiteX24" fmla="*/ 2212183 w 3898108"/>
              <a:gd name="connsiteY24" fmla="*/ 543574 h 2076667"/>
              <a:gd name="connsiteX25" fmla="*/ 2516983 w 3898108"/>
              <a:gd name="connsiteY25" fmla="*/ 543574 h 2076667"/>
              <a:gd name="connsiteX26" fmla="*/ 2516983 w 3898108"/>
              <a:gd name="connsiteY26" fmla="*/ 238774 h 2076667"/>
              <a:gd name="connsiteX27" fmla="*/ 2440783 w 3898108"/>
              <a:gd name="connsiteY27" fmla="*/ 162574 h 2076667"/>
              <a:gd name="connsiteX28" fmla="*/ 2440783 w 3898108"/>
              <a:gd name="connsiteY28" fmla="*/ 10174 h 2076667"/>
              <a:gd name="connsiteX0" fmla="*/ 2440783 w 3898108"/>
              <a:gd name="connsiteY0" fmla="*/ 5411 h 2071904"/>
              <a:gd name="connsiteX1" fmla="*/ 3736182 w 3898108"/>
              <a:gd name="connsiteY1" fmla="*/ 5411 h 2071904"/>
              <a:gd name="connsiteX2" fmla="*/ 3859142 w 3898108"/>
              <a:gd name="connsiteY2" fmla="*/ 36584 h 2071904"/>
              <a:gd name="connsiteX3" fmla="*/ 3888581 w 3898108"/>
              <a:gd name="connsiteY3" fmla="*/ 234011 h 2071904"/>
              <a:gd name="connsiteX4" fmla="*/ 3885119 w 3898108"/>
              <a:gd name="connsiteY4" fmla="*/ 1860188 h 2071904"/>
              <a:gd name="connsiteX5" fmla="*/ 3869533 w 3898108"/>
              <a:gd name="connsiteY5" fmla="*/ 2026443 h 2071904"/>
              <a:gd name="connsiteX6" fmla="*/ 3736182 w 3898108"/>
              <a:gd name="connsiteY6" fmla="*/ 2062811 h 2071904"/>
              <a:gd name="connsiteX7" fmla="*/ 154782 w 3898108"/>
              <a:gd name="connsiteY7" fmla="*/ 2062811 h 2071904"/>
              <a:gd name="connsiteX8" fmla="*/ 38100 w 3898108"/>
              <a:gd name="connsiteY8" fmla="*/ 2039000 h 2071904"/>
              <a:gd name="connsiteX9" fmla="*/ 2383 w 3898108"/>
              <a:gd name="connsiteY9" fmla="*/ 1910411 h 2071904"/>
              <a:gd name="connsiteX10" fmla="*/ 2383 w 3898108"/>
              <a:gd name="connsiteY10" fmla="*/ 157811 h 2071904"/>
              <a:gd name="connsiteX11" fmla="*/ 35721 w 3898108"/>
              <a:gd name="connsiteY11" fmla="*/ 36367 h 2071904"/>
              <a:gd name="connsiteX12" fmla="*/ 154782 w 3898108"/>
              <a:gd name="connsiteY12" fmla="*/ 5411 h 2071904"/>
              <a:gd name="connsiteX13" fmla="*/ 1450183 w 3898108"/>
              <a:gd name="connsiteY13" fmla="*/ 5411 h 2071904"/>
              <a:gd name="connsiteX14" fmla="*/ 1450183 w 3898108"/>
              <a:gd name="connsiteY14" fmla="*/ 157811 h 2071904"/>
              <a:gd name="connsiteX15" fmla="*/ 1373983 w 3898108"/>
              <a:gd name="connsiteY15" fmla="*/ 234011 h 2071904"/>
              <a:gd name="connsiteX16" fmla="*/ 1373983 w 3898108"/>
              <a:gd name="connsiteY16" fmla="*/ 538811 h 2071904"/>
              <a:gd name="connsiteX17" fmla="*/ 1678783 w 3898108"/>
              <a:gd name="connsiteY17" fmla="*/ 538811 h 2071904"/>
              <a:gd name="connsiteX18" fmla="*/ 1678783 w 3898108"/>
              <a:gd name="connsiteY18" fmla="*/ 234011 h 2071904"/>
              <a:gd name="connsiteX19" fmla="*/ 1602583 w 3898108"/>
              <a:gd name="connsiteY19" fmla="*/ 157811 h 2071904"/>
              <a:gd name="connsiteX20" fmla="*/ 1602583 w 3898108"/>
              <a:gd name="connsiteY20" fmla="*/ 5411 h 2071904"/>
              <a:gd name="connsiteX21" fmla="*/ 2288383 w 3898108"/>
              <a:gd name="connsiteY21" fmla="*/ 5411 h 2071904"/>
              <a:gd name="connsiteX22" fmla="*/ 2288383 w 3898108"/>
              <a:gd name="connsiteY22" fmla="*/ 157811 h 2071904"/>
              <a:gd name="connsiteX23" fmla="*/ 2212183 w 3898108"/>
              <a:gd name="connsiteY23" fmla="*/ 234011 h 2071904"/>
              <a:gd name="connsiteX24" fmla="*/ 2212183 w 3898108"/>
              <a:gd name="connsiteY24" fmla="*/ 538811 h 2071904"/>
              <a:gd name="connsiteX25" fmla="*/ 2516983 w 3898108"/>
              <a:gd name="connsiteY25" fmla="*/ 538811 h 2071904"/>
              <a:gd name="connsiteX26" fmla="*/ 2516983 w 3898108"/>
              <a:gd name="connsiteY26" fmla="*/ 234011 h 2071904"/>
              <a:gd name="connsiteX27" fmla="*/ 2440783 w 3898108"/>
              <a:gd name="connsiteY27" fmla="*/ 157811 h 2071904"/>
              <a:gd name="connsiteX28" fmla="*/ 2440783 w 3898108"/>
              <a:gd name="connsiteY28" fmla="*/ 5411 h 2071904"/>
              <a:gd name="connsiteX0" fmla="*/ 2440783 w 3898108"/>
              <a:gd name="connsiteY0" fmla="*/ 1515 h 2068008"/>
              <a:gd name="connsiteX1" fmla="*/ 3736182 w 3898108"/>
              <a:gd name="connsiteY1" fmla="*/ 1515 h 2068008"/>
              <a:gd name="connsiteX2" fmla="*/ 3859142 w 3898108"/>
              <a:gd name="connsiteY2" fmla="*/ 32688 h 2068008"/>
              <a:gd name="connsiteX3" fmla="*/ 3888581 w 3898108"/>
              <a:gd name="connsiteY3" fmla="*/ 230115 h 2068008"/>
              <a:gd name="connsiteX4" fmla="*/ 3885119 w 3898108"/>
              <a:gd name="connsiteY4" fmla="*/ 1856292 h 2068008"/>
              <a:gd name="connsiteX5" fmla="*/ 3869533 w 3898108"/>
              <a:gd name="connsiteY5" fmla="*/ 2022547 h 2068008"/>
              <a:gd name="connsiteX6" fmla="*/ 3736182 w 3898108"/>
              <a:gd name="connsiteY6" fmla="*/ 2058915 h 2068008"/>
              <a:gd name="connsiteX7" fmla="*/ 154782 w 3898108"/>
              <a:gd name="connsiteY7" fmla="*/ 2058915 h 2068008"/>
              <a:gd name="connsiteX8" fmla="*/ 38100 w 3898108"/>
              <a:gd name="connsiteY8" fmla="*/ 2035104 h 2068008"/>
              <a:gd name="connsiteX9" fmla="*/ 2383 w 3898108"/>
              <a:gd name="connsiteY9" fmla="*/ 1906515 h 2068008"/>
              <a:gd name="connsiteX10" fmla="*/ 2383 w 3898108"/>
              <a:gd name="connsiteY10" fmla="*/ 153915 h 2068008"/>
              <a:gd name="connsiteX11" fmla="*/ 35721 w 3898108"/>
              <a:gd name="connsiteY11" fmla="*/ 32471 h 2068008"/>
              <a:gd name="connsiteX12" fmla="*/ 154782 w 3898108"/>
              <a:gd name="connsiteY12" fmla="*/ 1515 h 2068008"/>
              <a:gd name="connsiteX13" fmla="*/ 1450183 w 3898108"/>
              <a:gd name="connsiteY13" fmla="*/ 1515 h 2068008"/>
              <a:gd name="connsiteX14" fmla="*/ 1450183 w 3898108"/>
              <a:gd name="connsiteY14" fmla="*/ 153915 h 2068008"/>
              <a:gd name="connsiteX15" fmla="*/ 1373983 w 3898108"/>
              <a:gd name="connsiteY15" fmla="*/ 230115 h 2068008"/>
              <a:gd name="connsiteX16" fmla="*/ 1373983 w 3898108"/>
              <a:gd name="connsiteY16" fmla="*/ 534915 h 2068008"/>
              <a:gd name="connsiteX17" fmla="*/ 1678783 w 3898108"/>
              <a:gd name="connsiteY17" fmla="*/ 534915 h 2068008"/>
              <a:gd name="connsiteX18" fmla="*/ 1678783 w 3898108"/>
              <a:gd name="connsiteY18" fmla="*/ 230115 h 2068008"/>
              <a:gd name="connsiteX19" fmla="*/ 1602583 w 3898108"/>
              <a:gd name="connsiteY19" fmla="*/ 153915 h 2068008"/>
              <a:gd name="connsiteX20" fmla="*/ 1602583 w 3898108"/>
              <a:gd name="connsiteY20" fmla="*/ 1515 h 2068008"/>
              <a:gd name="connsiteX21" fmla="*/ 2288383 w 3898108"/>
              <a:gd name="connsiteY21" fmla="*/ 1515 h 2068008"/>
              <a:gd name="connsiteX22" fmla="*/ 2288383 w 3898108"/>
              <a:gd name="connsiteY22" fmla="*/ 153915 h 2068008"/>
              <a:gd name="connsiteX23" fmla="*/ 2212183 w 3898108"/>
              <a:gd name="connsiteY23" fmla="*/ 230115 h 2068008"/>
              <a:gd name="connsiteX24" fmla="*/ 2212183 w 3898108"/>
              <a:gd name="connsiteY24" fmla="*/ 534915 h 2068008"/>
              <a:gd name="connsiteX25" fmla="*/ 2516983 w 3898108"/>
              <a:gd name="connsiteY25" fmla="*/ 534915 h 2068008"/>
              <a:gd name="connsiteX26" fmla="*/ 2516983 w 3898108"/>
              <a:gd name="connsiteY26" fmla="*/ 230115 h 2068008"/>
              <a:gd name="connsiteX27" fmla="*/ 2440783 w 3898108"/>
              <a:gd name="connsiteY27" fmla="*/ 153915 h 2068008"/>
              <a:gd name="connsiteX28" fmla="*/ 2440783 w 3898108"/>
              <a:gd name="connsiteY28" fmla="*/ 1515 h 2068008"/>
              <a:gd name="connsiteX0" fmla="*/ 2440783 w 3891397"/>
              <a:gd name="connsiteY0" fmla="*/ 1515 h 2068008"/>
              <a:gd name="connsiteX1" fmla="*/ 3736182 w 3891397"/>
              <a:gd name="connsiteY1" fmla="*/ 1515 h 2068008"/>
              <a:gd name="connsiteX2" fmla="*/ 3859142 w 3891397"/>
              <a:gd name="connsiteY2" fmla="*/ 32688 h 2068008"/>
              <a:gd name="connsiteX3" fmla="*/ 3888581 w 3891397"/>
              <a:gd name="connsiteY3" fmla="*/ 230115 h 2068008"/>
              <a:gd name="connsiteX4" fmla="*/ 3885119 w 3891397"/>
              <a:gd name="connsiteY4" fmla="*/ 1856292 h 2068008"/>
              <a:gd name="connsiteX5" fmla="*/ 3869533 w 3891397"/>
              <a:gd name="connsiteY5" fmla="*/ 2022547 h 2068008"/>
              <a:gd name="connsiteX6" fmla="*/ 3736182 w 3891397"/>
              <a:gd name="connsiteY6" fmla="*/ 2058915 h 2068008"/>
              <a:gd name="connsiteX7" fmla="*/ 154782 w 3891397"/>
              <a:gd name="connsiteY7" fmla="*/ 2058915 h 2068008"/>
              <a:gd name="connsiteX8" fmla="*/ 38100 w 3891397"/>
              <a:gd name="connsiteY8" fmla="*/ 2035104 h 2068008"/>
              <a:gd name="connsiteX9" fmla="*/ 2383 w 3891397"/>
              <a:gd name="connsiteY9" fmla="*/ 1906515 h 2068008"/>
              <a:gd name="connsiteX10" fmla="*/ 2383 w 3891397"/>
              <a:gd name="connsiteY10" fmla="*/ 153915 h 2068008"/>
              <a:gd name="connsiteX11" fmla="*/ 35721 w 3891397"/>
              <a:gd name="connsiteY11" fmla="*/ 32471 h 2068008"/>
              <a:gd name="connsiteX12" fmla="*/ 154782 w 3891397"/>
              <a:gd name="connsiteY12" fmla="*/ 1515 h 2068008"/>
              <a:gd name="connsiteX13" fmla="*/ 1450183 w 3891397"/>
              <a:gd name="connsiteY13" fmla="*/ 1515 h 2068008"/>
              <a:gd name="connsiteX14" fmla="*/ 1450183 w 3891397"/>
              <a:gd name="connsiteY14" fmla="*/ 153915 h 2068008"/>
              <a:gd name="connsiteX15" fmla="*/ 1373983 w 3891397"/>
              <a:gd name="connsiteY15" fmla="*/ 230115 h 2068008"/>
              <a:gd name="connsiteX16" fmla="*/ 1373983 w 3891397"/>
              <a:gd name="connsiteY16" fmla="*/ 534915 h 2068008"/>
              <a:gd name="connsiteX17" fmla="*/ 1678783 w 3891397"/>
              <a:gd name="connsiteY17" fmla="*/ 534915 h 2068008"/>
              <a:gd name="connsiteX18" fmla="*/ 1678783 w 3891397"/>
              <a:gd name="connsiteY18" fmla="*/ 230115 h 2068008"/>
              <a:gd name="connsiteX19" fmla="*/ 1602583 w 3891397"/>
              <a:gd name="connsiteY19" fmla="*/ 153915 h 2068008"/>
              <a:gd name="connsiteX20" fmla="*/ 1602583 w 3891397"/>
              <a:gd name="connsiteY20" fmla="*/ 1515 h 2068008"/>
              <a:gd name="connsiteX21" fmla="*/ 2288383 w 3891397"/>
              <a:gd name="connsiteY21" fmla="*/ 1515 h 2068008"/>
              <a:gd name="connsiteX22" fmla="*/ 2288383 w 3891397"/>
              <a:gd name="connsiteY22" fmla="*/ 153915 h 2068008"/>
              <a:gd name="connsiteX23" fmla="*/ 2212183 w 3891397"/>
              <a:gd name="connsiteY23" fmla="*/ 230115 h 2068008"/>
              <a:gd name="connsiteX24" fmla="*/ 2212183 w 3891397"/>
              <a:gd name="connsiteY24" fmla="*/ 534915 h 2068008"/>
              <a:gd name="connsiteX25" fmla="*/ 2516983 w 3891397"/>
              <a:gd name="connsiteY25" fmla="*/ 534915 h 2068008"/>
              <a:gd name="connsiteX26" fmla="*/ 2516983 w 3891397"/>
              <a:gd name="connsiteY26" fmla="*/ 230115 h 2068008"/>
              <a:gd name="connsiteX27" fmla="*/ 2440783 w 3891397"/>
              <a:gd name="connsiteY27" fmla="*/ 153915 h 2068008"/>
              <a:gd name="connsiteX28" fmla="*/ 2440783 w 3891397"/>
              <a:gd name="connsiteY28" fmla="*/ 1515 h 2068008"/>
              <a:gd name="connsiteX0" fmla="*/ 2440783 w 3891397"/>
              <a:gd name="connsiteY0" fmla="*/ 1515 h 2068008"/>
              <a:gd name="connsiteX1" fmla="*/ 3736182 w 3891397"/>
              <a:gd name="connsiteY1" fmla="*/ 1515 h 2068008"/>
              <a:gd name="connsiteX2" fmla="*/ 3859142 w 3891397"/>
              <a:gd name="connsiteY2" fmla="*/ 32688 h 2068008"/>
              <a:gd name="connsiteX3" fmla="*/ 3888581 w 3891397"/>
              <a:gd name="connsiteY3" fmla="*/ 230115 h 2068008"/>
              <a:gd name="connsiteX4" fmla="*/ 3888582 w 3891397"/>
              <a:gd name="connsiteY4" fmla="*/ 1906514 h 2068008"/>
              <a:gd name="connsiteX5" fmla="*/ 3869533 w 3891397"/>
              <a:gd name="connsiteY5" fmla="*/ 2022547 h 2068008"/>
              <a:gd name="connsiteX6" fmla="*/ 3736182 w 3891397"/>
              <a:gd name="connsiteY6" fmla="*/ 2058915 h 2068008"/>
              <a:gd name="connsiteX7" fmla="*/ 154782 w 3891397"/>
              <a:gd name="connsiteY7" fmla="*/ 2058915 h 2068008"/>
              <a:gd name="connsiteX8" fmla="*/ 38100 w 3891397"/>
              <a:gd name="connsiteY8" fmla="*/ 2035104 h 2068008"/>
              <a:gd name="connsiteX9" fmla="*/ 2383 w 3891397"/>
              <a:gd name="connsiteY9" fmla="*/ 1906515 h 2068008"/>
              <a:gd name="connsiteX10" fmla="*/ 2383 w 3891397"/>
              <a:gd name="connsiteY10" fmla="*/ 153915 h 2068008"/>
              <a:gd name="connsiteX11" fmla="*/ 35721 w 3891397"/>
              <a:gd name="connsiteY11" fmla="*/ 32471 h 2068008"/>
              <a:gd name="connsiteX12" fmla="*/ 154782 w 3891397"/>
              <a:gd name="connsiteY12" fmla="*/ 1515 h 2068008"/>
              <a:gd name="connsiteX13" fmla="*/ 1450183 w 3891397"/>
              <a:gd name="connsiteY13" fmla="*/ 1515 h 2068008"/>
              <a:gd name="connsiteX14" fmla="*/ 1450183 w 3891397"/>
              <a:gd name="connsiteY14" fmla="*/ 153915 h 2068008"/>
              <a:gd name="connsiteX15" fmla="*/ 1373983 w 3891397"/>
              <a:gd name="connsiteY15" fmla="*/ 230115 h 2068008"/>
              <a:gd name="connsiteX16" fmla="*/ 1373983 w 3891397"/>
              <a:gd name="connsiteY16" fmla="*/ 534915 h 2068008"/>
              <a:gd name="connsiteX17" fmla="*/ 1678783 w 3891397"/>
              <a:gd name="connsiteY17" fmla="*/ 534915 h 2068008"/>
              <a:gd name="connsiteX18" fmla="*/ 1678783 w 3891397"/>
              <a:gd name="connsiteY18" fmla="*/ 230115 h 2068008"/>
              <a:gd name="connsiteX19" fmla="*/ 1602583 w 3891397"/>
              <a:gd name="connsiteY19" fmla="*/ 153915 h 2068008"/>
              <a:gd name="connsiteX20" fmla="*/ 1602583 w 3891397"/>
              <a:gd name="connsiteY20" fmla="*/ 1515 h 2068008"/>
              <a:gd name="connsiteX21" fmla="*/ 2288383 w 3891397"/>
              <a:gd name="connsiteY21" fmla="*/ 1515 h 2068008"/>
              <a:gd name="connsiteX22" fmla="*/ 2288383 w 3891397"/>
              <a:gd name="connsiteY22" fmla="*/ 153915 h 2068008"/>
              <a:gd name="connsiteX23" fmla="*/ 2212183 w 3891397"/>
              <a:gd name="connsiteY23" fmla="*/ 230115 h 2068008"/>
              <a:gd name="connsiteX24" fmla="*/ 2212183 w 3891397"/>
              <a:gd name="connsiteY24" fmla="*/ 534915 h 2068008"/>
              <a:gd name="connsiteX25" fmla="*/ 2516983 w 3891397"/>
              <a:gd name="connsiteY25" fmla="*/ 534915 h 2068008"/>
              <a:gd name="connsiteX26" fmla="*/ 2516983 w 3891397"/>
              <a:gd name="connsiteY26" fmla="*/ 230115 h 2068008"/>
              <a:gd name="connsiteX27" fmla="*/ 2440783 w 3891397"/>
              <a:gd name="connsiteY27" fmla="*/ 153915 h 2068008"/>
              <a:gd name="connsiteX28" fmla="*/ 2440783 w 3891397"/>
              <a:gd name="connsiteY28" fmla="*/ 1515 h 2068008"/>
              <a:gd name="connsiteX0" fmla="*/ 2440783 w 3888583"/>
              <a:gd name="connsiteY0" fmla="*/ 1515 h 2068008"/>
              <a:gd name="connsiteX1" fmla="*/ 3736182 w 3888583"/>
              <a:gd name="connsiteY1" fmla="*/ 1515 h 2068008"/>
              <a:gd name="connsiteX2" fmla="*/ 3859142 w 3888583"/>
              <a:gd name="connsiteY2" fmla="*/ 32688 h 2068008"/>
              <a:gd name="connsiteX3" fmla="*/ 3888581 w 3888583"/>
              <a:gd name="connsiteY3" fmla="*/ 230115 h 2068008"/>
              <a:gd name="connsiteX4" fmla="*/ 3888582 w 3888583"/>
              <a:gd name="connsiteY4" fmla="*/ 1906514 h 2068008"/>
              <a:gd name="connsiteX5" fmla="*/ 3862389 w 3888583"/>
              <a:gd name="connsiteY5" fmla="*/ 2022547 h 2068008"/>
              <a:gd name="connsiteX6" fmla="*/ 3736182 w 3888583"/>
              <a:gd name="connsiteY6" fmla="*/ 2058915 h 2068008"/>
              <a:gd name="connsiteX7" fmla="*/ 154782 w 3888583"/>
              <a:gd name="connsiteY7" fmla="*/ 2058915 h 2068008"/>
              <a:gd name="connsiteX8" fmla="*/ 38100 w 3888583"/>
              <a:gd name="connsiteY8" fmla="*/ 2035104 h 2068008"/>
              <a:gd name="connsiteX9" fmla="*/ 2383 w 3888583"/>
              <a:gd name="connsiteY9" fmla="*/ 1906515 h 2068008"/>
              <a:gd name="connsiteX10" fmla="*/ 2383 w 3888583"/>
              <a:gd name="connsiteY10" fmla="*/ 153915 h 2068008"/>
              <a:gd name="connsiteX11" fmla="*/ 35721 w 3888583"/>
              <a:gd name="connsiteY11" fmla="*/ 32471 h 2068008"/>
              <a:gd name="connsiteX12" fmla="*/ 154782 w 3888583"/>
              <a:gd name="connsiteY12" fmla="*/ 1515 h 2068008"/>
              <a:gd name="connsiteX13" fmla="*/ 1450183 w 3888583"/>
              <a:gd name="connsiteY13" fmla="*/ 1515 h 2068008"/>
              <a:gd name="connsiteX14" fmla="*/ 1450183 w 3888583"/>
              <a:gd name="connsiteY14" fmla="*/ 153915 h 2068008"/>
              <a:gd name="connsiteX15" fmla="*/ 1373983 w 3888583"/>
              <a:gd name="connsiteY15" fmla="*/ 230115 h 2068008"/>
              <a:gd name="connsiteX16" fmla="*/ 1373983 w 3888583"/>
              <a:gd name="connsiteY16" fmla="*/ 534915 h 2068008"/>
              <a:gd name="connsiteX17" fmla="*/ 1678783 w 3888583"/>
              <a:gd name="connsiteY17" fmla="*/ 534915 h 2068008"/>
              <a:gd name="connsiteX18" fmla="*/ 1678783 w 3888583"/>
              <a:gd name="connsiteY18" fmla="*/ 230115 h 2068008"/>
              <a:gd name="connsiteX19" fmla="*/ 1602583 w 3888583"/>
              <a:gd name="connsiteY19" fmla="*/ 153915 h 2068008"/>
              <a:gd name="connsiteX20" fmla="*/ 1602583 w 3888583"/>
              <a:gd name="connsiteY20" fmla="*/ 1515 h 2068008"/>
              <a:gd name="connsiteX21" fmla="*/ 2288383 w 3888583"/>
              <a:gd name="connsiteY21" fmla="*/ 1515 h 2068008"/>
              <a:gd name="connsiteX22" fmla="*/ 2288383 w 3888583"/>
              <a:gd name="connsiteY22" fmla="*/ 153915 h 2068008"/>
              <a:gd name="connsiteX23" fmla="*/ 2212183 w 3888583"/>
              <a:gd name="connsiteY23" fmla="*/ 230115 h 2068008"/>
              <a:gd name="connsiteX24" fmla="*/ 2212183 w 3888583"/>
              <a:gd name="connsiteY24" fmla="*/ 534915 h 2068008"/>
              <a:gd name="connsiteX25" fmla="*/ 2516983 w 3888583"/>
              <a:gd name="connsiteY25" fmla="*/ 534915 h 2068008"/>
              <a:gd name="connsiteX26" fmla="*/ 2516983 w 3888583"/>
              <a:gd name="connsiteY26" fmla="*/ 230115 h 2068008"/>
              <a:gd name="connsiteX27" fmla="*/ 2440783 w 3888583"/>
              <a:gd name="connsiteY27" fmla="*/ 153915 h 2068008"/>
              <a:gd name="connsiteX28" fmla="*/ 2440783 w 3888583"/>
              <a:gd name="connsiteY28" fmla="*/ 1515 h 2068008"/>
              <a:gd name="connsiteX0" fmla="*/ 2440783 w 3898540"/>
              <a:gd name="connsiteY0" fmla="*/ 1515 h 2068008"/>
              <a:gd name="connsiteX1" fmla="*/ 3736182 w 3898540"/>
              <a:gd name="connsiteY1" fmla="*/ 1515 h 2068008"/>
              <a:gd name="connsiteX2" fmla="*/ 3859142 w 3898540"/>
              <a:gd name="connsiteY2" fmla="*/ 32688 h 2068008"/>
              <a:gd name="connsiteX3" fmla="*/ 3888581 w 3898540"/>
              <a:gd name="connsiteY3" fmla="*/ 230115 h 2068008"/>
              <a:gd name="connsiteX4" fmla="*/ 3888582 w 3898540"/>
              <a:gd name="connsiteY4" fmla="*/ 1906514 h 2068008"/>
              <a:gd name="connsiteX5" fmla="*/ 3862389 w 3898540"/>
              <a:gd name="connsiteY5" fmla="*/ 2022547 h 2068008"/>
              <a:gd name="connsiteX6" fmla="*/ 3736182 w 3898540"/>
              <a:gd name="connsiteY6" fmla="*/ 2058915 h 2068008"/>
              <a:gd name="connsiteX7" fmla="*/ 154782 w 3898540"/>
              <a:gd name="connsiteY7" fmla="*/ 2058915 h 2068008"/>
              <a:gd name="connsiteX8" fmla="*/ 38100 w 3898540"/>
              <a:gd name="connsiteY8" fmla="*/ 2035104 h 2068008"/>
              <a:gd name="connsiteX9" fmla="*/ 2383 w 3898540"/>
              <a:gd name="connsiteY9" fmla="*/ 1906515 h 2068008"/>
              <a:gd name="connsiteX10" fmla="*/ 2383 w 3898540"/>
              <a:gd name="connsiteY10" fmla="*/ 153915 h 2068008"/>
              <a:gd name="connsiteX11" fmla="*/ 35721 w 3898540"/>
              <a:gd name="connsiteY11" fmla="*/ 32471 h 2068008"/>
              <a:gd name="connsiteX12" fmla="*/ 154782 w 3898540"/>
              <a:gd name="connsiteY12" fmla="*/ 1515 h 2068008"/>
              <a:gd name="connsiteX13" fmla="*/ 1450183 w 3898540"/>
              <a:gd name="connsiteY13" fmla="*/ 1515 h 2068008"/>
              <a:gd name="connsiteX14" fmla="*/ 1450183 w 3898540"/>
              <a:gd name="connsiteY14" fmla="*/ 153915 h 2068008"/>
              <a:gd name="connsiteX15" fmla="*/ 1373983 w 3898540"/>
              <a:gd name="connsiteY15" fmla="*/ 230115 h 2068008"/>
              <a:gd name="connsiteX16" fmla="*/ 1373983 w 3898540"/>
              <a:gd name="connsiteY16" fmla="*/ 534915 h 2068008"/>
              <a:gd name="connsiteX17" fmla="*/ 1678783 w 3898540"/>
              <a:gd name="connsiteY17" fmla="*/ 534915 h 2068008"/>
              <a:gd name="connsiteX18" fmla="*/ 1678783 w 3898540"/>
              <a:gd name="connsiteY18" fmla="*/ 230115 h 2068008"/>
              <a:gd name="connsiteX19" fmla="*/ 1602583 w 3898540"/>
              <a:gd name="connsiteY19" fmla="*/ 153915 h 2068008"/>
              <a:gd name="connsiteX20" fmla="*/ 1602583 w 3898540"/>
              <a:gd name="connsiteY20" fmla="*/ 1515 h 2068008"/>
              <a:gd name="connsiteX21" fmla="*/ 2288383 w 3898540"/>
              <a:gd name="connsiteY21" fmla="*/ 1515 h 2068008"/>
              <a:gd name="connsiteX22" fmla="*/ 2288383 w 3898540"/>
              <a:gd name="connsiteY22" fmla="*/ 153915 h 2068008"/>
              <a:gd name="connsiteX23" fmla="*/ 2212183 w 3898540"/>
              <a:gd name="connsiteY23" fmla="*/ 230115 h 2068008"/>
              <a:gd name="connsiteX24" fmla="*/ 2212183 w 3898540"/>
              <a:gd name="connsiteY24" fmla="*/ 534915 h 2068008"/>
              <a:gd name="connsiteX25" fmla="*/ 2516983 w 3898540"/>
              <a:gd name="connsiteY25" fmla="*/ 534915 h 2068008"/>
              <a:gd name="connsiteX26" fmla="*/ 2516983 w 3898540"/>
              <a:gd name="connsiteY26" fmla="*/ 230115 h 2068008"/>
              <a:gd name="connsiteX27" fmla="*/ 2440783 w 3898540"/>
              <a:gd name="connsiteY27" fmla="*/ 153915 h 2068008"/>
              <a:gd name="connsiteX28" fmla="*/ 2440783 w 3898540"/>
              <a:gd name="connsiteY28" fmla="*/ 1515 h 2068008"/>
              <a:gd name="connsiteX0" fmla="*/ 2440783 w 3898540"/>
              <a:gd name="connsiteY0" fmla="*/ 1515 h 2059564"/>
              <a:gd name="connsiteX1" fmla="*/ 3736182 w 3898540"/>
              <a:gd name="connsiteY1" fmla="*/ 1515 h 2059564"/>
              <a:gd name="connsiteX2" fmla="*/ 3859142 w 3898540"/>
              <a:gd name="connsiteY2" fmla="*/ 32688 h 2059564"/>
              <a:gd name="connsiteX3" fmla="*/ 3888581 w 3898540"/>
              <a:gd name="connsiteY3" fmla="*/ 230115 h 2059564"/>
              <a:gd name="connsiteX4" fmla="*/ 3888582 w 3898540"/>
              <a:gd name="connsiteY4" fmla="*/ 1906514 h 2059564"/>
              <a:gd name="connsiteX5" fmla="*/ 3862389 w 3898540"/>
              <a:gd name="connsiteY5" fmla="*/ 2022547 h 2059564"/>
              <a:gd name="connsiteX6" fmla="*/ 3736182 w 3898540"/>
              <a:gd name="connsiteY6" fmla="*/ 2058915 h 2059564"/>
              <a:gd name="connsiteX7" fmla="*/ 154782 w 3898540"/>
              <a:gd name="connsiteY7" fmla="*/ 2058915 h 2059564"/>
              <a:gd name="connsiteX8" fmla="*/ 38100 w 3898540"/>
              <a:gd name="connsiteY8" fmla="*/ 2035104 h 2059564"/>
              <a:gd name="connsiteX9" fmla="*/ 2383 w 3898540"/>
              <a:gd name="connsiteY9" fmla="*/ 1906515 h 2059564"/>
              <a:gd name="connsiteX10" fmla="*/ 2383 w 3898540"/>
              <a:gd name="connsiteY10" fmla="*/ 153915 h 2059564"/>
              <a:gd name="connsiteX11" fmla="*/ 35721 w 3898540"/>
              <a:gd name="connsiteY11" fmla="*/ 32471 h 2059564"/>
              <a:gd name="connsiteX12" fmla="*/ 154782 w 3898540"/>
              <a:gd name="connsiteY12" fmla="*/ 1515 h 2059564"/>
              <a:gd name="connsiteX13" fmla="*/ 1450183 w 3898540"/>
              <a:gd name="connsiteY13" fmla="*/ 1515 h 2059564"/>
              <a:gd name="connsiteX14" fmla="*/ 1450183 w 3898540"/>
              <a:gd name="connsiteY14" fmla="*/ 153915 h 2059564"/>
              <a:gd name="connsiteX15" fmla="*/ 1373983 w 3898540"/>
              <a:gd name="connsiteY15" fmla="*/ 230115 h 2059564"/>
              <a:gd name="connsiteX16" fmla="*/ 1373983 w 3898540"/>
              <a:gd name="connsiteY16" fmla="*/ 534915 h 2059564"/>
              <a:gd name="connsiteX17" fmla="*/ 1678783 w 3898540"/>
              <a:gd name="connsiteY17" fmla="*/ 534915 h 2059564"/>
              <a:gd name="connsiteX18" fmla="*/ 1678783 w 3898540"/>
              <a:gd name="connsiteY18" fmla="*/ 230115 h 2059564"/>
              <a:gd name="connsiteX19" fmla="*/ 1602583 w 3898540"/>
              <a:gd name="connsiteY19" fmla="*/ 153915 h 2059564"/>
              <a:gd name="connsiteX20" fmla="*/ 1602583 w 3898540"/>
              <a:gd name="connsiteY20" fmla="*/ 1515 h 2059564"/>
              <a:gd name="connsiteX21" fmla="*/ 2288383 w 3898540"/>
              <a:gd name="connsiteY21" fmla="*/ 1515 h 2059564"/>
              <a:gd name="connsiteX22" fmla="*/ 2288383 w 3898540"/>
              <a:gd name="connsiteY22" fmla="*/ 153915 h 2059564"/>
              <a:gd name="connsiteX23" fmla="*/ 2212183 w 3898540"/>
              <a:gd name="connsiteY23" fmla="*/ 230115 h 2059564"/>
              <a:gd name="connsiteX24" fmla="*/ 2212183 w 3898540"/>
              <a:gd name="connsiteY24" fmla="*/ 534915 h 2059564"/>
              <a:gd name="connsiteX25" fmla="*/ 2516983 w 3898540"/>
              <a:gd name="connsiteY25" fmla="*/ 534915 h 2059564"/>
              <a:gd name="connsiteX26" fmla="*/ 2516983 w 3898540"/>
              <a:gd name="connsiteY26" fmla="*/ 230115 h 2059564"/>
              <a:gd name="connsiteX27" fmla="*/ 2440783 w 3898540"/>
              <a:gd name="connsiteY27" fmla="*/ 153915 h 2059564"/>
              <a:gd name="connsiteX28" fmla="*/ 2440783 w 3898540"/>
              <a:gd name="connsiteY28" fmla="*/ 1515 h 2059564"/>
              <a:gd name="connsiteX0" fmla="*/ 2440783 w 3898540"/>
              <a:gd name="connsiteY0" fmla="*/ 1515 h 2059564"/>
              <a:gd name="connsiteX1" fmla="*/ 3736182 w 3898540"/>
              <a:gd name="connsiteY1" fmla="*/ 1515 h 2059564"/>
              <a:gd name="connsiteX2" fmla="*/ 3859142 w 3898540"/>
              <a:gd name="connsiteY2" fmla="*/ 32688 h 2059564"/>
              <a:gd name="connsiteX3" fmla="*/ 3888581 w 3898540"/>
              <a:gd name="connsiteY3" fmla="*/ 230115 h 2059564"/>
              <a:gd name="connsiteX4" fmla="*/ 3888582 w 3898540"/>
              <a:gd name="connsiteY4" fmla="*/ 1906514 h 2059564"/>
              <a:gd name="connsiteX5" fmla="*/ 3862389 w 3898540"/>
              <a:gd name="connsiteY5" fmla="*/ 2022547 h 2059564"/>
              <a:gd name="connsiteX6" fmla="*/ 3736182 w 3898540"/>
              <a:gd name="connsiteY6" fmla="*/ 2058915 h 2059564"/>
              <a:gd name="connsiteX7" fmla="*/ 154782 w 3898540"/>
              <a:gd name="connsiteY7" fmla="*/ 2058915 h 2059564"/>
              <a:gd name="connsiteX8" fmla="*/ 38100 w 3898540"/>
              <a:gd name="connsiteY8" fmla="*/ 2035104 h 2059564"/>
              <a:gd name="connsiteX9" fmla="*/ 2383 w 3898540"/>
              <a:gd name="connsiteY9" fmla="*/ 1906515 h 2059564"/>
              <a:gd name="connsiteX10" fmla="*/ 2383 w 3898540"/>
              <a:gd name="connsiteY10" fmla="*/ 153915 h 2059564"/>
              <a:gd name="connsiteX11" fmla="*/ 35721 w 3898540"/>
              <a:gd name="connsiteY11" fmla="*/ 32471 h 2059564"/>
              <a:gd name="connsiteX12" fmla="*/ 154782 w 3898540"/>
              <a:gd name="connsiteY12" fmla="*/ 1515 h 2059564"/>
              <a:gd name="connsiteX13" fmla="*/ 1450183 w 3898540"/>
              <a:gd name="connsiteY13" fmla="*/ 1515 h 2059564"/>
              <a:gd name="connsiteX14" fmla="*/ 1450183 w 3898540"/>
              <a:gd name="connsiteY14" fmla="*/ 153915 h 2059564"/>
              <a:gd name="connsiteX15" fmla="*/ 1373983 w 3898540"/>
              <a:gd name="connsiteY15" fmla="*/ 230115 h 2059564"/>
              <a:gd name="connsiteX16" fmla="*/ 1373983 w 3898540"/>
              <a:gd name="connsiteY16" fmla="*/ 534915 h 2059564"/>
              <a:gd name="connsiteX17" fmla="*/ 1678783 w 3898540"/>
              <a:gd name="connsiteY17" fmla="*/ 534915 h 2059564"/>
              <a:gd name="connsiteX18" fmla="*/ 1678783 w 3898540"/>
              <a:gd name="connsiteY18" fmla="*/ 230115 h 2059564"/>
              <a:gd name="connsiteX19" fmla="*/ 1602583 w 3898540"/>
              <a:gd name="connsiteY19" fmla="*/ 153915 h 2059564"/>
              <a:gd name="connsiteX20" fmla="*/ 1602583 w 3898540"/>
              <a:gd name="connsiteY20" fmla="*/ 1515 h 2059564"/>
              <a:gd name="connsiteX21" fmla="*/ 2288383 w 3898540"/>
              <a:gd name="connsiteY21" fmla="*/ 1515 h 2059564"/>
              <a:gd name="connsiteX22" fmla="*/ 2288383 w 3898540"/>
              <a:gd name="connsiteY22" fmla="*/ 153915 h 2059564"/>
              <a:gd name="connsiteX23" fmla="*/ 2212183 w 3898540"/>
              <a:gd name="connsiteY23" fmla="*/ 230115 h 2059564"/>
              <a:gd name="connsiteX24" fmla="*/ 2212183 w 3898540"/>
              <a:gd name="connsiteY24" fmla="*/ 534915 h 2059564"/>
              <a:gd name="connsiteX25" fmla="*/ 2516983 w 3898540"/>
              <a:gd name="connsiteY25" fmla="*/ 534915 h 2059564"/>
              <a:gd name="connsiteX26" fmla="*/ 2516983 w 3898540"/>
              <a:gd name="connsiteY26" fmla="*/ 230115 h 2059564"/>
              <a:gd name="connsiteX27" fmla="*/ 2440783 w 3898540"/>
              <a:gd name="connsiteY27" fmla="*/ 153915 h 2059564"/>
              <a:gd name="connsiteX28" fmla="*/ 2440783 w 3898540"/>
              <a:gd name="connsiteY28" fmla="*/ 1515 h 205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98540" h="2059564">
                <a:moveTo>
                  <a:pt x="2440783" y="1515"/>
                </a:moveTo>
                <a:lnTo>
                  <a:pt x="3736182" y="1515"/>
                </a:lnTo>
                <a:cubicBezTo>
                  <a:pt x="3777169" y="0"/>
                  <a:pt x="3839586" y="3248"/>
                  <a:pt x="3859142" y="32688"/>
                </a:cubicBezTo>
                <a:cubicBezTo>
                  <a:pt x="3888583" y="51955"/>
                  <a:pt x="3885334" y="175129"/>
                  <a:pt x="3888581" y="230115"/>
                </a:cubicBezTo>
                <a:cubicBezTo>
                  <a:pt x="3888581" y="788915"/>
                  <a:pt x="3888582" y="1347714"/>
                  <a:pt x="3888582" y="1906514"/>
                </a:cubicBezTo>
                <a:cubicBezTo>
                  <a:pt x="3883387" y="1961932"/>
                  <a:pt x="3898540" y="1976654"/>
                  <a:pt x="3862389" y="2022547"/>
                </a:cubicBezTo>
                <a:cubicBezTo>
                  <a:pt x="3834608" y="2056102"/>
                  <a:pt x="3783013" y="2058698"/>
                  <a:pt x="3736182" y="2058915"/>
                </a:cubicBezTo>
                <a:lnTo>
                  <a:pt x="154782" y="2058915"/>
                </a:lnTo>
                <a:cubicBezTo>
                  <a:pt x="77861" y="2059564"/>
                  <a:pt x="69057" y="2054947"/>
                  <a:pt x="38100" y="2035104"/>
                </a:cubicBezTo>
                <a:cubicBezTo>
                  <a:pt x="0" y="2012879"/>
                  <a:pt x="2383" y="1957315"/>
                  <a:pt x="2383" y="1906515"/>
                </a:cubicBezTo>
                <a:cubicBezTo>
                  <a:pt x="4115" y="1314233"/>
                  <a:pt x="651" y="746197"/>
                  <a:pt x="2383" y="153915"/>
                </a:cubicBezTo>
                <a:cubicBezTo>
                  <a:pt x="2383" y="112640"/>
                  <a:pt x="3" y="66603"/>
                  <a:pt x="35721" y="32471"/>
                </a:cubicBezTo>
                <a:cubicBezTo>
                  <a:pt x="59534" y="3103"/>
                  <a:pt x="109538" y="1912"/>
                  <a:pt x="154782" y="1515"/>
                </a:cubicBezTo>
                <a:lnTo>
                  <a:pt x="1450183" y="1515"/>
                </a:lnTo>
                <a:lnTo>
                  <a:pt x="1450183" y="153915"/>
                </a:lnTo>
                <a:lnTo>
                  <a:pt x="1373983" y="230115"/>
                </a:lnTo>
                <a:lnTo>
                  <a:pt x="1373983" y="534915"/>
                </a:lnTo>
                <a:lnTo>
                  <a:pt x="1678783" y="534915"/>
                </a:lnTo>
                <a:cubicBezTo>
                  <a:pt x="1677051" y="436201"/>
                  <a:pt x="1680515" y="328829"/>
                  <a:pt x="1678783" y="230115"/>
                </a:cubicBezTo>
                <a:lnTo>
                  <a:pt x="1602583" y="153915"/>
                </a:lnTo>
                <a:lnTo>
                  <a:pt x="1602583" y="1515"/>
                </a:lnTo>
                <a:lnTo>
                  <a:pt x="2288383" y="1515"/>
                </a:lnTo>
                <a:lnTo>
                  <a:pt x="2288383" y="153915"/>
                </a:lnTo>
                <a:lnTo>
                  <a:pt x="2212183" y="230115"/>
                </a:lnTo>
                <a:lnTo>
                  <a:pt x="2212183" y="534915"/>
                </a:lnTo>
                <a:lnTo>
                  <a:pt x="2516983" y="534915"/>
                </a:lnTo>
                <a:cubicBezTo>
                  <a:pt x="2515251" y="431006"/>
                  <a:pt x="2518715" y="334024"/>
                  <a:pt x="2516983" y="230115"/>
                </a:cubicBezTo>
                <a:lnTo>
                  <a:pt x="2440783" y="153915"/>
                </a:lnTo>
                <a:lnTo>
                  <a:pt x="2440783" y="151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152400" sx="102000" sy="102000" algn="ctr" rotWithShape="0">
              <a:prstClr val="black">
                <a:alpha val="32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5143" y="3531894"/>
            <a:ext cx="3886200" cy="9144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Samuel Jero</a:t>
            </a:r>
          </a:p>
          <a:p>
            <a:pPr algn="ctr">
              <a:spcBef>
                <a:spcPts val="300"/>
              </a:spcBef>
            </a:pPr>
            <a:r>
              <a:rPr lang="en-US" sz="1400" b="1" dirty="0">
                <a:solidFill>
                  <a:schemeClr val="tx1"/>
                </a:solidFill>
              </a:rPr>
              <a:t>sjero@sjero.net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31482" y="5263534"/>
            <a:ext cx="10915522" cy="981376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182880" rIns="182880" anchor="ctr">
            <a:noAutofit/>
          </a:bodyPr>
          <a:lstStyle/>
          <a:p>
            <a:pPr algn="ctr">
              <a:defRPr/>
            </a:pPr>
            <a:r>
              <a:rPr lang="en-US" sz="2000" b="1" dirty="0"/>
              <a:t>Check out the code at:</a:t>
            </a:r>
          </a:p>
          <a:p>
            <a:pPr algn="ctr">
              <a:defRPr/>
            </a:pPr>
            <a:r>
              <a:rPr lang="en-US" sz="2000" b="1" dirty="0"/>
              <a:t>https://github.com/samueljero/BEADS</a:t>
            </a:r>
          </a:p>
        </p:txBody>
      </p:sp>
    </p:spTree>
    <p:extLst>
      <p:ext uri="{BB962C8B-B14F-4D97-AF65-F5344CB8AC3E}">
        <p14:creationId xmlns:p14="http://schemas.microsoft.com/office/powerpoint/2010/main" val="217298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3083" y="1293094"/>
            <a:ext cx="6116060" cy="4830616"/>
          </a:xfrm>
        </p:spPr>
        <p:txBody>
          <a:bodyPr/>
          <a:lstStyle/>
          <a:p>
            <a:r>
              <a:rPr lang="en-US" dirty="0"/>
              <a:t>SDN switches</a:t>
            </a:r>
          </a:p>
          <a:p>
            <a:pPr lvl="1"/>
            <a:r>
              <a:rPr lang="en-US" dirty="0"/>
              <a:t>Forward traffic based on flow rules in a table</a:t>
            </a:r>
          </a:p>
          <a:p>
            <a:pPr lvl="1"/>
            <a:r>
              <a:rPr lang="en-US" dirty="0"/>
              <a:t>Send unmatched traffic to controller</a:t>
            </a:r>
          </a:p>
          <a:p>
            <a:r>
              <a:rPr lang="en-US" dirty="0"/>
              <a:t>SDN controller</a:t>
            </a:r>
          </a:p>
          <a:p>
            <a:pPr lvl="1"/>
            <a:r>
              <a:rPr lang="en-US" dirty="0"/>
              <a:t>Contains network control logic</a:t>
            </a:r>
          </a:p>
          <a:p>
            <a:pPr lvl="1"/>
            <a:r>
              <a:rPr lang="en-US" dirty="0"/>
              <a:t>Routing, ACLs, traffic engineering</a:t>
            </a:r>
          </a:p>
          <a:p>
            <a:pPr lvl="1"/>
            <a:r>
              <a:rPr lang="en-US" dirty="0"/>
              <a:t>Usually does topology detection via LLDP</a:t>
            </a:r>
          </a:p>
          <a:p>
            <a:pPr lvl="1"/>
            <a:r>
              <a:rPr lang="en-US" dirty="0"/>
              <a:t>Usually detects hosts via ARP</a:t>
            </a:r>
          </a:p>
          <a:p>
            <a:pPr lvl="1"/>
            <a:r>
              <a:rPr lang="en-US" dirty="0"/>
              <a:t>Often allows pluggable apps to expand functionality</a:t>
            </a:r>
          </a:p>
          <a:p>
            <a:r>
              <a:rPr lang="en-US" dirty="0"/>
              <a:t>Standardized communication protocol </a:t>
            </a:r>
          </a:p>
          <a:p>
            <a:pPr lvl="1"/>
            <a:r>
              <a:rPr lang="en-US" dirty="0" err="1"/>
              <a:t>OpenFlow</a:t>
            </a:r>
            <a:endParaRPr lang="en-US" dirty="0"/>
          </a:p>
          <a:p>
            <a:pPr lvl="1"/>
            <a:r>
              <a:rPr lang="en-US" dirty="0"/>
              <a:t>Configuration protocol: specifies how to communicate, but not what commands to send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SDN: Under the Hood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78312" y="2189423"/>
            <a:ext cx="84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Control</a:t>
            </a:r>
          </a:p>
          <a:p>
            <a:r>
              <a:rPr lang="en-US" sz="1400" b="1" dirty="0"/>
              <a:t>Plane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04198" y="4735436"/>
            <a:ext cx="84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Data</a:t>
            </a:r>
          </a:p>
          <a:p>
            <a:r>
              <a:rPr lang="en-US" sz="1400" b="1" dirty="0"/>
              <a:t>Plane</a:t>
            </a:r>
          </a:p>
        </p:txBody>
      </p:sp>
      <p:grpSp>
        <p:nvGrpSpPr>
          <p:cNvPr id="7" name="Group 60"/>
          <p:cNvGrpSpPr/>
          <p:nvPr/>
        </p:nvGrpSpPr>
        <p:grpSpPr>
          <a:xfrm>
            <a:off x="6397162" y="4351708"/>
            <a:ext cx="4707036" cy="1324948"/>
            <a:chOff x="1691164" y="5271794"/>
            <a:chExt cx="5194828" cy="1324948"/>
          </a:xfrm>
        </p:grpSpPr>
        <p:sp>
          <p:nvSpPr>
            <p:cNvPr id="8" name="Cloud Callout 44"/>
            <p:cNvSpPr/>
            <p:nvPr/>
          </p:nvSpPr>
          <p:spPr>
            <a:xfrm>
              <a:off x="1754156" y="5271794"/>
              <a:ext cx="5131836" cy="1324948"/>
            </a:xfrm>
            <a:prstGeom prst="cloudCallout">
              <a:avLst>
                <a:gd name="adj1" fmla="val 607"/>
                <a:gd name="adj2" fmla="val 43908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91164" y="5558833"/>
              <a:ext cx="1293136" cy="916525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endParaRPr lang="en-US" sz="1400" dirty="0">
                <a:cs typeface="Trebuchet M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69023" y="5570774"/>
              <a:ext cx="876273" cy="249987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dirty="0">
                  <a:cs typeface="Trebuchet MS"/>
                </a:rPr>
                <a:t>Switch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47615" y="5720063"/>
              <a:ext cx="876273" cy="249987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dirty="0">
                  <a:cs typeface="Trebuchet MS"/>
                </a:rPr>
                <a:t>Switch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76253" y="6167934"/>
              <a:ext cx="976341" cy="249987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dirty="0">
                  <a:cs typeface="Trebuchet MS"/>
                </a:rPr>
                <a:t>Device</a:t>
              </a:r>
            </a:p>
          </p:txBody>
        </p:sp>
        <p:cxnSp>
          <p:nvCxnSpPr>
            <p:cNvPr id="13" name="Straight Arrow Connector 12"/>
            <p:cNvCxnSpPr>
              <a:stCxn id="9" idx="3"/>
              <a:endCxn id="10" idx="1"/>
            </p:cNvCxnSpPr>
            <p:nvPr/>
          </p:nvCxnSpPr>
          <p:spPr bwMode="auto">
            <a:xfrm flipV="1">
              <a:off x="2984300" y="5695768"/>
              <a:ext cx="284723" cy="32132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Arrow Connector 13"/>
            <p:cNvCxnSpPr>
              <a:stCxn id="10" idx="3"/>
              <a:endCxn id="11" idx="1"/>
            </p:cNvCxnSpPr>
            <p:nvPr/>
          </p:nvCxnSpPr>
          <p:spPr bwMode="auto">
            <a:xfrm>
              <a:off x="4145296" y="5695768"/>
              <a:ext cx="1302319" cy="14928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Arrow Connector 14"/>
            <p:cNvCxnSpPr>
              <a:stCxn id="10" idx="2"/>
              <a:endCxn id="12" idx="0"/>
            </p:cNvCxnSpPr>
            <p:nvPr/>
          </p:nvCxnSpPr>
          <p:spPr bwMode="auto">
            <a:xfrm>
              <a:off x="3707160" y="5820761"/>
              <a:ext cx="657264" cy="34717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Arrow Connector 15"/>
            <p:cNvCxnSpPr>
              <a:stCxn id="8" idx="2"/>
              <a:endCxn id="11" idx="3"/>
            </p:cNvCxnSpPr>
            <p:nvPr/>
          </p:nvCxnSpPr>
          <p:spPr bwMode="auto">
            <a:xfrm flipH="1" flipV="1">
              <a:off x="6323888" y="5845057"/>
              <a:ext cx="557827" cy="8921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5017698" y="6143052"/>
              <a:ext cx="976341" cy="249987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dirty="0">
                  <a:cs typeface="Trebuchet MS"/>
                </a:rPr>
                <a:t>Device</a:t>
              </a:r>
            </a:p>
          </p:txBody>
        </p:sp>
        <p:cxnSp>
          <p:nvCxnSpPr>
            <p:cNvPr id="18" name="Straight Arrow Connector 17"/>
            <p:cNvCxnSpPr>
              <a:stCxn id="17" idx="0"/>
              <a:endCxn id="11" idx="2"/>
            </p:cNvCxnSpPr>
            <p:nvPr/>
          </p:nvCxnSpPr>
          <p:spPr bwMode="auto">
            <a:xfrm flipV="1">
              <a:off x="5505869" y="5970050"/>
              <a:ext cx="379883" cy="17300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4438459" y="5349949"/>
              <a:ext cx="876273" cy="249987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dirty="0">
                  <a:cs typeface="Trebuchet MS"/>
                </a:rPr>
                <a:t>Switch</a:t>
              </a:r>
            </a:p>
          </p:txBody>
        </p:sp>
        <p:cxnSp>
          <p:nvCxnSpPr>
            <p:cNvPr id="20" name="Straight Arrow Connector 19"/>
            <p:cNvCxnSpPr>
              <a:stCxn id="19" idx="3"/>
              <a:endCxn id="11" idx="0"/>
            </p:cNvCxnSpPr>
            <p:nvPr/>
          </p:nvCxnSpPr>
          <p:spPr bwMode="auto">
            <a:xfrm>
              <a:off x="5314732" y="5474943"/>
              <a:ext cx="571020" cy="24512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Arrow Connector 20"/>
            <p:cNvCxnSpPr>
              <a:stCxn id="10" idx="0"/>
              <a:endCxn id="19" idx="1"/>
            </p:cNvCxnSpPr>
            <p:nvPr/>
          </p:nvCxnSpPr>
          <p:spPr bwMode="auto">
            <a:xfrm flipV="1">
              <a:off x="3707160" y="5474943"/>
              <a:ext cx="731299" cy="9583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2" name="Rectangle 21"/>
          <p:cNvSpPr/>
          <p:nvPr/>
        </p:nvSpPr>
        <p:spPr>
          <a:xfrm>
            <a:off x="6994347" y="1911776"/>
            <a:ext cx="3203533" cy="119275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US" sz="1400" dirty="0">
              <a:cs typeface="Trebuchet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89751" y="1623398"/>
            <a:ext cx="1829653" cy="2727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cs typeface="Trebuchet MS"/>
              </a:rPr>
              <a:t>Traffic Engineering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19404" y="1623399"/>
            <a:ext cx="1378475" cy="28159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cs typeface="Trebuchet MS"/>
              </a:rPr>
              <a:t>ACLs</a:t>
            </a:r>
          </a:p>
        </p:txBody>
      </p:sp>
      <p:cxnSp>
        <p:nvCxnSpPr>
          <p:cNvPr id="25" name="Straight Arrow Connector 24"/>
          <p:cNvCxnSpPr>
            <a:stCxn id="22" idx="2"/>
            <a:endCxn id="9" idx="0"/>
          </p:cNvCxnSpPr>
          <p:nvPr/>
        </p:nvCxnSpPr>
        <p:spPr bwMode="auto">
          <a:xfrm flipH="1">
            <a:off x="6983018" y="3104530"/>
            <a:ext cx="1613096" cy="1534217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Arrow Connector 25"/>
          <p:cNvCxnSpPr>
            <a:stCxn id="22" idx="2"/>
            <a:endCxn id="10" idx="0"/>
          </p:cNvCxnSpPr>
          <p:nvPr/>
        </p:nvCxnSpPr>
        <p:spPr bwMode="auto">
          <a:xfrm flipH="1">
            <a:off x="8223857" y="3104530"/>
            <a:ext cx="372257" cy="1546158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7" name="Straight Arrow Connector 26"/>
          <p:cNvCxnSpPr>
            <a:stCxn id="22" idx="2"/>
            <a:endCxn id="19" idx="0"/>
          </p:cNvCxnSpPr>
          <p:nvPr/>
        </p:nvCxnSpPr>
        <p:spPr bwMode="auto">
          <a:xfrm>
            <a:off x="8596114" y="3104530"/>
            <a:ext cx="687369" cy="1325333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" name="Straight Arrow Connector 27"/>
          <p:cNvCxnSpPr>
            <a:stCxn id="22" idx="2"/>
            <a:endCxn id="11" idx="0"/>
          </p:cNvCxnSpPr>
          <p:nvPr/>
        </p:nvCxnSpPr>
        <p:spPr bwMode="auto">
          <a:xfrm>
            <a:off x="8596114" y="3104530"/>
            <a:ext cx="1601766" cy="1695447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6989751" y="2326538"/>
            <a:ext cx="1043931" cy="773207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Host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Tracking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2906" y="1940894"/>
            <a:ext cx="2031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cs typeface="Trebuchet MS"/>
              </a:rPr>
              <a:t>SDN Controller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157819" y="2326538"/>
            <a:ext cx="1043931" cy="773207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Topology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Detection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88769" y="2319098"/>
            <a:ext cx="1043931" cy="773207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Routing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35300" y="4646088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Switch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11322"/>
              </p:ext>
            </p:extLst>
          </p:nvPr>
        </p:nvGraphicFramePr>
        <p:xfrm>
          <a:off x="6422460" y="4967336"/>
          <a:ext cx="1083711" cy="532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237">
                  <a:extLst>
                    <a:ext uri="{9D8B030D-6E8A-4147-A177-3AD203B41FA5}">
                      <a16:colId xmlns:a16="http://schemas.microsoft.com/office/drawing/2014/main" val="3384063104"/>
                    </a:ext>
                  </a:extLst>
                </a:gridCol>
                <a:gridCol w="361237">
                  <a:extLst>
                    <a:ext uri="{9D8B030D-6E8A-4147-A177-3AD203B41FA5}">
                      <a16:colId xmlns:a16="http://schemas.microsoft.com/office/drawing/2014/main" val="1419141399"/>
                    </a:ext>
                  </a:extLst>
                </a:gridCol>
                <a:gridCol w="361237">
                  <a:extLst>
                    <a:ext uri="{9D8B030D-6E8A-4147-A177-3AD203B41FA5}">
                      <a16:colId xmlns:a16="http://schemas.microsoft.com/office/drawing/2014/main" val="2211475016"/>
                    </a:ext>
                  </a:extLst>
                </a:gridCol>
              </a:tblGrid>
              <a:tr h="13324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537996"/>
                  </a:ext>
                </a:extLst>
              </a:tr>
              <a:tr h="1332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763899"/>
                  </a:ext>
                </a:extLst>
              </a:tr>
              <a:tr h="1332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46279"/>
                  </a:ext>
                </a:extLst>
              </a:tr>
              <a:tr h="133241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4909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454239" y="5519436"/>
            <a:ext cx="1094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Flow Table</a:t>
            </a:r>
          </a:p>
        </p:txBody>
      </p:sp>
      <p:sp>
        <p:nvSpPr>
          <p:cNvPr id="53" name="Right Arrow 25"/>
          <p:cNvSpPr/>
          <p:nvPr/>
        </p:nvSpPr>
        <p:spPr>
          <a:xfrm rot="18911990">
            <a:off x="6858937" y="3795221"/>
            <a:ext cx="777105" cy="520158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LLDP</a:t>
            </a:r>
          </a:p>
        </p:txBody>
      </p:sp>
      <p:sp>
        <p:nvSpPr>
          <p:cNvPr id="55" name="Right Arrow 45"/>
          <p:cNvSpPr/>
          <p:nvPr/>
        </p:nvSpPr>
        <p:spPr>
          <a:xfrm rot="6255887">
            <a:off x="8206606" y="3806290"/>
            <a:ext cx="721940" cy="520158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LLDP</a:t>
            </a:r>
          </a:p>
        </p:txBody>
      </p:sp>
      <p:sp>
        <p:nvSpPr>
          <p:cNvPr id="56" name="Right Arrow 45"/>
          <p:cNvSpPr/>
          <p:nvPr/>
        </p:nvSpPr>
        <p:spPr>
          <a:xfrm rot="17169556">
            <a:off x="7906085" y="3307201"/>
            <a:ext cx="721940" cy="520158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ARP</a:t>
            </a:r>
          </a:p>
        </p:txBody>
      </p:sp>
      <p:sp>
        <p:nvSpPr>
          <p:cNvPr id="57" name="Right Arrow 45"/>
          <p:cNvSpPr/>
          <p:nvPr/>
        </p:nvSpPr>
        <p:spPr>
          <a:xfrm rot="2764052">
            <a:off x="9192692" y="3709839"/>
            <a:ext cx="1029225" cy="520158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Flow Rule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270171" y="3280229"/>
            <a:ext cx="4830151" cy="1149634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85893" y="3256299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OpenFlow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3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Complex requirements</a:t>
            </a:r>
          </a:p>
          <a:p>
            <a:pPr lvl="1"/>
            <a:r>
              <a:rPr lang="en-US" dirty="0"/>
              <a:t>Essentially a re-implementation of decades worth of network technology</a:t>
            </a:r>
          </a:p>
          <a:p>
            <a:pPr lvl="1"/>
            <a:r>
              <a:rPr lang="en-US" dirty="0"/>
              <a:t>L2 switching, Routing, Traffic Engineering</a:t>
            </a:r>
          </a:p>
          <a:p>
            <a:pPr lvl="1"/>
            <a:r>
              <a:rPr lang="en-US" dirty="0"/>
              <a:t>Protocol Parsing, </a:t>
            </a:r>
            <a:r>
              <a:rPr lang="en-US" dirty="0" err="1"/>
              <a:t>ProxyARP</a:t>
            </a:r>
            <a:r>
              <a:rPr lang="en-US" dirty="0"/>
              <a:t>, multicast</a:t>
            </a:r>
          </a:p>
          <a:p>
            <a:pPr lvl="1"/>
            <a:r>
              <a:rPr lang="en-US" dirty="0"/>
              <a:t>Topology discovery, Firewalling</a:t>
            </a:r>
          </a:p>
          <a:p>
            <a:pPr lvl="1"/>
            <a:r>
              <a:rPr lang="en-US" dirty="0"/>
              <a:t>Current SDN controllers run into the millions of lines of code</a:t>
            </a:r>
          </a:p>
          <a:p>
            <a:r>
              <a:rPr lang="en-US" dirty="0"/>
              <a:t>Dynamic edge</a:t>
            </a:r>
          </a:p>
          <a:p>
            <a:pPr lvl="1"/>
            <a:r>
              <a:rPr lang="en-US" dirty="0"/>
              <a:t>Network edge no longer manually defined, but dynamically discovered</a:t>
            </a:r>
          </a:p>
          <a:p>
            <a:pPr lvl="1"/>
            <a:r>
              <a:rPr lang="en-US" dirty="0"/>
              <a:t>Filtering at the edge is no longer sufficient for security</a:t>
            </a:r>
          </a:p>
          <a:p>
            <a:r>
              <a:rPr lang="en-US" dirty="0"/>
              <a:t>Distributed systems</a:t>
            </a:r>
          </a:p>
          <a:p>
            <a:pPr lvl="1"/>
            <a:r>
              <a:rPr lang="en-US" dirty="0"/>
              <a:t>Switches distributed throughout the whole network</a:t>
            </a:r>
          </a:p>
          <a:p>
            <a:pPr lvl="1"/>
            <a:r>
              <a:rPr lang="en-US" dirty="0"/>
              <a:t>SDN controllers are often distributed for fault-tolerance and scalability</a:t>
            </a:r>
          </a:p>
          <a:p>
            <a:pPr lvl="1"/>
            <a:r>
              <a:rPr lang="en-US" dirty="0"/>
              <a:t>Edge-cases are notoriously difficult to reason about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SDNs are Incredibly Complex Systems</a:t>
            </a:r>
          </a:p>
        </p:txBody>
      </p:sp>
    </p:spTree>
    <p:extLst>
      <p:ext uri="{BB962C8B-B14F-4D97-AF65-F5344CB8AC3E}">
        <p14:creationId xmlns:p14="http://schemas.microsoft.com/office/powerpoint/2010/main" val="244033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10915522" cy="4889992"/>
          </a:xfrm>
        </p:spPr>
        <p:txBody>
          <a:bodyPr/>
          <a:lstStyle/>
          <a:p>
            <a:r>
              <a:rPr lang="en-US" dirty="0"/>
              <a:t>Host Location Hijacking [NDSS 2015]</a:t>
            </a:r>
          </a:p>
          <a:p>
            <a:pPr lvl="1"/>
            <a:r>
              <a:rPr lang="en-US" dirty="0"/>
              <a:t>Attacker hijacks traffic to a victim host by sending spoofed traffic</a:t>
            </a:r>
          </a:p>
          <a:p>
            <a:pPr lvl="1"/>
            <a:r>
              <a:rPr lang="en-US" dirty="0"/>
              <a:t>SDN controller believes victim has moved</a:t>
            </a:r>
          </a:p>
          <a:p>
            <a:r>
              <a:rPr lang="en-US" dirty="0"/>
              <a:t>Topology Poisoning [NDSS 2015]</a:t>
            </a:r>
          </a:p>
          <a:p>
            <a:pPr lvl="1"/>
            <a:r>
              <a:rPr lang="en-US" dirty="0"/>
              <a:t>Attacker(s) spoof or redirect LLDP messages used to identify network links</a:t>
            </a:r>
          </a:p>
          <a:p>
            <a:pPr lvl="1"/>
            <a:r>
              <a:rPr lang="en-US" dirty="0"/>
              <a:t>Can add or remove links in topology</a:t>
            </a:r>
          </a:p>
          <a:p>
            <a:r>
              <a:rPr lang="en-US" dirty="0"/>
              <a:t>ARP Poisoning [NDSS 2015]</a:t>
            </a:r>
          </a:p>
          <a:p>
            <a:pPr lvl="1"/>
            <a:r>
              <a:rPr lang="en-US" dirty="0"/>
              <a:t>SDN controllers are vulnerable to ARP Poisoning attacks</a:t>
            </a:r>
          </a:p>
          <a:p>
            <a:r>
              <a:rPr lang="en-US" dirty="0"/>
              <a:t>Control Plane Saturation [CCS 2013]</a:t>
            </a:r>
          </a:p>
          <a:p>
            <a:pPr lvl="1"/>
            <a:r>
              <a:rPr lang="en-US" dirty="0"/>
              <a:t>Overload controllers with more traffic than they can handle</a:t>
            </a:r>
          </a:p>
          <a:p>
            <a:pPr lvl="1"/>
            <a:r>
              <a:rPr lang="en-US" dirty="0" err="1"/>
              <a:t>DoS</a:t>
            </a:r>
            <a:r>
              <a:rPr lang="en-US" dirty="0"/>
              <a:t> on the network</a:t>
            </a:r>
          </a:p>
          <a:p>
            <a:r>
              <a:rPr lang="en-US" dirty="0"/>
              <a:t>Persona Hijacking [USENIX 2017]</a:t>
            </a:r>
          </a:p>
          <a:p>
            <a:pPr lvl="1"/>
            <a:r>
              <a:rPr lang="en-US" dirty="0"/>
              <a:t>SDN controllers are vulnerable to powerful identity binding attacks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Numerous SDN Attacks</a:t>
            </a:r>
          </a:p>
        </p:txBody>
      </p:sp>
      <p:sp>
        <p:nvSpPr>
          <p:cNvPr id="5" name="Cloud Callout 34"/>
          <p:cNvSpPr/>
          <p:nvPr/>
        </p:nvSpPr>
        <p:spPr>
          <a:xfrm>
            <a:off x="7965063" y="3450217"/>
            <a:ext cx="4223762" cy="1324948"/>
          </a:xfrm>
          <a:prstGeom prst="cloudCallout">
            <a:avLst>
              <a:gd name="adj1" fmla="val 607"/>
              <a:gd name="adj2" fmla="val 4390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0495" y="3954471"/>
            <a:ext cx="721217" cy="24998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cs typeface="Trebuchet MS"/>
              </a:rPr>
              <a:t>Switch</a:t>
            </a:r>
          </a:p>
        </p:txBody>
      </p:sp>
      <p:sp>
        <p:nvSpPr>
          <p:cNvPr id="7" name="Rectangle 6"/>
          <p:cNvSpPr/>
          <p:nvPr/>
        </p:nvSpPr>
        <p:spPr>
          <a:xfrm>
            <a:off x="9211876" y="3749197"/>
            <a:ext cx="721217" cy="24998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cs typeface="Trebuchet MS"/>
              </a:rPr>
              <a:t>Switch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04968" y="3898486"/>
            <a:ext cx="721217" cy="24998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cs typeface="Trebuchet MS"/>
              </a:rPr>
              <a:t>Switch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1657" y="4346357"/>
            <a:ext cx="803578" cy="24998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cs typeface="Trebuchet MS"/>
              </a:rPr>
              <a:t>Device</a:t>
            </a:r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 bwMode="auto">
          <a:xfrm flipV="1">
            <a:off x="8961713" y="3874191"/>
            <a:ext cx="250163" cy="205274"/>
          </a:xfrm>
          <a:prstGeom prst="straightConnector1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>
            <a:off x="9933093" y="3874191"/>
            <a:ext cx="1071875" cy="149289"/>
          </a:xfrm>
          <a:prstGeom prst="straightConnector1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2" name="Straight Arrow Connector 11"/>
          <p:cNvCxnSpPr>
            <a:stCxn id="7" idx="2"/>
            <a:endCxn id="9" idx="0"/>
          </p:cNvCxnSpPr>
          <p:nvPr/>
        </p:nvCxnSpPr>
        <p:spPr bwMode="auto">
          <a:xfrm>
            <a:off x="9572485" y="3999184"/>
            <a:ext cx="540962" cy="347173"/>
          </a:xfrm>
          <a:prstGeom prst="straightConnector1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3" name="Straight Arrow Connector 12"/>
          <p:cNvCxnSpPr>
            <a:stCxn id="5" idx="2"/>
            <a:endCxn id="8" idx="3"/>
          </p:cNvCxnSpPr>
          <p:nvPr/>
        </p:nvCxnSpPr>
        <p:spPr bwMode="auto">
          <a:xfrm flipH="1" flipV="1">
            <a:off x="11726185" y="4023480"/>
            <a:ext cx="459120" cy="89211"/>
          </a:xfrm>
          <a:prstGeom prst="straightConnector1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0651124" y="4321475"/>
            <a:ext cx="803578" cy="24998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cs typeface="Trebuchet MS"/>
              </a:rPr>
              <a:t>Device</a:t>
            </a:r>
          </a:p>
        </p:txBody>
      </p:sp>
      <p:cxnSp>
        <p:nvCxnSpPr>
          <p:cNvPr id="15" name="Straight Arrow Connector 14"/>
          <p:cNvCxnSpPr>
            <a:stCxn id="14" idx="0"/>
            <a:endCxn id="8" idx="2"/>
          </p:cNvCxnSpPr>
          <p:nvPr/>
        </p:nvCxnSpPr>
        <p:spPr bwMode="auto">
          <a:xfrm flipV="1">
            <a:off x="11052914" y="4148473"/>
            <a:ext cx="312663" cy="173002"/>
          </a:xfrm>
          <a:prstGeom prst="straightConnector1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0174381" y="3528372"/>
            <a:ext cx="721217" cy="24998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cs typeface="Trebuchet MS"/>
              </a:rPr>
              <a:t>Switch</a:t>
            </a:r>
          </a:p>
        </p:txBody>
      </p:sp>
      <p:cxnSp>
        <p:nvCxnSpPr>
          <p:cNvPr id="17" name="Straight Arrow Connector 16"/>
          <p:cNvCxnSpPr>
            <a:stCxn id="16" idx="3"/>
            <a:endCxn id="8" idx="0"/>
          </p:cNvCxnSpPr>
          <p:nvPr/>
        </p:nvCxnSpPr>
        <p:spPr bwMode="auto">
          <a:xfrm>
            <a:off x="10895598" y="3653366"/>
            <a:ext cx="469978" cy="245120"/>
          </a:xfrm>
          <a:prstGeom prst="straightConnector1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7" idx="0"/>
            <a:endCxn id="16" idx="1"/>
          </p:cNvCxnSpPr>
          <p:nvPr/>
        </p:nvCxnSpPr>
        <p:spPr bwMode="auto">
          <a:xfrm flipV="1">
            <a:off x="9572485" y="3653366"/>
            <a:ext cx="601896" cy="95831"/>
          </a:xfrm>
          <a:prstGeom prst="straightConnector1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9721410" y="2068608"/>
            <a:ext cx="1658333" cy="49690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cs typeface="Trebuchet MS"/>
              </a:rPr>
              <a:t>SDN Controller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718891" y="1792310"/>
            <a:ext cx="827917" cy="2499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cs typeface="Trebuchet MS"/>
              </a:rPr>
              <a:t>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551826" y="1794758"/>
            <a:ext cx="827917" cy="2499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>
                <a:cs typeface="Trebuchet MS"/>
              </a:rPr>
              <a:t>ACLs</a:t>
            </a:r>
          </a:p>
        </p:txBody>
      </p:sp>
      <p:cxnSp>
        <p:nvCxnSpPr>
          <p:cNvPr id="22" name="Straight Arrow Connector 21"/>
          <p:cNvCxnSpPr>
            <a:stCxn id="19" idx="2"/>
            <a:endCxn id="6" idx="0"/>
          </p:cNvCxnSpPr>
          <p:nvPr/>
        </p:nvCxnSpPr>
        <p:spPr bwMode="auto">
          <a:xfrm flipH="1">
            <a:off x="8601104" y="2565517"/>
            <a:ext cx="1949473" cy="1388954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Arrow Connector 22"/>
          <p:cNvCxnSpPr>
            <a:stCxn id="19" idx="2"/>
            <a:endCxn id="7" idx="0"/>
          </p:cNvCxnSpPr>
          <p:nvPr/>
        </p:nvCxnSpPr>
        <p:spPr bwMode="auto">
          <a:xfrm flipH="1">
            <a:off x="9572485" y="2565517"/>
            <a:ext cx="978092" cy="1183680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4" name="Straight Arrow Connector 23"/>
          <p:cNvCxnSpPr>
            <a:stCxn id="19" idx="2"/>
            <a:endCxn id="16" idx="0"/>
          </p:cNvCxnSpPr>
          <p:nvPr/>
        </p:nvCxnSpPr>
        <p:spPr bwMode="auto">
          <a:xfrm flipH="1">
            <a:off x="10534990" y="2565517"/>
            <a:ext cx="15587" cy="962855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Straight Arrow Connector 24"/>
          <p:cNvCxnSpPr>
            <a:stCxn id="19" idx="2"/>
            <a:endCxn id="8" idx="0"/>
          </p:cNvCxnSpPr>
          <p:nvPr/>
        </p:nvCxnSpPr>
        <p:spPr bwMode="auto">
          <a:xfrm>
            <a:off x="10550577" y="2565517"/>
            <a:ext cx="815000" cy="1332969"/>
          </a:xfrm>
          <a:prstGeom prst="straightConnector1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7" name="Right Arrow 45"/>
          <p:cNvSpPr/>
          <p:nvPr/>
        </p:nvSpPr>
        <p:spPr>
          <a:xfrm rot="19142483">
            <a:off x="8571913" y="3186993"/>
            <a:ext cx="721940" cy="520158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LLDP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04" y="4043339"/>
            <a:ext cx="570575" cy="570575"/>
          </a:xfrm>
          <a:prstGeom prst="rect">
            <a:avLst/>
          </a:prstGeom>
        </p:spPr>
      </p:pic>
      <p:sp>
        <p:nvSpPr>
          <p:cNvPr id="30" name="Arrow: Left 29"/>
          <p:cNvSpPr/>
          <p:nvPr/>
        </p:nvSpPr>
        <p:spPr>
          <a:xfrm rot="19746703">
            <a:off x="8751893" y="3923088"/>
            <a:ext cx="665262" cy="423111"/>
          </a:xfrm>
          <a:prstGeom prst="lef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LLDP</a:t>
            </a:r>
          </a:p>
        </p:txBody>
      </p:sp>
      <p:sp>
        <p:nvSpPr>
          <p:cNvPr id="31" name="Arrow: Left 30"/>
          <p:cNvSpPr/>
          <p:nvPr/>
        </p:nvSpPr>
        <p:spPr>
          <a:xfrm rot="18656907">
            <a:off x="9721182" y="3201374"/>
            <a:ext cx="659350" cy="393884"/>
          </a:xfrm>
          <a:prstGeom prst="lef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LLDP</a:t>
            </a:r>
          </a:p>
        </p:txBody>
      </p:sp>
    </p:spTree>
    <p:extLst>
      <p:ext uri="{BB962C8B-B14F-4D97-AF65-F5344CB8AC3E}">
        <p14:creationId xmlns:p14="http://schemas.microsoft.com/office/powerpoint/2010/main" val="220346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Ignore them and do nothing</a:t>
            </a:r>
          </a:p>
          <a:p>
            <a:pPr lvl="1"/>
            <a:r>
              <a:rPr lang="en-US" dirty="0"/>
              <a:t>Attacks are never or slowly addressed; no attempt to prevent new attacks</a:t>
            </a:r>
          </a:p>
          <a:p>
            <a:r>
              <a:rPr lang="en-US" dirty="0"/>
              <a:t>Flow Rule Verification</a:t>
            </a:r>
          </a:p>
          <a:p>
            <a:pPr lvl="1"/>
            <a:r>
              <a:rPr lang="en-US" dirty="0"/>
              <a:t>Verify that network invariants are maintained</a:t>
            </a:r>
          </a:p>
          <a:p>
            <a:pPr lvl="1"/>
            <a:r>
              <a:rPr lang="en-US" dirty="0" err="1"/>
              <a:t>VeriFlow</a:t>
            </a:r>
            <a:r>
              <a:rPr lang="en-US" dirty="0"/>
              <a:t> [SIGCOMM 2012], HSA [NSDI 2012], </a:t>
            </a:r>
            <a:r>
              <a:rPr lang="en-US" dirty="0" err="1"/>
              <a:t>NetPlumber</a:t>
            </a:r>
            <a:r>
              <a:rPr lang="en-US" dirty="0"/>
              <a:t> [NSDI 2013]</a:t>
            </a:r>
          </a:p>
          <a:p>
            <a:r>
              <a:rPr lang="en-US" dirty="0"/>
              <a:t>Hardened Controllers</a:t>
            </a:r>
          </a:p>
          <a:p>
            <a:pPr lvl="1"/>
            <a:r>
              <a:rPr lang="en-US" dirty="0"/>
              <a:t>Controllers with improved isolation and security goals</a:t>
            </a:r>
          </a:p>
          <a:p>
            <a:pPr lvl="1"/>
            <a:r>
              <a:rPr lang="en-US" dirty="0"/>
              <a:t>Rosemary [CCS 2014], SE-Floodlight [NDSS 2015]</a:t>
            </a:r>
          </a:p>
          <a:p>
            <a:r>
              <a:rPr lang="en-US" dirty="0"/>
              <a:t>Special Languages for SDN</a:t>
            </a:r>
          </a:p>
          <a:p>
            <a:pPr lvl="1"/>
            <a:r>
              <a:rPr lang="en-US" dirty="0"/>
              <a:t>Write SDNs using languages that are secure and verifiable by design</a:t>
            </a:r>
          </a:p>
          <a:p>
            <a:pPr lvl="1"/>
            <a:r>
              <a:rPr lang="en-US" dirty="0"/>
              <a:t>Frenetic [SIGPLAN 2011], </a:t>
            </a:r>
            <a:r>
              <a:rPr lang="en-US" dirty="0" err="1"/>
              <a:t>NetKat</a:t>
            </a:r>
            <a:r>
              <a:rPr lang="en-US" dirty="0"/>
              <a:t> [SIGPLAN 2014]</a:t>
            </a:r>
          </a:p>
          <a:p>
            <a:r>
              <a:rPr lang="en-US" dirty="0"/>
              <a:t>Testing frameworks</a:t>
            </a:r>
          </a:p>
          <a:p>
            <a:pPr lvl="1"/>
            <a:r>
              <a:rPr lang="en-US" dirty="0"/>
              <a:t>Testing systems to find bugs and vulnerabilities</a:t>
            </a:r>
          </a:p>
          <a:p>
            <a:pPr lvl="1"/>
            <a:r>
              <a:rPr lang="en-US" dirty="0" err="1"/>
              <a:t>OFTest</a:t>
            </a:r>
            <a:r>
              <a:rPr lang="en-US" dirty="0"/>
              <a:t> [2016], Florence [2016], DELTA [NDSS 2017]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these Attacks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96570" y="1607641"/>
            <a:ext cx="7572374" cy="369332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an acceptable solution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6570" y="2502900"/>
            <a:ext cx="7572374" cy="369332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 panose="020F0502020204030204"/>
              </a:rPr>
              <a:t>Attacks are not restricted to flow rules, difficult to meet </a:t>
            </a:r>
            <a:r>
              <a:rPr lang="en-US" dirty="0" err="1">
                <a:solidFill>
                  <a:sysClr val="window" lastClr="FFFFFF"/>
                </a:solidFill>
                <a:latin typeface="Calibri" panose="020F0502020204030204"/>
              </a:rPr>
              <a:t>realtime</a:t>
            </a:r>
            <a:r>
              <a:rPr lang="en-US" dirty="0">
                <a:solidFill>
                  <a:sysClr val="window" lastClr="FFFFFF"/>
                </a:solidFill>
                <a:latin typeface="Calibri" panose="020F0502020204030204"/>
              </a:rPr>
              <a:t> constraints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696570" y="3426876"/>
            <a:ext cx="7572374" cy="646331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hardened controllers do not protect against all attacks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(e.g. Persona Hijacking)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696570" y="4627851"/>
            <a:ext cx="7572374" cy="369332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Difficult to use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3696570" y="5574450"/>
            <a:ext cx="7572374" cy="646331"/>
          </a:xfrm>
          <a:prstGeom prst="rect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 so far has focused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manually written tests for conformance and blind fuzzing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BEADS</a:t>
            </a:r>
          </a:p>
          <a:p>
            <a:r>
              <a:rPr lang="en-US" dirty="0"/>
              <a:t>Tests whole SDN systems, including unmodified SDN controllers and switches</a:t>
            </a:r>
          </a:p>
          <a:p>
            <a:r>
              <a:rPr lang="en-US" dirty="0"/>
              <a:t>Simulates malicious switches and hosts</a:t>
            </a:r>
          </a:p>
          <a:p>
            <a:r>
              <a:rPr lang="en-US" dirty="0"/>
              <a:t>Uses message modification and spoofed packets</a:t>
            </a:r>
          </a:p>
          <a:p>
            <a:r>
              <a:rPr lang="en-US" dirty="0"/>
              <a:t>Automatically generates thousands of possible strategies to test</a:t>
            </a:r>
          </a:p>
          <a:p>
            <a:r>
              <a:rPr lang="en-US" dirty="0"/>
              <a:t>Leverages message grammar and protocol semantics for efficient and systematic testing</a:t>
            </a:r>
          </a:p>
          <a:p>
            <a:r>
              <a:rPr lang="en-US" dirty="0"/>
              <a:t>Finds bugs causing error messages, network topology changes, reachability changes, or increased switch/controller load</a:t>
            </a:r>
          </a:p>
          <a:p>
            <a:r>
              <a:rPr lang="en-US" dirty="0"/>
              <a:t>Found 28 categories of bugs, 10 of which are new</a:t>
            </a:r>
          </a:p>
          <a:p>
            <a:pPr lvl="1"/>
            <a:r>
              <a:rPr lang="en-US" dirty="0"/>
              <a:t>4 SDN controllers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</p:spTree>
    <p:extLst>
      <p:ext uri="{BB962C8B-B14F-4D97-AF65-F5344CB8AC3E}">
        <p14:creationId xmlns:p14="http://schemas.microsoft.com/office/powerpoint/2010/main" val="174953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33083" y="1293094"/>
            <a:ext cx="7219146" cy="4830616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sz="3200" dirty="0"/>
              <a:t>Background</a:t>
            </a:r>
          </a:p>
          <a:p>
            <a:pPr lvl="1"/>
            <a:r>
              <a:rPr lang="en-US" sz="3000" dirty="0" err="1"/>
              <a:t>OpenFlow</a:t>
            </a:r>
            <a:r>
              <a:rPr lang="en-US" sz="3000" dirty="0"/>
              <a:t> and ARP</a:t>
            </a:r>
          </a:p>
          <a:p>
            <a:r>
              <a:rPr lang="en-US" sz="3200" dirty="0"/>
              <a:t>Design and Implementation</a:t>
            </a:r>
          </a:p>
          <a:p>
            <a:r>
              <a:rPr lang="en-US" sz="3200" dirty="0"/>
              <a:t>Evaluation</a:t>
            </a:r>
          </a:p>
          <a:p>
            <a:r>
              <a:rPr lang="en-US" sz="3200" dirty="0"/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6" name="Content Placeholder 1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18" y="2212358"/>
            <a:ext cx="2384298" cy="23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8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33082" y="1293094"/>
            <a:ext cx="7523948" cy="4830616"/>
          </a:xfrm>
        </p:spPr>
        <p:txBody>
          <a:bodyPr/>
          <a:lstStyle/>
          <a:p>
            <a:r>
              <a:rPr lang="en-US" dirty="0"/>
              <a:t>Controllers send commands and queries to switches</a:t>
            </a:r>
          </a:p>
          <a:p>
            <a:pPr lvl="1"/>
            <a:r>
              <a:rPr lang="en-US" dirty="0"/>
              <a:t>Add/Remove/Modify flow rules and ports</a:t>
            </a:r>
          </a:p>
          <a:p>
            <a:pPr lvl="1"/>
            <a:r>
              <a:rPr lang="en-US" dirty="0"/>
              <a:t>Send or request packets</a:t>
            </a:r>
          </a:p>
          <a:p>
            <a:pPr lvl="1"/>
            <a:r>
              <a:rPr lang="en-US" dirty="0"/>
              <a:t>Query statistics</a:t>
            </a:r>
          </a:p>
          <a:p>
            <a:r>
              <a:rPr lang="en-US" dirty="0"/>
              <a:t>Switches send notifications to controllers</a:t>
            </a:r>
          </a:p>
          <a:p>
            <a:pPr lvl="1"/>
            <a:r>
              <a:rPr lang="en-US" dirty="0"/>
              <a:t>Unknown or requested packets (</a:t>
            </a:r>
            <a:r>
              <a:rPr lang="en-US" dirty="0" err="1"/>
              <a:t>packet_in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Switch port up/down events</a:t>
            </a:r>
          </a:p>
          <a:p>
            <a:r>
              <a:rPr lang="en-US" dirty="0"/>
              <a:t>6 different versions to date: 1.0-1.5</a:t>
            </a:r>
          </a:p>
          <a:p>
            <a:pPr lvl="1"/>
            <a:r>
              <a:rPr lang="en-US" dirty="0"/>
              <a:t>Significant expansion of capabilities</a:t>
            </a:r>
          </a:p>
          <a:p>
            <a:pPr lvl="1"/>
            <a:r>
              <a:rPr lang="en-US" dirty="0"/>
              <a:t>Most controllers use only very basic features</a:t>
            </a:r>
          </a:p>
          <a:p>
            <a:r>
              <a:rPr lang="en-US" dirty="0"/>
              <a:t>Complex message format</a:t>
            </a:r>
          </a:p>
          <a:p>
            <a:pPr lvl="1"/>
            <a:r>
              <a:rPr lang="en-US" dirty="0"/>
              <a:t>Embedded data structures (e.g. port statistics)</a:t>
            </a:r>
          </a:p>
          <a:p>
            <a:pPr lvl="1"/>
            <a:r>
              <a:rPr lang="en-US" dirty="0"/>
              <a:t>Data structures with embedded Type-Length-Value options</a:t>
            </a:r>
          </a:p>
          <a:p>
            <a:pPr lvl="1"/>
            <a:r>
              <a:rPr lang="en-US" dirty="0"/>
              <a:t>2,051 possible fields in version 1.5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246" y="1062848"/>
            <a:ext cx="909610" cy="1404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67" y="5442857"/>
            <a:ext cx="2347769" cy="68085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10382051" y="2467651"/>
            <a:ext cx="1" cy="297520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25"/>
          <p:cNvSpPr/>
          <p:nvPr/>
        </p:nvSpPr>
        <p:spPr>
          <a:xfrm rot="16200000">
            <a:off x="9538693" y="4680595"/>
            <a:ext cx="777105" cy="520158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pkt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ight Arrow 25"/>
          <p:cNvSpPr/>
          <p:nvPr/>
        </p:nvSpPr>
        <p:spPr>
          <a:xfrm rot="16200000">
            <a:off x="9326343" y="3577509"/>
            <a:ext cx="1201805" cy="520158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13" name="Right Arrow 25"/>
          <p:cNvSpPr/>
          <p:nvPr/>
        </p:nvSpPr>
        <p:spPr>
          <a:xfrm rot="16200000">
            <a:off x="9538694" y="2474423"/>
            <a:ext cx="777105" cy="520158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pkt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ight Arrow 25"/>
          <p:cNvSpPr/>
          <p:nvPr/>
        </p:nvSpPr>
        <p:spPr>
          <a:xfrm rot="5400000">
            <a:off x="10365459" y="2535274"/>
            <a:ext cx="777105" cy="520158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pkt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Right Arrow 25"/>
          <p:cNvSpPr/>
          <p:nvPr/>
        </p:nvSpPr>
        <p:spPr>
          <a:xfrm rot="5400000">
            <a:off x="10151947" y="3563252"/>
            <a:ext cx="1201805" cy="520158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Flow Rule</a:t>
            </a:r>
          </a:p>
        </p:txBody>
      </p:sp>
      <p:sp>
        <p:nvSpPr>
          <p:cNvPr id="16" name="Right Arrow 25"/>
          <p:cNvSpPr/>
          <p:nvPr/>
        </p:nvSpPr>
        <p:spPr>
          <a:xfrm rot="5400000">
            <a:off x="10316483" y="4740256"/>
            <a:ext cx="896424" cy="520158"/>
          </a:xfrm>
          <a:prstGeom prst="rightArrow">
            <a:avLst/>
          </a:prstGeom>
          <a:solidFill>
            <a:srgbClr val="D2DC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544188194"/>
      </p:ext>
    </p:extLst>
  </p:cSld>
  <p:clrMapOvr>
    <a:masterClrMapping/>
  </p:clrMapOvr>
</p:sld>
</file>

<file path=ppt/theme/theme1.xml><?xml version="1.0" encoding="utf-8"?>
<a:theme xmlns:a="http://schemas.openxmlformats.org/drawingml/2006/main" name="Lincoln_2012_v2_16x9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CF2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Lincoln_2012_v2_16x9</Template>
  <TotalTime>1716</TotalTime>
  <Words>2129</Words>
  <Application>Microsoft Office PowerPoint</Application>
  <PresentationFormat>Custom</PresentationFormat>
  <Paragraphs>431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Trebuchet MS</vt:lpstr>
      <vt:lpstr>Lincoln_2012_v2_16x9</vt:lpstr>
      <vt:lpstr>BEADS: Automated Attack Discovery in OpenFlow-based SDNs</vt:lpstr>
      <vt:lpstr>Software Defined Networking</vt:lpstr>
      <vt:lpstr>SDN: Under the Hood</vt:lpstr>
      <vt:lpstr>SDNs are Incredibly Complex Systems</vt:lpstr>
      <vt:lpstr>Numerous SDN Attacks</vt:lpstr>
      <vt:lpstr>Addressing these Attacks</vt:lpstr>
      <vt:lpstr>Our Approach</vt:lpstr>
      <vt:lpstr>Outline</vt:lpstr>
      <vt:lpstr>OpenFlow</vt:lpstr>
      <vt:lpstr>ARP</vt:lpstr>
      <vt:lpstr>BEADS: Goals</vt:lpstr>
      <vt:lpstr>BEADS Design</vt:lpstr>
      <vt:lpstr>BEADS Design</vt:lpstr>
      <vt:lpstr>Test Cases: Malicious Switches</vt:lpstr>
      <vt:lpstr>Test Cases: Malicious Hosts</vt:lpstr>
      <vt:lpstr>Anatomy of a Test</vt:lpstr>
      <vt:lpstr>Anatomy of a Test</vt:lpstr>
      <vt:lpstr>Identifying Bugs</vt:lpstr>
      <vt:lpstr>Evaluation</vt:lpstr>
      <vt:lpstr>Example: Unexpected Flow Rule Removal</vt:lpstr>
      <vt:lpstr>Attack Demonstration: Web Server Impersonation</vt:lpstr>
      <vt:lpstr>Attack Demonstration: Deniable Denial of Service</vt:lpstr>
      <vt:lpstr>Summary</vt:lpstr>
      <vt:lpstr>Questions?</vt:lpstr>
    </vt:vector>
  </TitlesOfParts>
  <Company>MIT Lincoln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BEADS: Automated Attack Discovery in OpenFlow-based SDNs</dc:title>
  <dc:creator>Jero, Samuel - 0558 - MITLL</dc:creator>
  <cp:lastModifiedBy>Samuel C Jero</cp:lastModifiedBy>
  <cp:revision>105</cp:revision>
  <dcterms:created xsi:type="dcterms:W3CDTF">2017-08-24T17:46:09Z</dcterms:created>
  <dcterms:modified xsi:type="dcterms:W3CDTF">2017-09-14T14:16:14Z</dcterms:modified>
</cp:coreProperties>
</file>