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79" r:id="rId4"/>
    <p:sldId id="282" r:id="rId5"/>
    <p:sldId id="259" r:id="rId6"/>
    <p:sldId id="281" r:id="rId7"/>
    <p:sldId id="261" r:id="rId8"/>
    <p:sldId id="262" r:id="rId9"/>
    <p:sldId id="265" r:id="rId10"/>
    <p:sldId id="270" r:id="rId11"/>
    <p:sldId id="268" r:id="rId12"/>
    <p:sldId id="269" r:id="rId13"/>
    <p:sldId id="267" r:id="rId14"/>
    <p:sldId id="273" r:id="rId15"/>
    <p:sldId id="274" r:id="rId16"/>
    <p:sldId id="277" r:id="rId17"/>
    <p:sldId id="278" r:id="rId18"/>
    <p:sldId id="284" r:id="rId19"/>
    <p:sldId id="285" r:id="rId20"/>
    <p:sldId id="264"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95031" autoAdjust="0"/>
  </p:normalViewPr>
  <p:slideViewPr>
    <p:cSldViewPr snapToGrid="0">
      <p:cViewPr varScale="1">
        <p:scale>
          <a:sx n="78" d="100"/>
          <a:sy n="78" d="100"/>
        </p:scale>
        <p:origin x="10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89421-99D6-4B76-99C7-224E83EA5BFD}"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257BC-0EFF-4DDC-BE2B-0410C8662773}" type="slidenum">
              <a:rPr lang="en-US" smtClean="0"/>
              <a:t>‹#›</a:t>
            </a:fld>
            <a:endParaRPr lang="en-US"/>
          </a:p>
        </p:txBody>
      </p:sp>
    </p:spTree>
    <p:extLst>
      <p:ext uri="{BB962C8B-B14F-4D97-AF65-F5344CB8AC3E}">
        <p14:creationId xmlns:p14="http://schemas.microsoft.com/office/powerpoint/2010/main" val="22730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unvisit</a:t>
            </a:r>
            <a:r>
              <a:rPr lang="en-US" dirty="0"/>
              <a:t>” each node after visiting the subtree rooted at it, allowing a different path to explore this subtree again</a:t>
            </a:r>
          </a:p>
        </p:txBody>
      </p:sp>
      <p:sp>
        <p:nvSpPr>
          <p:cNvPr id="4" name="Slide Number Placeholder 3"/>
          <p:cNvSpPr>
            <a:spLocks noGrp="1"/>
          </p:cNvSpPr>
          <p:nvPr>
            <p:ph type="sldNum" sz="quarter" idx="10"/>
          </p:nvPr>
        </p:nvSpPr>
        <p:spPr/>
        <p:txBody>
          <a:bodyPr/>
          <a:lstStyle/>
          <a:p>
            <a:fld id="{82D257BC-0EFF-4DDC-BE2B-0410C8662773}" type="slidenum">
              <a:rPr lang="en-US" smtClean="0"/>
              <a:t>11</a:t>
            </a:fld>
            <a:endParaRPr lang="en-US"/>
          </a:p>
        </p:txBody>
      </p:sp>
    </p:spTree>
    <p:extLst>
      <p:ext uri="{BB962C8B-B14F-4D97-AF65-F5344CB8AC3E}">
        <p14:creationId xmlns:p14="http://schemas.microsoft.com/office/powerpoint/2010/main" val="52099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a:t>
            </a:r>
          </a:p>
        </p:txBody>
      </p:sp>
      <p:sp>
        <p:nvSpPr>
          <p:cNvPr id="4" name="Slide Number Placeholder 3"/>
          <p:cNvSpPr>
            <a:spLocks noGrp="1"/>
          </p:cNvSpPr>
          <p:nvPr>
            <p:ph type="sldNum" sz="quarter" idx="10"/>
          </p:nvPr>
        </p:nvSpPr>
        <p:spPr/>
        <p:txBody>
          <a:bodyPr/>
          <a:lstStyle/>
          <a:p>
            <a:fld id="{A778FBA5-F957-4CE9-A734-9CFA9C4F5603}" type="slidenum">
              <a:rPr lang="en-US" smtClean="0"/>
              <a:pPr/>
              <a:t>17</a:t>
            </a:fld>
            <a:endParaRPr lang="en-US" dirty="0"/>
          </a:p>
        </p:txBody>
      </p:sp>
    </p:spTree>
    <p:extLst>
      <p:ext uri="{BB962C8B-B14F-4D97-AF65-F5344CB8AC3E}">
        <p14:creationId xmlns:p14="http://schemas.microsoft.com/office/powerpoint/2010/main" val="405185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0CA4-B5AE-4A5C-930A-FCF1393D1E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E1FF2-B4BF-4A92-86D8-68E6280CE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E472E8-72C6-4D37-A43C-8597EBFA4E81}"/>
              </a:ext>
            </a:extLst>
          </p:cNvPr>
          <p:cNvSpPr>
            <a:spLocks noGrp="1"/>
          </p:cNvSpPr>
          <p:nvPr>
            <p:ph type="dt" sz="half" idx="10"/>
          </p:nvPr>
        </p:nvSpPr>
        <p:spPr/>
        <p:txBody>
          <a:bodyPr/>
          <a:lstStyle/>
          <a:p>
            <a:fld id="{0570A678-2E96-4938-8089-80528C34ACAB}" type="datetime1">
              <a:rPr lang="en-US" smtClean="0"/>
              <a:t>2/15/2018</a:t>
            </a:fld>
            <a:endParaRPr lang="en-US"/>
          </a:p>
        </p:txBody>
      </p:sp>
      <p:sp>
        <p:nvSpPr>
          <p:cNvPr id="5" name="Footer Placeholder 4">
            <a:extLst>
              <a:ext uri="{FF2B5EF4-FFF2-40B4-BE49-F238E27FC236}">
                <a16:creationId xmlns:a16="http://schemas.microsoft.com/office/drawing/2014/main" id="{3BF16F28-A5EF-4FA6-86EA-B9B6E2BE8E18}"/>
              </a:ext>
            </a:extLst>
          </p:cNvPr>
          <p:cNvSpPr>
            <a:spLocks noGrp="1"/>
          </p:cNvSpPr>
          <p:nvPr>
            <p:ph type="ftr" sz="quarter" idx="11"/>
          </p:nvPr>
        </p:nvSpPr>
        <p:spPr>
          <a:xfrm>
            <a:off x="4038600" y="644779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92CB2A7-F0D7-40E8-B968-A1906E3F7FBE}"/>
              </a:ext>
            </a:extLst>
          </p:cNvPr>
          <p:cNvSpPr>
            <a:spLocks noGrp="1"/>
          </p:cNvSpPr>
          <p:nvPr>
            <p:ph type="sldNum" sz="quarter" idx="12"/>
          </p:nvPr>
        </p:nvSpPr>
        <p:spPr/>
        <p:txBody>
          <a:bodyPr/>
          <a:lstStyle>
            <a:lvl1pPr>
              <a:defRPr>
                <a:solidFill>
                  <a:schemeClr val="tx1"/>
                </a:solidFill>
              </a:defRPr>
            </a:lvl1pPr>
          </a:lstStyle>
          <a:p>
            <a:fld id="{36099DA5-221F-4E13-A14C-874F5A3109C9}" type="slidenum">
              <a:rPr lang="en-US" smtClean="0"/>
              <a:pPr/>
              <a:t>‹#›</a:t>
            </a:fld>
            <a:endParaRPr lang="en-US" dirty="0"/>
          </a:p>
        </p:txBody>
      </p:sp>
    </p:spTree>
    <p:extLst>
      <p:ext uri="{BB962C8B-B14F-4D97-AF65-F5344CB8AC3E}">
        <p14:creationId xmlns:p14="http://schemas.microsoft.com/office/powerpoint/2010/main" val="166858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D0B1-124C-46AE-93A7-9877D4F53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79229-5563-4E2B-A2D3-1595B74C51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200F4-5609-4B73-8FB3-BFCC0BD189BE}"/>
              </a:ext>
            </a:extLst>
          </p:cNvPr>
          <p:cNvSpPr>
            <a:spLocks noGrp="1"/>
          </p:cNvSpPr>
          <p:nvPr>
            <p:ph type="dt" sz="half" idx="10"/>
          </p:nvPr>
        </p:nvSpPr>
        <p:spPr/>
        <p:txBody>
          <a:bodyPr/>
          <a:lstStyle/>
          <a:p>
            <a:fld id="{3695D1D7-9A0C-49FA-BE3D-E0B940E45F65}" type="datetime1">
              <a:rPr lang="en-US" smtClean="0"/>
              <a:t>2/15/2018</a:t>
            </a:fld>
            <a:endParaRPr lang="en-US" dirty="0"/>
          </a:p>
        </p:txBody>
      </p:sp>
      <p:sp>
        <p:nvSpPr>
          <p:cNvPr id="5" name="Footer Placeholder 4">
            <a:extLst>
              <a:ext uri="{FF2B5EF4-FFF2-40B4-BE49-F238E27FC236}">
                <a16:creationId xmlns:a16="http://schemas.microsoft.com/office/drawing/2014/main" id="{65B47ECA-F101-46B4-91AA-B99FC2E69D10}"/>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D1C630-B5DD-4239-BC45-61D5D911E29D}"/>
              </a:ext>
            </a:extLst>
          </p:cNvPr>
          <p:cNvSpPr>
            <a:spLocks noGrp="1"/>
          </p:cNvSpPr>
          <p:nvPr>
            <p:ph type="sldNum" sz="quarter" idx="12"/>
          </p:nvPr>
        </p:nvSpPr>
        <p:spPr/>
        <p:txBody>
          <a:bodyPr/>
          <a:lstStyle/>
          <a:p>
            <a:fld id="{36099DA5-221F-4E13-A14C-874F5A3109C9}" type="slidenum">
              <a:rPr lang="en-US" smtClean="0"/>
              <a:t>‹#›</a:t>
            </a:fld>
            <a:endParaRPr lang="en-US" dirty="0"/>
          </a:p>
        </p:txBody>
      </p:sp>
    </p:spTree>
    <p:extLst>
      <p:ext uri="{BB962C8B-B14F-4D97-AF65-F5344CB8AC3E}">
        <p14:creationId xmlns:p14="http://schemas.microsoft.com/office/powerpoint/2010/main" val="17039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773F-D43F-43A1-9E4B-226330B6019E}"/>
              </a:ext>
            </a:extLst>
          </p:cNvPr>
          <p:cNvSpPr>
            <a:spLocks noGrp="1"/>
          </p:cNvSpPr>
          <p:nvPr>
            <p:ph type="title"/>
          </p:nvPr>
        </p:nvSpPr>
        <p:spPr>
          <a:xfrm>
            <a:off x="831850" y="93529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6A82A-2EFA-405B-A7F8-49FC82F38CD0}"/>
              </a:ext>
            </a:extLst>
          </p:cNvPr>
          <p:cNvSpPr>
            <a:spLocks noGrp="1"/>
          </p:cNvSpPr>
          <p:nvPr>
            <p:ph type="body" idx="1"/>
          </p:nvPr>
        </p:nvSpPr>
        <p:spPr>
          <a:xfrm>
            <a:off x="838200" y="387100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500380-2E44-4FCA-BC61-720FFFC1D004}"/>
              </a:ext>
            </a:extLst>
          </p:cNvPr>
          <p:cNvSpPr>
            <a:spLocks noGrp="1"/>
          </p:cNvSpPr>
          <p:nvPr>
            <p:ph type="dt" sz="half" idx="10"/>
          </p:nvPr>
        </p:nvSpPr>
        <p:spPr/>
        <p:txBody>
          <a:bodyPr/>
          <a:lstStyle/>
          <a:p>
            <a:fld id="{5A54F5DD-1EF4-4E4D-97BA-81166FAC9F85}" type="datetime1">
              <a:rPr lang="en-US" smtClean="0"/>
              <a:t>2/15/2018</a:t>
            </a:fld>
            <a:endParaRPr lang="en-US"/>
          </a:p>
        </p:txBody>
      </p:sp>
      <p:sp>
        <p:nvSpPr>
          <p:cNvPr id="5" name="Footer Placeholder 4">
            <a:extLst>
              <a:ext uri="{FF2B5EF4-FFF2-40B4-BE49-F238E27FC236}">
                <a16:creationId xmlns:a16="http://schemas.microsoft.com/office/drawing/2014/main" id="{E639D405-DAD1-4423-8801-F54AE21C6B33}"/>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363318-D586-4F6F-AD56-CA02D66D7EC1}"/>
              </a:ext>
            </a:extLst>
          </p:cNvPr>
          <p:cNvSpPr>
            <a:spLocks noGrp="1"/>
          </p:cNvSpPr>
          <p:nvPr>
            <p:ph type="sldNum" sz="quarter" idx="12"/>
          </p:nvPr>
        </p:nvSpPr>
        <p:spPr/>
        <p:txBody>
          <a:bodyPr/>
          <a:lstStyle/>
          <a:p>
            <a:fld id="{36099DA5-221F-4E13-A14C-874F5A3109C9}" type="slidenum">
              <a:rPr lang="en-US" smtClean="0"/>
              <a:t>‹#›</a:t>
            </a:fld>
            <a:endParaRPr lang="en-US"/>
          </a:p>
        </p:txBody>
      </p:sp>
    </p:spTree>
    <p:extLst>
      <p:ext uri="{BB962C8B-B14F-4D97-AF65-F5344CB8AC3E}">
        <p14:creationId xmlns:p14="http://schemas.microsoft.com/office/powerpoint/2010/main" val="365505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2C5A-2147-4A33-A0F1-722FC5CC7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444E5-2B38-498E-A993-9E8263E76093}"/>
              </a:ext>
            </a:extLst>
          </p:cNvPr>
          <p:cNvSpPr>
            <a:spLocks noGrp="1"/>
          </p:cNvSpPr>
          <p:nvPr>
            <p:ph sz="half" idx="1"/>
          </p:nvPr>
        </p:nvSpPr>
        <p:spPr>
          <a:xfrm>
            <a:off x="838200" y="933061"/>
            <a:ext cx="5181600" cy="5243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F150C7-F0F2-420F-BAE9-A11F72D098B2}"/>
              </a:ext>
            </a:extLst>
          </p:cNvPr>
          <p:cNvSpPr>
            <a:spLocks noGrp="1"/>
          </p:cNvSpPr>
          <p:nvPr>
            <p:ph sz="half" idx="2"/>
          </p:nvPr>
        </p:nvSpPr>
        <p:spPr>
          <a:xfrm>
            <a:off x="6172200" y="933061"/>
            <a:ext cx="5181600" cy="524390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80285B1-C402-4CF5-BC97-38C62DFC74DF}"/>
              </a:ext>
            </a:extLst>
          </p:cNvPr>
          <p:cNvSpPr>
            <a:spLocks noGrp="1"/>
          </p:cNvSpPr>
          <p:nvPr>
            <p:ph type="dt" sz="half" idx="10"/>
          </p:nvPr>
        </p:nvSpPr>
        <p:spPr/>
        <p:txBody>
          <a:bodyPr/>
          <a:lstStyle/>
          <a:p>
            <a:fld id="{4671DFCA-1F31-45A6-AF9F-C9DDF48A2F5E}" type="datetime1">
              <a:rPr lang="en-US" smtClean="0"/>
              <a:t>2/15/2018</a:t>
            </a:fld>
            <a:endParaRPr lang="en-US"/>
          </a:p>
        </p:txBody>
      </p:sp>
      <p:sp>
        <p:nvSpPr>
          <p:cNvPr id="6" name="Footer Placeholder 5">
            <a:extLst>
              <a:ext uri="{FF2B5EF4-FFF2-40B4-BE49-F238E27FC236}">
                <a16:creationId xmlns:a16="http://schemas.microsoft.com/office/drawing/2014/main" id="{3AD9C9DA-FDF8-4172-A117-3EFD9CE77BDB}"/>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6B9A11-657C-4778-B35E-021F9C84B541}"/>
              </a:ext>
            </a:extLst>
          </p:cNvPr>
          <p:cNvSpPr>
            <a:spLocks noGrp="1"/>
          </p:cNvSpPr>
          <p:nvPr>
            <p:ph type="sldNum" sz="quarter" idx="12"/>
          </p:nvPr>
        </p:nvSpPr>
        <p:spPr/>
        <p:txBody>
          <a:bodyPr/>
          <a:lstStyle/>
          <a:p>
            <a:fld id="{36099DA5-221F-4E13-A14C-874F5A3109C9}" type="slidenum">
              <a:rPr lang="en-US" smtClean="0"/>
              <a:t>‹#›</a:t>
            </a:fld>
            <a:endParaRPr lang="en-US"/>
          </a:p>
        </p:txBody>
      </p:sp>
    </p:spTree>
    <p:extLst>
      <p:ext uri="{BB962C8B-B14F-4D97-AF65-F5344CB8AC3E}">
        <p14:creationId xmlns:p14="http://schemas.microsoft.com/office/powerpoint/2010/main" val="385115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3B22-50B4-4142-ADDB-80DBDAD1C40F}"/>
              </a:ext>
            </a:extLst>
          </p:cNvPr>
          <p:cNvSpPr>
            <a:spLocks noGrp="1"/>
          </p:cNvSpPr>
          <p:nvPr>
            <p:ph type="title"/>
          </p:nvPr>
        </p:nvSpPr>
        <p:spPr>
          <a:xfrm>
            <a:off x="838200" y="85206"/>
            <a:ext cx="10515600" cy="6985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3CCB8E3-14E9-40C0-AEB7-E29EEF4E3A46}"/>
              </a:ext>
            </a:extLst>
          </p:cNvPr>
          <p:cNvSpPr>
            <a:spLocks noGrp="1"/>
          </p:cNvSpPr>
          <p:nvPr>
            <p:ph type="body" idx="1"/>
          </p:nvPr>
        </p:nvSpPr>
        <p:spPr>
          <a:xfrm>
            <a:off x="839788" y="92538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F14788-07E0-41E3-90AB-5CFF8CAF4722}"/>
              </a:ext>
            </a:extLst>
          </p:cNvPr>
          <p:cNvSpPr>
            <a:spLocks noGrp="1"/>
          </p:cNvSpPr>
          <p:nvPr>
            <p:ph sz="half" idx="2"/>
          </p:nvPr>
        </p:nvSpPr>
        <p:spPr>
          <a:xfrm>
            <a:off x="839788" y="1749295"/>
            <a:ext cx="5157787" cy="44403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B2F51-7C1B-4098-9C0D-FD6F088D4409}"/>
              </a:ext>
            </a:extLst>
          </p:cNvPr>
          <p:cNvSpPr>
            <a:spLocks noGrp="1"/>
          </p:cNvSpPr>
          <p:nvPr>
            <p:ph type="body" sz="quarter" idx="3"/>
          </p:nvPr>
        </p:nvSpPr>
        <p:spPr>
          <a:xfrm>
            <a:off x="6172200" y="92538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35038A-6949-4127-89D1-F943376C2C7A}"/>
              </a:ext>
            </a:extLst>
          </p:cNvPr>
          <p:cNvSpPr>
            <a:spLocks noGrp="1"/>
          </p:cNvSpPr>
          <p:nvPr>
            <p:ph sz="quarter" idx="4"/>
          </p:nvPr>
        </p:nvSpPr>
        <p:spPr>
          <a:xfrm>
            <a:off x="6172200" y="1749295"/>
            <a:ext cx="5183188" cy="44403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C9DF2-1132-463E-B918-0A106E446D8D}"/>
              </a:ext>
            </a:extLst>
          </p:cNvPr>
          <p:cNvSpPr>
            <a:spLocks noGrp="1"/>
          </p:cNvSpPr>
          <p:nvPr>
            <p:ph type="dt" sz="half" idx="10"/>
          </p:nvPr>
        </p:nvSpPr>
        <p:spPr/>
        <p:txBody>
          <a:bodyPr/>
          <a:lstStyle/>
          <a:p>
            <a:fld id="{6BEDB56F-1FAF-412C-8127-D2465470A842}" type="datetime1">
              <a:rPr lang="en-US" smtClean="0"/>
              <a:t>2/15/2018</a:t>
            </a:fld>
            <a:endParaRPr lang="en-US"/>
          </a:p>
        </p:txBody>
      </p:sp>
      <p:sp>
        <p:nvSpPr>
          <p:cNvPr id="8" name="Footer Placeholder 7">
            <a:extLst>
              <a:ext uri="{FF2B5EF4-FFF2-40B4-BE49-F238E27FC236}">
                <a16:creationId xmlns:a16="http://schemas.microsoft.com/office/drawing/2014/main" id="{58794480-CB66-4204-A8F3-8CC4FF7AFDE0}"/>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840AF06-BF17-4BA6-BEC5-7AD42C5626CB}"/>
              </a:ext>
            </a:extLst>
          </p:cNvPr>
          <p:cNvSpPr>
            <a:spLocks noGrp="1"/>
          </p:cNvSpPr>
          <p:nvPr>
            <p:ph type="sldNum" sz="quarter" idx="12"/>
          </p:nvPr>
        </p:nvSpPr>
        <p:spPr/>
        <p:txBody>
          <a:bodyPr/>
          <a:lstStyle/>
          <a:p>
            <a:fld id="{36099DA5-221F-4E13-A14C-874F5A3109C9}" type="slidenum">
              <a:rPr lang="en-US" smtClean="0"/>
              <a:t>‹#›</a:t>
            </a:fld>
            <a:endParaRPr lang="en-US"/>
          </a:p>
        </p:txBody>
      </p:sp>
    </p:spTree>
    <p:extLst>
      <p:ext uri="{BB962C8B-B14F-4D97-AF65-F5344CB8AC3E}">
        <p14:creationId xmlns:p14="http://schemas.microsoft.com/office/powerpoint/2010/main" val="368768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EBD9-6CC6-47D1-A799-02F7A2EC88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66BE8-8299-4FB0-8DFD-BCD799B015D4}"/>
              </a:ext>
            </a:extLst>
          </p:cNvPr>
          <p:cNvSpPr>
            <a:spLocks noGrp="1"/>
          </p:cNvSpPr>
          <p:nvPr>
            <p:ph type="dt" sz="half" idx="10"/>
          </p:nvPr>
        </p:nvSpPr>
        <p:spPr/>
        <p:txBody>
          <a:bodyPr/>
          <a:lstStyle/>
          <a:p>
            <a:fld id="{6F1F4061-D5CD-43EB-8F65-636CAE844DFE}" type="datetime1">
              <a:rPr lang="en-US" smtClean="0"/>
              <a:t>2/15/2018</a:t>
            </a:fld>
            <a:endParaRPr lang="en-US"/>
          </a:p>
        </p:txBody>
      </p:sp>
      <p:sp>
        <p:nvSpPr>
          <p:cNvPr id="4" name="Footer Placeholder 3">
            <a:extLst>
              <a:ext uri="{FF2B5EF4-FFF2-40B4-BE49-F238E27FC236}">
                <a16:creationId xmlns:a16="http://schemas.microsoft.com/office/drawing/2014/main" id="{088386EC-1A99-4C2B-87C8-1DEDC20D0204}"/>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8CC9E2-2959-4AF4-938C-CC9E5FDF7D92}"/>
              </a:ext>
            </a:extLst>
          </p:cNvPr>
          <p:cNvSpPr>
            <a:spLocks noGrp="1"/>
          </p:cNvSpPr>
          <p:nvPr>
            <p:ph type="sldNum" sz="quarter" idx="12"/>
          </p:nvPr>
        </p:nvSpPr>
        <p:spPr/>
        <p:txBody>
          <a:bodyPr/>
          <a:lstStyle/>
          <a:p>
            <a:fld id="{36099DA5-221F-4E13-A14C-874F5A3109C9}" type="slidenum">
              <a:rPr lang="en-US" smtClean="0"/>
              <a:t>‹#›</a:t>
            </a:fld>
            <a:endParaRPr lang="en-US"/>
          </a:p>
        </p:txBody>
      </p:sp>
    </p:spTree>
    <p:extLst>
      <p:ext uri="{BB962C8B-B14F-4D97-AF65-F5344CB8AC3E}">
        <p14:creationId xmlns:p14="http://schemas.microsoft.com/office/powerpoint/2010/main" val="126240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7303B-C4A7-4E1E-B44A-5CE4B2A24775}"/>
              </a:ext>
            </a:extLst>
          </p:cNvPr>
          <p:cNvSpPr>
            <a:spLocks noGrp="1"/>
          </p:cNvSpPr>
          <p:nvPr>
            <p:ph type="dt" sz="half" idx="10"/>
          </p:nvPr>
        </p:nvSpPr>
        <p:spPr/>
        <p:txBody>
          <a:bodyPr/>
          <a:lstStyle/>
          <a:p>
            <a:fld id="{85D9D221-FD2C-4F56-8EE2-D6ECA0B2C32F}" type="datetime1">
              <a:rPr lang="en-US" smtClean="0"/>
              <a:t>2/15/2018</a:t>
            </a:fld>
            <a:endParaRPr lang="en-US"/>
          </a:p>
        </p:txBody>
      </p:sp>
      <p:sp>
        <p:nvSpPr>
          <p:cNvPr id="3" name="Footer Placeholder 2">
            <a:extLst>
              <a:ext uri="{FF2B5EF4-FFF2-40B4-BE49-F238E27FC236}">
                <a16:creationId xmlns:a16="http://schemas.microsoft.com/office/drawing/2014/main" id="{8514A47F-C7F4-4587-8E27-A02F15EB21C0}"/>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4CAEF8A-8519-445D-90A7-35EA67558009}"/>
              </a:ext>
            </a:extLst>
          </p:cNvPr>
          <p:cNvSpPr>
            <a:spLocks noGrp="1"/>
          </p:cNvSpPr>
          <p:nvPr>
            <p:ph type="sldNum" sz="quarter" idx="12"/>
          </p:nvPr>
        </p:nvSpPr>
        <p:spPr/>
        <p:txBody>
          <a:bodyPr/>
          <a:lstStyle/>
          <a:p>
            <a:fld id="{36099DA5-221F-4E13-A14C-874F5A3109C9}" type="slidenum">
              <a:rPr lang="en-US" smtClean="0"/>
              <a:t>‹#›</a:t>
            </a:fld>
            <a:endParaRPr lang="en-US"/>
          </a:p>
        </p:txBody>
      </p:sp>
    </p:spTree>
    <p:extLst>
      <p:ext uri="{BB962C8B-B14F-4D97-AF65-F5344CB8AC3E}">
        <p14:creationId xmlns:p14="http://schemas.microsoft.com/office/powerpoint/2010/main" val="203801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CFDA7-5795-4799-9122-DC0AFFE3C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08DDE-B8B5-4EFD-AD0E-1505B045AEB7}"/>
              </a:ext>
            </a:extLst>
          </p:cNvPr>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7F067-2BE2-4F2E-8E97-C455B32B565E}"/>
              </a:ext>
            </a:extLst>
          </p:cNvPr>
          <p:cNvSpPr>
            <a:spLocks noGrp="1"/>
          </p:cNvSpPr>
          <p:nvPr>
            <p:ph type="dt" sz="half" idx="10"/>
          </p:nvPr>
        </p:nvSpPr>
        <p:spPr/>
        <p:txBody>
          <a:bodyPr/>
          <a:lstStyle/>
          <a:p>
            <a:fld id="{D540B632-45AC-494B-8F1B-545DDA60A9F7}" type="datetime1">
              <a:rPr lang="en-US" smtClean="0"/>
              <a:t>2/15/2018</a:t>
            </a:fld>
            <a:endParaRPr lang="en-US"/>
          </a:p>
        </p:txBody>
      </p:sp>
      <p:sp>
        <p:nvSpPr>
          <p:cNvPr id="6" name="Footer Placeholder 5">
            <a:extLst>
              <a:ext uri="{FF2B5EF4-FFF2-40B4-BE49-F238E27FC236}">
                <a16:creationId xmlns:a16="http://schemas.microsoft.com/office/drawing/2014/main" id="{FF37ACF3-76A8-4CF7-BAE4-645A9AE7F8F4}"/>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C6A4DC-7FD4-430E-8181-5F157314616A}"/>
              </a:ext>
            </a:extLst>
          </p:cNvPr>
          <p:cNvSpPr>
            <a:spLocks noGrp="1"/>
          </p:cNvSpPr>
          <p:nvPr>
            <p:ph type="sldNum" sz="quarter" idx="12"/>
          </p:nvPr>
        </p:nvSpPr>
        <p:spPr/>
        <p:txBody>
          <a:bodyPr/>
          <a:lstStyle/>
          <a:p>
            <a:fld id="{36099DA5-221F-4E13-A14C-874F5A3109C9}" type="slidenum">
              <a:rPr lang="en-US" smtClean="0"/>
              <a:t>‹#›</a:t>
            </a:fld>
            <a:endParaRPr lang="en-US"/>
          </a:p>
        </p:txBody>
      </p:sp>
      <p:sp>
        <p:nvSpPr>
          <p:cNvPr id="8" name="Title 1">
            <a:extLst>
              <a:ext uri="{FF2B5EF4-FFF2-40B4-BE49-F238E27FC236}">
                <a16:creationId xmlns:a16="http://schemas.microsoft.com/office/drawing/2014/main" id="{1E88AE8F-283D-45B0-8A2A-B3F6E9000174}"/>
              </a:ext>
            </a:extLst>
          </p:cNvPr>
          <p:cNvSpPr>
            <a:spLocks noGrp="1"/>
          </p:cNvSpPr>
          <p:nvPr>
            <p:ph type="title"/>
          </p:nvPr>
        </p:nvSpPr>
        <p:spPr>
          <a:xfrm>
            <a:off x="838200" y="87621"/>
            <a:ext cx="10515600" cy="695579"/>
          </a:xfrm>
        </p:spPr>
        <p:txBody>
          <a:bodyPr/>
          <a:lstStyle/>
          <a:p>
            <a:r>
              <a:rPr lang="en-US"/>
              <a:t>Click to edit Master title style</a:t>
            </a:r>
          </a:p>
        </p:txBody>
      </p:sp>
    </p:spTree>
    <p:extLst>
      <p:ext uri="{BB962C8B-B14F-4D97-AF65-F5344CB8AC3E}">
        <p14:creationId xmlns:p14="http://schemas.microsoft.com/office/powerpoint/2010/main" val="326936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BCD7D9-6BAC-4385-8D09-FF33B4C5F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D5500C-B417-46CF-AC82-55C161CAF6D8}"/>
              </a:ext>
            </a:extLst>
          </p:cNvPr>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D45CC7-4503-42DE-B2CC-C7DE177F19AE}"/>
              </a:ext>
            </a:extLst>
          </p:cNvPr>
          <p:cNvSpPr>
            <a:spLocks noGrp="1"/>
          </p:cNvSpPr>
          <p:nvPr>
            <p:ph type="dt" sz="half" idx="10"/>
          </p:nvPr>
        </p:nvSpPr>
        <p:spPr/>
        <p:txBody>
          <a:bodyPr/>
          <a:lstStyle/>
          <a:p>
            <a:fld id="{313128A5-FBB1-4028-8B54-A9FD231579A7}" type="datetime1">
              <a:rPr lang="en-US" smtClean="0"/>
              <a:t>2/15/2018</a:t>
            </a:fld>
            <a:endParaRPr lang="en-US"/>
          </a:p>
        </p:txBody>
      </p:sp>
      <p:sp>
        <p:nvSpPr>
          <p:cNvPr id="6" name="Footer Placeholder 5">
            <a:extLst>
              <a:ext uri="{FF2B5EF4-FFF2-40B4-BE49-F238E27FC236}">
                <a16:creationId xmlns:a16="http://schemas.microsoft.com/office/drawing/2014/main" id="{69318846-E39B-4ACF-B2EC-B5C8ACA87E6F}"/>
              </a:ext>
            </a:extLst>
          </p:cNvPr>
          <p:cNvSpPr>
            <a:spLocks noGrp="1"/>
          </p:cNvSpPr>
          <p:nvPr>
            <p:ph type="ftr" sz="quarter" idx="11"/>
          </p:nvPr>
        </p:nvSpPr>
        <p:spPr>
          <a:xfrm>
            <a:off x="4038600" y="644779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8A713-7DC4-4517-A439-0B0A4A13E03A}"/>
              </a:ext>
            </a:extLst>
          </p:cNvPr>
          <p:cNvSpPr>
            <a:spLocks noGrp="1"/>
          </p:cNvSpPr>
          <p:nvPr>
            <p:ph type="sldNum" sz="quarter" idx="12"/>
          </p:nvPr>
        </p:nvSpPr>
        <p:spPr/>
        <p:txBody>
          <a:bodyPr/>
          <a:lstStyle/>
          <a:p>
            <a:fld id="{36099DA5-221F-4E13-A14C-874F5A3109C9}" type="slidenum">
              <a:rPr lang="en-US" smtClean="0"/>
              <a:t>‹#›</a:t>
            </a:fld>
            <a:endParaRPr lang="en-US"/>
          </a:p>
        </p:txBody>
      </p:sp>
      <p:sp>
        <p:nvSpPr>
          <p:cNvPr id="8" name="Title 1">
            <a:extLst>
              <a:ext uri="{FF2B5EF4-FFF2-40B4-BE49-F238E27FC236}">
                <a16:creationId xmlns:a16="http://schemas.microsoft.com/office/drawing/2014/main" id="{CBB3752F-69E8-4E52-A219-31A7D136241C}"/>
              </a:ext>
            </a:extLst>
          </p:cNvPr>
          <p:cNvSpPr txBox="1">
            <a:spLocks/>
          </p:cNvSpPr>
          <p:nvPr userDrawn="1"/>
        </p:nvSpPr>
        <p:spPr>
          <a:xfrm>
            <a:off x="838200" y="87621"/>
            <a:ext cx="10515600" cy="695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46175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8F057-E208-47DF-843D-26114796563F}"/>
              </a:ext>
            </a:extLst>
          </p:cNvPr>
          <p:cNvSpPr>
            <a:spLocks noGrp="1"/>
          </p:cNvSpPr>
          <p:nvPr>
            <p:ph type="title"/>
          </p:nvPr>
        </p:nvSpPr>
        <p:spPr>
          <a:xfrm>
            <a:off x="838200" y="87621"/>
            <a:ext cx="10515600" cy="6955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D309534-5ED7-4033-923C-5A9BD18636C8}"/>
              </a:ext>
            </a:extLst>
          </p:cNvPr>
          <p:cNvSpPr>
            <a:spLocks noGrp="1"/>
          </p:cNvSpPr>
          <p:nvPr>
            <p:ph type="body" idx="1"/>
          </p:nvPr>
        </p:nvSpPr>
        <p:spPr>
          <a:xfrm>
            <a:off x="838200" y="950976"/>
            <a:ext cx="10515600" cy="52259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1F111-A561-45C4-9F7F-D127255222BF}"/>
              </a:ext>
            </a:extLst>
          </p:cNvPr>
          <p:cNvSpPr>
            <a:spLocks noGrp="1"/>
          </p:cNvSpPr>
          <p:nvPr>
            <p:ph type="dt" sz="half" idx="2"/>
          </p:nvPr>
        </p:nvSpPr>
        <p:spPr>
          <a:xfrm>
            <a:off x="838200" y="644779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ED0D2680-D027-4772-94C7-9CD0A995731F}" type="datetime1">
              <a:rPr lang="en-US" smtClean="0"/>
              <a:pPr/>
              <a:t>2/15/2018</a:t>
            </a:fld>
            <a:endParaRPr lang="en-US" dirty="0"/>
          </a:p>
        </p:txBody>
      </p:sp>
      <p:sp>
        <p:nvSpPr>
          <p:cNvPr id="6" name="Slide Number Placeholder 5">
            <a:extLst>
              <a:ext uri="{FF2B5EF4-FFF2-40B4-BE49-F238E27FC236}">
                <a16:creationId xmlns:a16="http://schemas.microsoft.com/office/drawing/2014/main" id="{9F7FB241-D085-440F-ADC3-B8080F4ECB13}"/>
              </a:ext>
            </a:extLst>
          </p:cNvPr>
          <p:cNvSpPr>
            <a:spLocks noGrp="1"/>
          </p:cNvSpPr>
          <p:nvPr>
            <p:ph type="sldNum" sz="quarter" idx="4"/>
          </p:nvPr>
        </p:nvSpPr>
        <p:spPr>
          <a:xfrm>
            <a:off x="8610600" y="6447790"/>
            <a:ext cx="2743200" cy="365125"/>
          </a:xfrm>
          <a:prstGeom prst="rect">
            <a:avLst/>
          </a:prstGeom>
        </p:spPr>
        <p:txBody>
          <a:bodyPr vert="horz" lIns="91440" tIns="45720" rIns="91440" bIns="45720" rtlCol="0" anchor="ctr"/>
          <a:lstStyle>
            <a:lvl1pPr algn="r">
              <a:defRPr sz="1400">
                <a:solidFill>
                  <a:schemeClr val="tx1"/>
                </a:solidFill>
              </a:defRPr>
            </a:lvl1pPr>
          </a:lstStyle>
          <a:p>
            <a:fld id="{36099DA5-221F-4E13-A14C-874F5A3109C9}" type="slidenum">
              <a:rPr lang="en-US" smtClean="0"/>
              <a:pPr/>
              <a:t>‹#›</a:t>
            </a:fld>
            <a:endParaRPr lang="en-US" dirty="0"/>
          </a:p>
        </p:txBody>
      </p:sp>
      <p:cxnSp>
        <p:nvCxnSpPr>
          <p:cNvPr id="7" name="Straight Connector 6">
            <a:extLst>
              <a:ext uri="{FF2B5EF4-FFF2-40B4-BE49-F238E27FC236}">
                <a16:creationId xmlns:a16="http://schemas.microsoft.com/office/drawing/2014/main" id="{A3CF4AA4-EB10-4321-AA50-1421C4960FE6}"/>
              </a:ext>
            </a:extLst>
          </p:cNvPr>
          <p:cNvCxnSpPr>
            <a:cxnSpLocks/>
          </p:cNvCxnSpPr>
          <p:nvPr userDrawn="1"/>
        </p:nvCxnSpPr>
        <p:spPr>
          <a:xfrm>
            <a:off x="0" y="6365143"/>
            <a:ext cx="12192000" cy="0"/>
          </a:xfrm>
          <a:prstGeom prst="line">
            <a:avLst/>
          </a:prstGeom>
          <a:ln w="254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58B6BD6A-5D7C-4EE2-B77C-91A5B1EE0720}"/>
              </a:ext>
            </a:extLst>
          </p:cNvPr>
          <p:cNvCxnSpPr>
            <a:cxnSpLocks/>
          </p:cNvCxnSpPr>
          <p:nvPr userDrawn="1"/>
        </p:nvCxnSpPr>
        <p:spPr>
          <a:xfrm>
            <a:off x="0" y="828920"/>
            <a:ext cx="12192000" cy="0"/>
          </a:xfrm>
          <a:prstGeom prst="line">
            <a:avLst/>
          </a:prstGeom>
          <a:ln w="2540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200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gif"/><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6CA1-CB20-4026-A7E1-B7BB3723D4EB}"/>
              </a:ext>
            </a:extLst>
          </p:cNvPr>
          <p:cNvSpPr>
            <a:spLocks noGrp="1"/>
          </p:cNvSpPr>
          <p:nvPr>
            <p:ph type="ctrTitle"/>
          </p:nvPr>
        </p:nvSpPr>
        <p:spPr>
          <a:xfrm>
            <a:off x="1524000" y="983822"/>
            <a:ext cx="9144000" cy="2119601"/>
          </a:xfrm>
        </p:spPr>
        <p:txBody>
          <a:bodyPr>
            <a:normAutofit/>
          </a:bodyPr>
          <a:lstStyle/>
          <a:p>
            <a:r>
              <a:rPr lang="en-US" sz="4400" b="1" dirty="0"/>
              <a:t>Automated Attack Discovery in TCP Congestion Control using a Model-guided Approach</a:t>
            </a:r>
          </a:p>
        </p:txBody>
      </p:sp>
      <p:sp>
        <p:nvSpPr>
          <p:cNvPr id="3" name="Subtitle 2">
            <a:extLst>
              <a:ext uri="{FF2B5EF4-FFF2-40B4-BE49-F238E27FC236}">
                <a16:creationId xmlns:a16="http://schemas.microsoft.com/office/drawing/2014/main" id="{B45A49AE-0DC2-4FC9-851D-5C2A6DBC1A1A}"/>
              </a:ext>
            </a:extLst>
          </p:cNvPr>
          <p:cNvSpPr>
            <a:spLocks noGrp="1"/>
          </p:cNvSpPr>
          <p:nvPr>
            <p:ph type="subTitle" idx="1"/>
          </p:nvPr>
        </p:nvSpPr>
        <p:spPr>
          <a:xfrm>
            <a:off x="1524000" y="3315853"/>
            <a:ext cx="9144000" cy="2493819"/>
          </a:xfrm>
        </p:spPr>
        <p:txBody>
          <a:bodyPr>
            <a:noAutofit/>
          </a:bodyPr>
          <a:lstStyle/>
          <a:p>
            <a:pPr>
              <a:lnSpc>
                <a:spcPct val="100000"/>
              </a:lnSpc>
              <a:spcBef>
                <a:spcPts val="0"/>
              </a:spcBef>
            </a:pPr>
            <a:r>
              <a:rPr lang="en-US" b="1" i="1" u="sng" dirty="0"/>
              <a:t>Samuel Jero</a:t>
            </a:r>
            <a:r>
              <a:rPr lang="en-US" b="1" baseline="30000" dirty="0"/>
              <a:t>1</a:t>
            </a:r>
            <a:r>
              <a:rPr lang="en-US" b="1" dirty="0"/>
              <a:t>, </a:t>
            </a:r>
            <a:r>
              <a:rPr lang="en-US" b="1" dirty="0" err="1"/>
              <a:t>Endadul</a:t>
            </a:r>
            <a:r>
              <a:rPr lang="en-US" b="1" dirty="0"/>
              <a:t> Hoque</a:t>
            </a:r>
            <a:r>
              <a:rPr lang="en-US" b="1" baseline="30000" dirty="0"/>
              <a:t>2</a:t>
            </a:r>
            <a:r>
              <a:rPr lang="en-US" b="1" dirty="0"/>
              <a:t>, David Choffnes</a:t>
            </a:r>
            <a:r>
              <a:rPr lang="en-US" b="1" baseline="30000" dirty="0"/>
              <a:t>3</a:t>
            </a:r>
            <a:r>
              <a:rPr lang="en-US" b="1" dirty="0"/>
              <a:t>, Alan Mislove</a:t>
            </a:r>
            <a:r>
              <a:rPr lang="en-US" b="1" baseline="30000" dirty="0"/>
              <a:t>3</a:t>
            </a:r>
            <a:r>
              <a:rPr lang="en-US" b="1" dirty="0"/>
              <a:t>, and Cristina Nita-Rotaru</a:t>
            </a:r>
            <a:r>
              <a:rPr lang="en-US" b="1" baseline="30000" dirty="0"/>
              <a:t>3</a:t>
            </a:r>
          </a:p>
          <a:p>
            <a:pPr>
              <a:lnSpc>
                <a:spcPct val="100000"/>
              </a:lnSpc>
              <a:spcBef>
                <a:spcPts val="0"/>
              </a:spcBef>
            </a:pPr>
            <a:endParaRPr lang="en-US" sz="2000" b="1" baseline="30000" dirty="0"/>
          </a:p>
          <a:p>
            <a:pPr>
              <a:lnSpc>
                <a:spcPct val="100000"/>
              </a:lnSpc>
              <a:spcBef>
                <a:spcPts val="0"/>
              </a:spcBef>
            </a:pPr>
            <a:r>
              <a:rPr lang="en-US" sz="2000" b="1" baseline="30000" dirty="0"/>
              <a:t>1</a:t>
            </a:r>
            <a:r>
              <a:rPr lang="en-US" sz="2000" b="1" dirty="0"/>
              <a:t>Purdue University, </a:t>
            </a:r>
            <a:r>
              <a:rPr lang="en-US" sz="2000" b="1" baseline="30000" dirty="0"/>
              <a:t>2</a:t>
            </a:r>
            <a:r>
              <a:rPr lang="en-US" sz="2000" b="1" dirty="0"/>
              <a:t>Florida International University, and</a:t>
            </a:r>
          </a:p>
          <a:p>
            <a:pPr>
              <a:lnSpc>
                <a:spcPct val="100000"/>
              </a:lnSpc>
              <a:spcBef>
                <a:spcPts val="0"/>
              </a:spcBef>
            </a:pPr>
            <a:r>
              <a:rPr lang="en-US" sz="2000" b="1" baseline="30000" dirty="0"/>
              <a:t>3</a:t>
            </a:r>
            <a:r>
              <a:rPr lang="en-US" sz="2000" b="1" dirty="0"/>
              <a:t>Northeastern University</a:t>
            </a:r>
          </a:p>
          <a:p>
            <a:pPr>
              <a:lnSpc>
                <a:spcPct val="100000"/>
              </a:lnSpc>
              <a:spcBef>
                <a:spcPts val="0"/>
              </a:spcBef>
            </a:pPr>
            <a:endParaRPr lang="en-US" sz="2000" b="1" dirty="0"/>
          </a:p>
          <a:p>
            <a:pPr>
              <a:lnSpc>
                <a:spcPct val="100000"/>
              </a:lnSpc>
              <a:spcBef>
                <a:spcPts val="0"/>
              </a:spcBef>
            </a:pPr>
            <a:r>
              <a:rPr lang="en-US" sz="2000" b="1" dirty="0"/>
              <a:t>NDSS 2018</a:t>
            </a:r>
          </a:p>
        </p:txBody>
      </p:sp>
      <p:pic>
        <p:nvPicPr>
          <p:cNvPr id="5" name="Picture 4">
            <a:extLst>
              <a:ext uri="{FF2B5EF4-FFF2-40B4-BE49-F238E27FC236}">
                <a16:creationId xmlns:a16="http://schemas.microsoft.com/office/drawing/2014/main" id="{BBC6DBD4-665E-4A7D-A38F-0E889C4CC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52" y="5922738"/>
            <a:ext cx="2117045" cy="383258"/>
          </a:xfrm>
          <a:prstGeom prst="rect">
            <a:avLst/>
          </a:prstGeom>
        </p:spPr>
      </p:pic>
      <p:pic>
        <p:nvPicPr>
          <p:cNvPr id="6" name="Picture 5">
            <a:extLst>
              <a:ext uri="{FF2B5EF4-FFF2-40B4-BE49-F238E27FC236}">
                <a16:creationId xmlns:a16="http://schemas.microsoft.com/office/drawing/2014/main" id="{73FFCF21-C3F4-4257-82CE-9585022A3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665" y="5893623"/>
            <a:ext cx="1217735" cy="383258"/>
          </a:xfrm>
          <a:prstGeom prst="rect">
            <a:avLst/>
          </a:prstGeom>
        </p:spPr>
      </p:pic>
      <p:pic>
        <p:nvPicPr>
          <p:cNvPr id="7" name="Picture 6">
            <a:extLst>
              <a:ext uri="{FF2B5EF4-FFF2-40B4-BE49-F238E27FC236}">
                <a16:creationId xmlns:a16="http://schemas.microsoft.com/office/drawing/2014/main" id="{252A70AE-F45C-4928-8EC6-CCA202470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187" y="5867471"/>
            <a:ext cx="2850324" cy="409410"/>
          </a:xfrm>
          <a:prstGeom prst="rect">
            <a:avLst/>
          </a:prstGeom>
        </p:spPr>
      </p:pic>
      <p:sp>
        <p:nvSpPr>
          <p:cNvPr id="8" name="Slide Number Placeholder 7">
            <a:extLst>
              <a:ext uri="{FF2B5EF4-FFF2-40B4-BE49-F238E27FC236}">
                <a16:creationId xmlns:a16="http://schemas.microsoft.com/office/drawing/2014/main" id="{71CB40DE-41C5-4C12-B5A5-0C69EACFCC21}"/>
              </a:ext>
            </a:extLst>
          </p:cNvPr>
          <p:cNvSpPr>
            <a:spLocks noGrp="1"/>
          </p:cNvSpPr>
          <p:nvPr>
            <p:ph type="sldNum" sz="quarter" idx="12"/>
          </p:nvPr>
        </p:nvSpPr>
        <p:spPr/>
        <p:txBody>
          <a:bodyPr/>
          <a:lstStyle/>
          <a:p>
            <a:fld id="{36099DA5-221F-4E13-A14C-874F5A3109C9}" type="slidenum">
              <a:rPr lang="en-US" smtClean="0"/>
              <a:t>1</a:t>
            </a:fld>
            <a:endParaRPr lang="en-US"/>
          </a:p>
        </p:txBody>
      </p:sp>
    </p:spTree>
    <p:extLst>
      <p:ext uri="{BB962C8B-B14F-4D97-AF65-F5344CB8AC3E}">
        <p14:creationId xmlns:p14="http://schemas.microsoft.com/office/powerpoint/2010/main" val="125446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E67F-27EF-4C14-A766-F1A401D1860C}"/>
              </a:ext>
            </a:extLst>
          </p:cNvPr>
          <p:cNvSpPr>
            <a:spLocks noGrp="1"/>
          </p:cNvSpPr>
          <p:nvPr>
            <p:ph type="title"/>
          </p:nvPr>
        </p:nvSpPr>
        <p:spPr/>
        <p:txBody>
          <a:bodyPr/>
          <a:lstStyle/>
          <a:p>
            <a:r>
              <a:rPr lang="en-US" dirty="0"/>
              <a:t>Model-based Attack Generation</a:t>
            </a:r>
          </a:p>
        </p:txBody>
      </p:sp>
      <p:sp>
        <p:nvSpPr>
          <p:cNvPr id="3" name="Content Placeholder 2">
            <a:extLst>
              <a:ext uri="{FF2B5EF4-FFF2-40B4-BE49-F238E27FC236}">
                <a16:creationId xmlns:a16="http://schemas.microsoft.com/office/drawing/2014/main" id="{AB59F546-535E-425B-B259-0EC87E224C0C}"/>
              </a:ext>
            </a:extLst>
          </p:cNvPr>
          <p:cNvSpPr>
            <a:spLocks noGrp="1"/>
          </p:cNvSpPr>
          <p:nvPr>
            <p:ph idx="1"/>
          </p:nvPr>
        </p:nvSpPr>
        <p:spPr>
          <a:xfrm>
            <a:off x="747191" y="2495157"/>
            <a:ext cx="8313682" cy="2300195"/>
          </a:xfrm>
        </p:spPr>
        <p:txBody>
          <a:bodyPr>
            <a:normAutofit/>
          </a:bodyPr>
          <a:lstStyle/>
          <a:p>
            <a:pPr marL="514350" indent="-514350">
              <a:buFont typeface="+mj-lt"/>
              <a:buAutoNum type="arabicPeriod"/>
            </a:pPr>
            <a:r>
              <a:rPr lang="en-US" dirty="0"/>
              <a:t>Consider state machine model of congestion control</a:t>
            </a:r>
          </a:p>
          <a:p>
            <a:pPr marL="514350" indent="-514350">
              <a:buFont typeface="+mj-lt"/>
              <a:buAutoNum type="arabicPeriod"/>
            </a:pPr>
            <a:r>
              <a:rPr lang="en-US" dirty="0"/>
              <a:t>Identify cycles containing desirable transitions</a:t>
            </a:r>
          </a:p>
          <a:p>
            <a:pPr lvl="2"/>
            <a:r>
              <a:rPr lang="en-US" dirty="0"/>
              <a:t>Abstract strategy generation</a:t>
            </a:r>
          </a:p>
          <a:p>
            <a:pPr marL="457200" indent="-457200">
              <a:buFont typeface="+mj-lt"/>
              <a:buAutoNum type="arabicPeriod"/>
            </a:pPr>
            <a:r>
              <a:rPr lang="en-US" dirty="0"/>
              <a:t>Force TCP to follow each cycle</a:t>
            </a:r>
          </a:p>
          <a:p>
            <a:pPr lvl="2"/>
            <a:r>
              <a:rPr lang="en-US" dirty="0"/>
              <a:t>Concrete strategy generation</a:t>
            </a:r>
          </a:p>
        </p:txBody>
      </p:sp>
      <p:sp>
        <p:nvSpPr>
          <p:cNvPr id="4" name="Slide Number Placeholder 3">
            <a:extLst>
              <a:ext uri="{FF2B5EF4-FFF2-40B4-BE49-F238E27FC236}">
                <a16:creationId xmlns:a16="http://schemas.microsoft.com/office/drawing/2014/main" id="{A7F7D288-E612-46E4-83FE-1879579C3A0D}"/>
              </a:ext>
            </a:extLst>
          </p:cNvPr>
          <p:cNvSpPr>
            <a:spLocks noGrp="1"/>
          </p:cNvSpPr>
          <p:nvPr>
            <p:ph type="sldNum" sz="quarter" idx="12"/>
          </p:nvPr>
        </p:nvSpPr>
        <p:spPr/>
        <p:txBody>
          <a:bodyPr/>
          <a:lstStyle/>
          <a:p>
            <a:fld id="{36099DA5-221F-4E13-A14C-874F5A3109C9}" type="slidenum">
              <a:rPr lang="en-US" smtClean="0"/>
              <a:t>10</a:t>
            </a:fld>
            <a:endParaRPr lang="en-US" dirty="0"/>
          </a:p>
        </p:txBody>
      </p:sp>
      <p:grpSp>
        <p:nvGrpSpPr>
          <p:cNvPr id="20" name="Group 19">
            <a:extLst>
              <a:ext uri="{FF2B5EF4-FFF2-40B4-BE49-F238E27FC236}">
                <a16:creationId xmlns:a16="http://schemas.microsoft.com/office/drawing/2014/main" id="{C60FC635-A525-4494-97B2-3757E9038A44}"/>
              </a:ext>
            </a:extLst>
          </p:cNvPr>
          <p:cNvGrpSpPr/>
          <p:nvPr/>
        </p:nvGrpSpPr>
        <p:grpSpPr>
          <a:xfrm>
            <a:off x="2834582" y="5025176"/>
            <a:ext cx="1116830" cy="1078342"/>
            <a:chOff x="2834582" y="5025176"/>
            <a:chExt cx="1116830" cy="1078342"/>
          </a:xfrm>
        </p:grpSpPr>
        <p:sp>
          <p:nvSpPr>
            <p:cNvPr id="5" name="Oval 4">
              <a:extLst>
                <a:ext uri="{FF2B5EF4-FFF2-40B4-BE49-F238E27FC236}">
                  <a16:creationId xmlns:a16="http://schemas.microsoft.com/office/drawing/2014/main" id="{512E16DB-F64A-45BF-AB42-6FFEA95659B9}"/>
                </a:ext>
              </a:extLst>
            </p:cNvPr>
            <p:cNvSpPr/>
            <p:nvPr/>
          </p:nvSpPr>
          <p:spPr>
            <a:xfrm>
              <a:off x="2834582" y="5548932"/>
              <a:ext cx="232467" cy="21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AD6A15CB-17BC-4AA9-AC51-3BE814416C2E}"/>
                </a:ext>
              </a:extLst>
            </p:cNvPr>
            <p:cNvSpPr/>
            <p:nvPr/>
          </p:nvSpPr>
          <p:spPr>
            <a:xfrm>
              <a:off x="3558482" y="5548932"/>
              <a:ext cx="232467" cy="21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Oval 6">
              <a:extLst>
                <a:ext uri="{FF2B5EF4-FFF2-40B4-BE49-F238E27FC236}">
                  <a16:creationId xmlns:a16="http://schemas.microsoft.com/office/drawing/2014/main" id="{47A7FBDD-67AC-457A-99E0-4047E1C1925B}"/>
                </a:ext>
              </a:extLst>
            </p:cNvPr>
            <p:cNvSpPr/>
            <p:nvPr/>
          </p:nvSpPr>
          <p:spPr>
            <a:xfrm>
              <a:off x="3196532" y="5887009"/>
              <a:ext cx="232467" cy="21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8" name="Curved Connector 3">
              <a:extLst>
                <a:ext uri="{FF2B5EF4-FFF2-40B4-BE49-F238E27FC236}">
                  <a16:creationId xmlns:a16="http://schemas.microsoft.com/office/drawing/2014/main" id="{D49898CD-1C3F-4539-BD4B-6C96B18CFB4B}"/>
                </a:ext>
              </a:extLst>
            </p:cNvPr>
            <p:cNvCxnSpPr>
              <a:stCxn id="5" idx="7"/>
              <a:endCxn id="6" idx="0"/>
            </p:cNvCxnSpPr>
            <p:nvPr/>
          </p:nvCxnSpPr>
          <p:spPr>
            <a:xfrm rot="5400000" flipH="1" flipV="1">
              <a:off x="3338007" y="5243931"/>
              <a:ext cx="31707" cy="641711"/>
            </a:xfrm>
            <a:prstGeom prst="curvedConnector3">
              <a:avLst>
                <a:gd name="adj1" fmla="val 820976"/>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100">
              <a:extLst>
                <a:ext uri="{FF2B5EF4-FFF2-40B4-BE49-F238E27FC236}">
                  <a16:creationId xmlns:a16="http://schemas.microsoft.com/office/drawing/2014/main" id="{BAB6F956-BC5A-4AD2-BB68-90B4356369E6}"/>
                </a:ext>
              </a:extLst>
            </p:cNvPr>
            <p:cNvCxnSpPr>
              <a:stCxn id="6" idx="4"/>
              <a:endCxn id="7" idx="6"/>
            </p:cNvCxnSpPr>
            <p:nvPr/>
          </p:nvCxnSpPr>
          <p:spPr>
            <a:xfrm rot="5400000">
              <a:off x="3436947" y="5757494"/>
              <a:ext cx="229823" cy="245717"/>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0" name="Curved Connector 104">
              <a:extLst>
                <a:ext uri="{FF2B5EF4-FFF2-40B4-BE49-F238E27FC236}">
                  <a16:creationId xmlns:a16="http://schemas.microsoft.com/office/drawing/2014/main" id="{492F470D-408F-4C20-A0A0-404C96D82D3D}"/>
                </a:ext>
              </a:extLst>
            </p:cNvPr>
            <p:cNvCxnSpPr>
              <a:stCxn id="7" idx="2"/>
              <a:endCxn id="5" idx="5"/>
            </p:cNvCxnSpPr>
            <p:nvPr/>
          </p:nvCxnSpPr>
          <p:spPr>
            <a:xfrm rot="10800000">
              <a:off x="3033006" y="5733734"/>
              <a:ext cx="163527" cy="261530"/>
            </a:xfrm>
            <a:prstGeom prst="curved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11" name="Curved Connector 111">
              <a:extLst>
                <a:ext uri="{FF2B5EF4-FFF2-40B4-BE49-F238E27FC236}">
                  <a16:creationId xmlns:a16="http://schemas.microsoft.com/office/drawing/2014/main" id="{8757A2DA-676E-49E9-A736-061884467859}"/>
                </a:ext>
              </a:extLst>
            </p:cNvPr>
            <p:cNvCxnSpPr>
              <a:stCxn id="6" idx="2"/>
              <a:endCxn id="5" idx="6"/>
            </p:cNvCxnSpPr>
            <p:nvPr/>
          </p:nvCxnSpPr>
          <p:spPr>
            <a:xfrm rot="10800000">
              <a:off x="3067050" y="5657187"/>
              <a:ext cx="491433" cy="12700"/>
            </a:xfrm>
            <a:prstGeom prst="curvedConnector3">
              <a:avLst>
                <a:gd name="adj1" fmla="val 50000"/>
              </a:avLst>
            </a:prstGeom>
            <a:ln w="254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BCB5A65-7537-4C22-B89B-ADA17BFD5E9D}"/>
                </a:ext>
              </a:extLst>
            </p:cNvPr>
            <p:cNvSpPr txBox="1"/>
            <p:nvPr/>
          </p:nvSpPr>
          <p:spPr>
            <a:xfrm>
              <a:off x="2849764" y="5025176"/>
              <a:ext cx="1101648" cy="276999"/>
            </a:xfrm>
            <a:prstGeom prst="rect">
              <a:avLst/>
            </a:prstGeom>
            <a:noFill/>
          </p:spPr>
          <p:txBody>
            <a:bodyPr wrap="none" rtlCol="0">
              <a:spAutoFit/>
            </a:bodyPr>
            <a:lstStyle/>
            <a:p>
              <a:r>
                <a:rPr lang="en-US" sz="1200" dirty="0"/>
                <a:t>State Machine</a:t>
              </a:r>
            </a:p>
          </p:txBody>
        </p:sp>
      </p:grpSp>
      <p:sp>
        <p:nvSpPr>
          <p:cNvPr id="13" name="Right Arrow 114">
            <a:extLst>
              <a:ext uri="{FF2B5EF4-FFF2-40B4-BE49-F238E27FC236}">
                <a16:creationId xmlns:a16="http://schemas.microsoft.com/office/drawing/2014/main" id="{B31A3074-2229-47CD-B4F6-836F05BF8563}"/>
              </a:ext>
            </a:extLst>
          </p:cNvPr>
          <p:cNvSpPr/>
          <p:nvPr/>
        </p:nvSpPr>
        <p:spPr>
          <a:xfrm>
            <a:off x="4049916" y="5467199"/>
            <a:ext cx="752475" cy="4336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A4AEB24-B6F7-4835-8296-003E2DBE7461}"/>
              </a:ext>
            </a:extLst>
          </p:cNvPr>
          <p:cNvGrpSpPr/>
          <p:nvPr/>
        </p:nvGrpSpPr>
        <p:grpSpPr>
          <a:xfrm>
            <a:off x="5021464" y="5025176"/>
            <a:ext cx="1355820" cy="1078342"/>
            <a:chOff x="5021464" y="5025176"/>
            <a:chExt cx="1355820" cy="1078342"/>
          </a:xfrm>
        </p:grpSpPr>
        <p:sp>
          <p:nvSpPr>
            <p:cNvPr id="14" name="TextBox 13">
              <a:extLst>
                <a:ext uri="{FF2B5EF4-FFF2-40B4-BE49-F238E27FC236}">
                  <a16:creationId xmlns:a16="http://schemas.microsoft.com/office/drawing/2014/main" id="{959A494B-CCD4-4CFD-8DAB-19CBADED916E}"/>
                </a:ext>
              </a:extLst>
            </p:cNvPr>
            <p:cNvSpPr txBox="1"/>
            <p:nvPr/>
          </p:nvSpPr>
          <p:spPr>
            <a:xfrm>
              <a:off x="5177590" y="5457187"/>
              <a:ext cx="998991" cy="646331"/>
            </a:xfrm>
            <a:prstGeom prst="rect">
              <a:avLst/>
            </a:prstGeom>
            <a:noFill/>
          </p:spPr>
          <p:txBody>
            <a:bodyPr wrap="none" rtlCol="0">
              <a:spAutoFit/>
            </a:bodyPr>
            <a:lstStyle/>
            <a:p>
              <a:r>
                <a:rPr lang="en-US" dirty="0"/>
                <a:t>1,2,1…</a:t>
              </a:r>
              <a:br>
                <a:rPr lang="en-US" dirty="0"/>
              </a:br>
              <a:r>
                <a:rPr lang="en-US" dirty="0"/>
                <a:t>1,2,3,1…</a:t>
              </a:r>
            </a:p>
          </p:txBody>
        </p:sp>
        <p:sp>
          <p:nvSpPr>
            <p:cNvPr id="15" name="TextBox 14">
              <a:extLst>
                <a:ext uri="{FF2B5EF4-FFF2-40B4-BE49-F238E27FC236}">
                  <a16:creationId xmlns:a16="http://schemas.microsoft.com/office/drawing/2014/main" id="{B57E2D7F-87F0-4E6F-8C6E-195CF4708281}"/>
                </a:ext>
              </a:extLst>
            </p:cNvPr>
            <p:cNvSpPr txBox="1"/>
            <p:nvPr/>
          </p:nvSpPr>
          <p:spPr>
            <a:xfrm>
              <a:off x="5021464" y="5025176"/>
              <a:ext cx="1355820" cy="276999"/>
            </a:xfrm>
            <a:prstGeom prst="rect">
              <a:avLst/>
            </a:prstGeom>
            <a:noFill/>
          </p:spPr>
          <p:txBody>
            <a:bodyPr wrap="none" rtlCol="0">
              <a:spAutoFit/>
            </a:bodyPr>
            <a:lstStyle/>
            <a:p>
              <a:r>
                <a:rPr lang="en-US" sz="1200" dirty="0"/>
                <a:t>Abstract Strategies</a:t>
              </a:r>
            </a:p>
          </p:txBody>
        </p:sp>
      </p:grpSp>
      <p:sp>
        <p:nvSpPr>
          <p:cNvPr id="16" name="Right Arrow 117">
            <a:extLst>
              <a:ext uri="{FF2B5EF4-FFF2-40B4-BE49-F238E27FC236}">
                <a16:creationId xmlns:a16="http://schemas.microsoft.com/office/drawing/2014/main" id="{BB996215-7C58-4323-BF1E-FE5E6F77F8F4}"/>
              </a:ext>
            </a:extLst>
          </p:cNvPr>
          <p:cNvSpPr/>
          <p:nvPr/>
        </p:nvSpPr>
        <p:spPr>
          <a:xfrm>
            <a:off x="6712098" y="5480737"/>
            <a:ext cx="752475" cy="4336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0D00F46-7F75-491D-81B9-5938789C81B3}"/>
              </a:ext>
            </a:extLst>
          </p:cNvPr>
          <p:cNvGrpSpPr/>
          <p:nvPr/>
        </p:nvGrpSpPr>
        <p:grpSpPr>
          <a:xfrm>
            <a:off x="7685666" y="5025176"/>
            <a:ext cx="2411238" cy="1078342"/>
            <a:chOff x="7685666" y="5025176"/>
            <a:chExt cx="2411238" cy="1078342"/>
          </a:xfrm>
        </p:grpSpPr>
        <p:sp>
          <p:nvSpPr>
            <p:cNvPr id="17" name="TextBox 16">
              <a:extLst>
                <a:ext uri="{FF2B5EF4-FFF2-40B4-BE49-F238E27FC236}">
                  <a16:creationId xmlns:a16="http://schemas.microsoft.com/office/drawing/2014/main" id="{B80215AE-F8E3-4657-AF28-7BB61C4E0089}"/>
                </a:ext>
              </a:extLst>
            </p:cNvPr>
            <p:cNvSpPr txBox="1"/>
            <p:nvPr/>
          </p:nvSpPr>
          <p:spPr>
            <a:xfrm>
              <a:off x="7685666" y="5457187"/>
              <a:ext cx="2411238" cy="646331"/>
            </a:xfrm>
            <a:prstGeom prst="rect">
              <a:avLst/>
            </a:prstGeom>
            <a:noFill/>
          </p:spPr>
          <p:txBody>
            <a:bodyPr wrap="none" rtlCol="0">
              <a:spAutoFit/>
            </a:bodyPr>
            <a:lstStyle/>
            <a:p>
              <a:r>
                <a:rPr lang="en-US" dirty="0"/>
                <a:t>Delay Msg1, Drop Msg2</a:t>
              </a:r>
              <a:br>
                <a:rPr lang="en-US" dirty="0"/>
              </a:br>
              <a:r>
                <a:rPr lang="en-US" dirty="0"/>
                <a:t>Drop Msg3, Dup Msg4</a:t>
              </a:r>
            </a:p>
          </p:txBody>
        </p:sp>
        <p:sp>
          <p:nvSpPr>
            <p:cNvPr id="18" name="TextBox 17">
              <a:extLst>
                <a:ext uri="{FF2B5EF4-FFF2-40B4-BE49-F238E27FC236}">
                  <a16:creationId xmlns:a16="http://schemas.microsoft.com/office/drawing/2014/main" id="{F7C0F67B-831E-428B-99EA-FE1C45D2601B}"/>
                </a:ext>
              </a:extLst>
            </p:cNvPr>
            <p:cNvSpPr txBox="1"/>
            <p:nvPr/>
          </p:nvSpPr>
          <p:spPr>
            <a:xfrm>
              <a:off x="8218090" y="5025176"/>
              <a:ext cx="1398588" cy="276999"/>
            </a:xfrm>
            <a:prstGeom prst="rect">
              <a:avLst/>
            </a:prstGeom>
            <a:noFill/>
          </p:spPr>
          <p:txBody>
            <a:bodyPr wrap="none" rtlCol="0">
              <a:spAutoFit/>
            </a:bodyPr>
            <a:lstStyle/>
            <a:p>
              <a:r>
                <a:rPr lang="en-US" sz="1200" dirty="0"/>
                <a:t>Concrete Strategies</a:t>
              </a:r>
            </a:p>
          </p:txBody>
        </p:sp>
      </p:grpSp>
      <p:sp>
        <p:nvSpPr>
          <p:cNvPr id="19" name="Text Box 10">
            <a:extLst>
              <a:ext uri="{FF2B5EF4-FFF2-40B4-BE49-F238E27FC236}">
                <a16:creationId xmlns:a16="http://schemas.microsoft.com/office/drawing/2014/main" id="{FDC94249-F682-4DBB-BA81-C194346F7AE0}"/>
              </a:ext>
            </a:extLst>
          </p:cNvPr>
          <p:cNvSpPr txBox="1">
            <a:spLocks noChangeArrowheads="1"/>
          </p:cNvSpPr>
          <p:nvPr/>
        </p:nvSpPr>
        <p:spPr bwMode="auto">
          <a:xfrm>
            <a:off x="747191" y="986892"/>
            <a:ext cx="10204827" cy="1304573"/>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t">
            <a:noAutofit/>
          </a:bodyPr>
          <a:lstStyle/>
          <a:p>
            <a:pPr lvl="0">
              <a:lnSpc>
                <a:spcPct val="90000"/>
              </a:lnSpc>
              <a:spcBef>
                <a:spcPts val="1000"/>
              </a:spcBef>
            </a:pPr>
            <a:r>
              <a:rPr lang="en-US" sz="2800" b="1" dirty="0">
                <a:solidFill>
                  <a:prstClr val="black"/>
                </a:solidFill>
              </a:rPr>
              <a:t>Generate all cycles with the following pattern:</a:t>
            </a:r>
          </a:p>
          <a:p>
            <a:pPr marL="685800" lvl="1" indent="-228600">
              <a:lnSpc>
                <a:spcPct val="90000"/>
              </a:lnSpc>
              <a:spcBef>
                <a:spcPts val="500"/>
              </a:spcBef>
              <a:buFont typeface="Arial" panose="020B0604020202020204" pitchFamily="34" charset="0"/>
              <a:buChar char="•"/>
            </a:pPr>
            <a:r>
              <a:rPr lang="en-US" sz="2400" b="1" dirty="0" err="1">
                <a:solidFill>
                  <a:prstClr val="black"/>
                </a:solidFill>
                <a:latin typeface="Courier New" panose="02070309020205020404" pitchFamily="49" charset="0"/>
                <a:cs typeface="Courier New" panose="02070309020205020404" pitchFamily="49" charset="0"/>
              </a:rPr>
              <a:t>cwnd</a:t>
            </a:r>
            <a:r>
              <a:rPr lang="en-US" sz="2400" b="1" dirty="0">
                <a:solidFill>
                  <a:prstClr val="black"/>
                </a:solidFill>
                <a:latin typeface="Courier New" panose="02070309020205020404" pitchFamily="49" charset="0"/>
                <a:cs typeface="Courier New" panose="02070309020205020404" pitchFamily="49" charset="0"/>
              </a:rPr>
              <a:t> </a:t>
            </a:r>
            <a:r>
              <a:rPr lang="en-US" sz="2400" b="1" dirty="0">
                <a:solidFill>
                  <a:prstClr val="black"/>
                </a:solidFill>
              </a:rPr>
              <a:t>increases/decreases along cycle</a:t>
            </a:r>
            <a:endParaRPr lang="en-US" sz="2400" b="1" dirty="0">
              <a:solidFill>
                <a:prstClr val="black"/>
              </a:solidFill>
              <a:latin typeface="Courier New" panose="02070309020205020404" pitchFamily="49" charset="0"/>
              <a:cs typeface="Courier New" panose="02070309020205020404" pitchFamily="49" charset="0"/>
            </a:endParaRPr>
          </a:p>
          <a:p>
            <a:pPr marL="685800" lvl="1" indent="-228600">
              <a:lnSpc>
                <a:spcPct val="90000"/>
              </a:lnSpc>
              <a:spcBef>
                <a:spcPts val="500"/>
              </a:spcBef>
              <a:buFont typeface="Arial" panose="020B0604020202020204" pitchFamily="34" charset="0"/>
              <a:buChar char="•"/>
            </a:pPr>
            <a:r>
              <a:rPr lang="en-US" sz="2400" b="1" dirty="0">
                <a:solidFill>
                  <a:prstClr val="black"/>
                </a:solidFill>
              </a:rPr>
              <a:t>A set of actions exist that force TCP to follow this cycle</a:t>
            </a:r>
          </a:p>
        </p:txBody>
      </p:sp>
    </p:spTree>
    <p:extLst>
      <p:ext uri="{BB962C8B-B14F-4D97-AF65-F5344CB8AC3E}">
        <p14:creationId xmlns:p14="http://schemas.microsoft.com/office/powerpoint/2010/main" val="29638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6784-5F3D-4DDA-BF89-183C839D4DA8}"/>
              </a:ext>
            </a:extLst>
          </p:cNvPr>
          <p:cNvSpPr>
            <a:spLocks noGrp="1"/>
          </p:cNvSpPr>
          <p:nvPr>
            <p:ph type="title"/>
          </p:nvPr>
        </p:nvSpPr>
        <p:spPr/>
        <p:txBody>
          <a:bodyPr/>
          <a:lstStyle/>
          <a:p>
            <a:r>
              <a:rPr lang="en-US" dirty="0"/>
              <a:t>Abstract Strategy Generation</a:t>
            </a:r>
          </a:p>
        </p:txBody>
      </p:sp>
      <p:sp>
        <p:nvSpPr>
          <p:cNvPr id="3" name="Content Placeholder 2">
            <a:extLst>
              <a:ext uri="{FF2B5EF4-FFF2-40B4-BE49-F238E27FC236}">
                <a16:creationId xmlns:a16="http://schemas.microsoft.com/office/drawing/2014/main" id="{E3F753F1-4700-495D-B5A3-967645C12C0F}"/>
              </a:ext>
            </a:extLst>
          </p:cNvPr>
          <p:cNvSpPr>
            <a:spLocks noGrp="1"/>
          </p:cNvSpPr>
          <p:nvPr>
            <p:ph idx="1"/>
          </p:nvPr>
        </p:nvSpPr>
        <p:spPr>
          <a:xfrm>
            <a:off x="838200" y="950976"/>
            <a:ext cx="7668491" cy="3829102"/>
          </a:xfrm>
        </p:spPr>
        <p:txBody>
          <a:bodyPr>
            <a:normAutofit/>
          </a:bodyPr>
          <a:lstStyle/>
          <a:p>
            <a:r>
              <a:rPr lang="en-US" dirty="0"/>
              <a:t>Enumerate all paths</a:t>
            </a:r>
          </a:p>
          <a:p>
            <a:pPr lvl="1"/>
            <a:r>
              <a:rPr lang="en-US" dirty="0"/>
              <a:t>No standard graph algorithm</a:t>
            </a:r>
          </a:p>
          <a:p>
            <a:pPr lvl="1"/>
            <a:r>
              <a:rPr lang="en-US" dirty="0"/>
              <a:t>We adapt </a:t>
            </a:r>
            <a:r>
              <a:rPr lang="en-US" i="1" dirty="0"/>
              <a:t>depth first search </a:t>
            </a:r>
            <a:r>
              <a:rPr lang="en-US" dirty="0"/>
              <a:t>to this problem</a:t>
            </a:r>
          </a:p>
          <a:p>
            <a:r>
              <a:rPr lang="en-US" dirty="0"/>
              <a:t>Check that path contains cycle</a:t>
            </a:r>
          </a:p>
          <a:p>
            <a:r>
              <a:rPr lang="en-US" dirty="0"/>
              <a:t>Check that cycle contains desirable transitions</a:t>
            </a:r>
          </a:p>
          <a:p>
            <a:pPr lvl="1"/>
            <a:r>
              <a:rPr lang="en-US" dirty="0"/>
              <a:t>Any change to </a:t>
            </a:r>
            <a:r>
              <a:rPr lang="en-US" dirty="0" err="1">
                <a:latin typeface="Courier New" panose="02070309020205020404" pitchFamily="49" charset="0"/>
                <a:cs typeface="Courier New" panose="02070309020205020404" pitchFamily="49" charset="0"/>
              </a:rPr>
              <a:t>cwnd</a:t>
            </a:r>
            <a:endParaRPr lang="en-US" dirty="0">
              <a:latin typeface="Courier New" panose="02070309020205020404" pitchFamily="49" charset="0"/>
              <a:cs typeface="Courier New" panose="02070309020205020404" pitchFamily="49" charset="0"/>
            </a:endParaRPr>
          </a:p>
          <a:p>
            <a:r>
              <a:rPr lang="en-US" dirty="0"/>
              <a:t>Add path and transition conditions to abstract strategies</a:t>
            </a:r>
          </a:p>
        </p:txBody>
      </p:sp>
      <p:sp>
        <p:nvSpPr>
          <p:cNvPr id="4" name="Slide Number Placeholder 3">
            <a:extLst>
              <a:ext uri="{FF2B5EF4-FFF2-40B4-BE49-F238E27FC236}">
                <a16:creationId xmlns:a16="http://schemas.microsoft.com/office/drawing/2014/main" id="{258E8E1C-3688-443D-BDA2-1441AC423180}"/>
              </a:ext>
            </a:extLst>
          </p:cNvPr>
          <p:cNvSpPr>
            <a:spLocks noGrp="1"/>
          </p:cNvSpPr>
          <p:nvPr>
            <p:ph type="sldNum" sz="quarter" idx="12"/>
          </p:nvPr>
        </p:nvSpPr>
        <p:spPr/>
        <p:txBody>
          <a:bodyPr/>
          <a:lstStyle/>
          <a:p>
            <a:fld id="{36099DA5-221F-4E13-A14C-874F5A3109C9}" type="slidenum">
              <a:rPr lang="en-US" smtClean="0"/>
              <a:t>11</a:t>
            </a:fld>
            <a:endParaRPr lang="en-US" dirty="0"/>
          </a:p>
        </p:txBody>
      </p:sp>
      <p:sp>
        <p:nvSpPr>
          <p:cNvPr id="5" name="Oval 4">
            <a:extLst>
              <a:ext uri="{FF2B5EF4-FFF2-40B4-BE49-F238E27FC236}">
                <a16:creationId xmlns:a16="http://schemas.microsoft.com/office/drawing/2014/main" id="{C8EEEA6D-BDBC-4535-860E-D1B3478C38F5}"/>
              </a:ext>
            </a:extLst>
          </p:cNvPr>
          <p:cNvSpPr/>
          <p:nvPr/>
        </p:nvSpPr>
        <p:spPr>
          <a:xfrm>
            <a:off x="9674730" y="1290966"/>
            <a:ext cx="433783" cy="400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6" name="Oval 5">
            <a:extLst>
              <a:ext uri="{FF2B5EF4-FFF2-40B4-BE49-F238E27FC236}">
                <a16:creationId xmlns:a16="http://schemas.microsoft.com/office/drawing/2014/main" id="{7FF20100-A7F2-479C-BD30-8FC26B5ED894}"/>
              </a:ext>
            </a:extLst>
          </p:cNvPr>
          <p:cNvSpPr/>
          <p:nvPr/>
        </p:nvSpPr>
        <p:spPr>
          <a:xfrm>
            <a:off x="10496889" y="1875496"/>
            <a:ext cx="433783" cy="400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7" name="Oval 6">
            <a:extLst>
              <a:ext uri="{FF2B5EF4-FFF2-40B4-BE49-F238E27FC236}">
                <a16:creationId xmlns:a16="http://schemas.microsoft.com/office/drawing/2014/main" id="{D4A24E5F-F91C-43B2-9B22-B2EE229158B7}"/>
              </a:ext>
            </a:extLst>
          </p:cNvPr>
          <p:cNvSpPr/>
          <p:nvPr/>
        </p:nvSpPr>
        <p:spPr>
          <a:xfrm>
            <a:off x="8917595" y="1933806"/>
            <a:ext cx="433783" cy="400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8" name="Oval 7">
            <a:extLst>
              <a:ext uri="{FF2B5EF4-FFF2-40B4-BE49-F238E27FC236}">
                <a16:creationId xmlns:a16="http://schemas.microsoft.com/office/drawing/2014/main" id="{8115A0AD-D18C-4D20-BAFC-4B3286392A37}"/>
              </a:ext>
            </a:extLst>
          </p:cNvPr>
          <p:cNvSpPr/>
          <p:nvPr/>
        </p:nvSpPr>
        <p:spPr>
          <a:xfrm>
            <a:off x="9674730" y="3510514"/>
            <a:ext cx="433783" cy="400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p>
        </p:txBody>
      </p:sp>
      <p:sp>
        <p:nvSpPr>
          <p:cNvPr id="9" name="Oval 8">
            <a:extLst>
              <a:ext uri="{FF2B5EF4-FFF2-40B4-BE49-F238E27FC236}">
                <a16:creationId xmlns:a16="http://schemas.microsoft.com/office/drawing/2014/main" id="{EC383DA8-FAEA-479C-8CEA-C0D15C3E4C8D}"/>
              </a:ext>
            </a:extLst>
          </p:cNvPr>
          <p:cNvSpPr/>
          <p:nvPr/>
        </p:nvSpPr>
        <p:spPr>
          <a:xfrm>
            <a:off x="9674730" y="2615219"/>
            <a:ext cx="433783" cy="400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cxnSp>
        <p:nvCxnSpPr>
          <p:cNvPr id="10" name="Straight Arrow Connector 9">
            <a:extLst>
              <a:ext uri="{FF2B5EF4-FFF2-40B4-BE49-F238E27FC236}">
                <a16:creationId xmlns:a16="http://schemas.microsoft.com/office/drawing/2014/main" id="{F39A9267-FF77-400C-A99B-A7B0B8C84656}"/>
              </a:ext>
            </a:extLst>
          </p:cNvPr>
          <p:cNvCxnSpPr>
            <a:cxnSpLocks/>
            <a:stCxn id="5" idx="5"/>
            <a:endCxn id="6" idx="1"/>
          </p:cNvCxnSpPr>
          <p:nvPr/>
        </p:nvCxnSpPr>
        <p:spPr>
          <a:xfrm>
            <a:off x="10044987" y="1633039"/>
            <a:ext cx="515428" cy="30114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C0FA00D-01AC-4726-A393-98F678FF68B0}"/>
              </a:ext>
            </a:extLst>
          </p:cNvPr>
          <p:cNvCxnSpPr>
            <a:cxnSpLocks/>
            <a:stCxn id="5" idx="3"/>
            <a:endCxn id="7" idx="7"/>
          </p:cNvCxnSpPr>
          <p:nvPr/>
        </p:nvCxnSpPr>
        <p:spPr>
          <a:xfrm flipH="1">
            <a:off x="9287852" y="1633039"/>
            <a:ext cx="450404" cy="35945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D1BC74DE-9383-4567-8C6B-6F824D6547D9}"/>
              </a:ext>
            </a:extLst>
          </p:cNvPr>
          <p:cNvCxnSpPr>
            <a:cxnSpLocks/>
            <a:stCxn id="6" idx="3"/>
            <a:endCxn id="9" idx="7"/>
          </p:cNvCxnSpPr>
          <p:nvPr/>
        </p:nvCxnSpPr>
        <p:spPr>
          <a:xfrm flipH="1">
            <a:off x="10044987" y="2217569"/>
            <a:ext cx="515428" cy="45634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0F9328B5-3BF2-40B4-AFC5-9AF797156B25}"/>
              </a:ext>
            </a:extLst>
          </p:cNvPr>
          <p:cNvCxnSpPr>
            <a:cxnSpLocks/>
            <a:stCxn id="7" idx="5"/>
            <a:endCxn id="9" idx="1"/>
          </p:cNvCxnSpPr>
          <p:nvPr/>
        </p:nvCxnSpPr>
        <p:spPr>
          <a:xfrm>
            <a:off x="9287852" y="2275879"/>
            <a:ext cx="450404" cy="39803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07EBA19-AF8C-4FE2-A75B-B2A143F57F52}"/>
              </a:ext>
            </a:extLst>
          </p:cNvPr>
          <p:cNvCxnSpPr>
            <a:cxnSpLocks/>
            <a:stCxn id="9" idx="4"/>
            <a:endCxn id="8" idx="0"/>
          </p:cNvCxnSpPr>
          <p:nvPr/>
        </p:nvCxnSpPr>
        <p:spPr>
          <a:xfrm>
            <a:off x="9891622" y="3015983"/>
            <a:ext cx="0" cy="494531"/>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5" name="Curved Connector 23">
            <a:extLst>
              <a:ext uri="{FF2B5EF4-FFF2-40B4-BE49-F238E27FC236}">
                <a16:creationId xmlns:a16="http://schemas.microsoft.com/office/drawing/2014/main" id="{F97487E5-319E-401D-B152-5A8D1DAC6722}"/>
              </a:ext>
            </a:extLst>
          </p:cNvPr>
          <p:cNvCxnSpPr>
            <a:cxnSpLocks/>
            <a:stCxn id="8" idx="6"/>
            <a:endCxn id="6" idx="4"/>
          </p:cNvCxnSpPr>
          <p:nvPr/>
        </p:nvCxnSpPr>
        <p:spPr>
          <a:xfrm flipV="1">
            <a:off x="10108513" y="2276260"/>
            <a:ext cx="605268" cy="1434636"/>
          </a:xfrm>
          <a:prstGeom prst="curvedConnector2">
            <a:avLst/>
          </a:prstGeom>
          <a:ln w="76200">
            <a:tailEnd type="triangle"/>
          </a:ln>
        </p:spPr>
        <p:style>
          <a:lnRef idx="3">
            <a:schemeClr val="dk1"/>
          </a:lnRef>
          <a:fillRef idx="0">
            <a:schemeClr val="dk1"/>
          </a:fillRef>
          <a:effectRef idx="2">
            <a:schemeClr val="dk1"/>
          </a:effectRef>
          <a:fontRef idx="minor">
            <a:schemeClr val="tx1"/>
          </a:fontRef>
        </p:style>
      </p:cxnSp>
      <p:grpSp>
        <p:nvGrpSpPr>
          <p:cNvPr id="16" name="Group 15">
            <a:extLst>
              <a:ext uri="{FF2B5EF4-FFF2-40B4-BE49-F238E27FC236}">
                <a16:creationId xmlns:a16="http://schemas.microsoft.com/office/drawing/2014/main" id="{B8A33B2C-585C-4135-8FA3-9DAA9E0CF94E}"/>
              </a:ext>
            </a:extLst>
          </p:cNvPr>
          <p:cNvGrpSpPr/>
          <p:nvPr/>
        </p:nvGrpSpPr>
        <p:grpSpPr>
          <a:xfrm>
            <a:off x="9274398" y="4387710"/>
            <a:ext cx="1785950" cy="1134040"/>
            <a:chOff x="5002497" y="4740090"/>
            <a:chExt cx="1785950" cy="1134040"/>
          </a:xfrm>
        </p:grpSpPr>
        <p:pic>
          <p:nvPicPr>
            <p:cNvPr id="17" name="Picture 16">
              <a:extLst>
                <a:ext uri="{FF2B5EF4-FFF2-40B4-BE49-F238E27FC236}">
                  <a16:creationId xmlns:a16="http://schemas.microsoft.com/office/drawing/2014/main" id="{6938EE16-AE98-40E0-A1B0-D1D521620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497" y="4765647"/>
              <a:ext cx="314052" cy="299396"/>
            </a:xfrm>
            <a:prstGeom prst="rect">
              <a:avLst/>
            </a:prstGeom>
          </p:spPr>
        </p:pic>
        <p:sp>
          <p:nvSpPr>
            <p:cNvPr id="18" name="TextBox 17">
              <a:extLst>
                <a:ext uri="{FF2B5EF4-FFF2-40B4-BE49-F238E27FC236}">
                  <a16:creationId xmlns:a16="http://schemas.microsoft.com/office/drawing/2014/main" id="{1FD2D244-EC16-4CFA-A28E-2E3554FD9A05}"/>
                </a:ext>
              </a:extLst>
            </p:cNvPr>
            <p:cNvSpPr txBox="1"/>
            <p:nvPr/>
          </p:nvSpPr>
          <p:spPr>
            <a:xfrm>
              <a:off x="5270464" y="4740090"/>
              <a:ext cx="903276" cy="400110"/>
            </a:xfrm>
            <a:prstGeom prst="rect">
              <a:avLst/>
            </a:prstGeom>
            <a:noFill/>
          </p:spPr>
          <p:txBody>
            <a:bodyPr wrap="square" rtlCol="0">
              <a:spAutoFit/>
            </a:bodyPr>
            <a:lstStyle/>
            <a:p>
              <a:r>
                <a:rPr lang="en-US" sz="2000" b="1" dirty="0"/>
                <a:t>Cycle</a:t>
              </a:r>
            </a:p>
          </p:txBody>
        </p:sp>
        <p:pic>
          <p:nvPicPr>
            <p:cNvPr id="19" name="Picture 18">
              <a:extLst>
                <a:ext uri="{FF2B5EF4-FFF2-40B4-BE49-F238E27FC236}">
                  <a16:creationId xmlns:a16="http://schemas.microsoft.com/office/drawing/2014/main" id="{19AE59EA-DFEE-408F-977A-D02F8DBBA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497" y="5323317"/>
              <a:ext cx="314052" cy="299396"/>
            </a:xfrm>
            <a:prstGeom prst="rect">
              <a:avLst/>
            </a:prstGeom>
          </p:spPr>
        </p:pic>
        <p:sp>
          <p:nvSpPr>
            <p:cNvPr id="20" name="TextBox 19">
              <a:extLst>
                <a:ext uri="{FF2B5EF4-FFF2-40B4-BE49-F238E27FC236}">
                  <a16:creationId xmlns:a16="http://schemas.microsoft.com/office/drawing/2014/main" id="{B44F8593-0281-4A6D-902F-E23C58881F24}"/>
                </a:ext>
              </a:extLst>
            </p:cNvPr>
            <p:cNvSpPr txBox="1"/>
            <p:nvPr/>
          </p:nvSpPr>
          <p:spPr>
            <a:xfrm>
              <a:off x="5316548" y="5166244"/>
              <a:ext cx="1471899" cy="707886"/>
            </a:xfrm>
            <a:prstGeom prst="rect">
              <a:avLst/>
            </a:prstGeom>
            <a:noFill/>
          </p:spPr>
          <p:txBody>
            <a:bodyPr wrap="square" rtlCol="0">
              <a:spAutoFit/>
            </a:bodyPr>
            <a:lstStyle/>
            <a:p>
              <a:r>
                <a:rPr lang="en-US" sz="2000" b="1" dirty="0"/>
                <a:t>Desirable Transition</a:t>
              </a:r>
            </a:p>
          </p:txBody>
        </p:sp>
      </p:grpSp>
      <p:sp>
        <p:nvSpPr>
          <p:cNvPr id="21" name="TextBox 20">
            <a:extLst>
              <a:ext uri="{FF2B5EF4-FFF2-40B4-BE49-F238E27FC236}">
                <a16:creationId xmlns:a16="http://schemas.microsoft.com/office/drawing/2014/main" id="{ABC82861-764B-4C66-B5F2-F305A7FC9444}"/>
              </a:ext>
            </a:extLst>
          </p:cNvPr>
          <p:cNvSpPr txBox="1"/>
          <p:nvPr/>
        </p:nvSpPr>
        <p:spPr>
          <a:xfrm>
            <a:off x="1102624" y="4947854"/>
            <a:ext cx="6441175" cy="89255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600" dirty="0"/>
              <a:t>Abstract strategies are merely desirable cycles; they may not be realizable in practice!</a:t>
            </a:r>
          </a:p>
        </p:txBody>
      </p:sp>
    </p:spTree>
    <p:extLst>
      <p:ext uri="{BB962C8B-B14F-4D97-AF65-F5344CB8AC3E}">
        <p14:creationId xmlns:p14="http://schemas.microsoft.com/office/powerpoint/2010/main" val="9576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1" nodeType="clickEffect">
                                  <p:stCondLst>
                                    <p:cond delay="0"/>
                                  </p:stCondLst>
                                  <p:childTnLst>
                                    <p:set>
                                      <p:cBhvr>
                                        <p:cTn id="6" dur="indefinite"/>
                                        <p:tgtEl>
                                          <p:spTgt spid="10"/>
                                        </p:tgtEl>
                                        <p:attrNameLst>
                                          <p:attrName>stroke.color</p:attrName>
                                        </p:attrNameLst>
                                      </p:cBhvr>
                                      <p:to>
                                        <p:clrVal>
                                          <a:srgbClr val="FF0000"/>
                                        </p:clrVal>
                                      </p:to>
                                    </p:set>
                                    <p:set>
                                      <p:cBhvr>
                                        <p:cTn id="7" dur="indefinite"/>
                                        <p:tgtEl>
                                          <p:spTgt spid="10"/>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1" nodeType="clickEffect">
                                  <p:stCondLst>
                                    <p:cond delay="0"/>
                                  </p:stCondLst>
                                  <p:childTnLst>
                                    <p:set>
                                      <p:cBhvr>
                                        <p:cTn id="11" dur="indefinite"/>
                                        <p:tgtEl>
                                          <p:spTgt spid="12"/>
                                        </p:tgtEl>
                                        <p:attrNameLst>
                                          <p:attrName>stroke.color</p:attrName>
                                        </p:attrNameLst>
                                      </p:cBhvr>
                                      <p:to>
                                        <p:clrVal>
                                          <a:srgbClr val="FF0000"/>
                                        </p:clrVal>
                                      </p:to>
                                    </p:set>
                                    <p:set>
                                      <p:cBhvr>
                                        <p:cTn id="12" dur="indefinite"/>
                                        <p:tgtEl>
                                          <p:spTgt spid="12"/>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1" nodeType="clickEffect">
                                  <p:stCondLst>
                                    <p:cond delay="0"/>
                                  </p:stCondLst>
                                  <p:childTnLst>
                                    <p:set>
                                      <p:cBhvr>
                                        <p:cTn id="16" dur="indefinite"/>
                                        <p:tgtEl>
                                          <p:spTgt spid="14"/>
                                        </p:tgtEl>
                                        <p:attrNameLst>
                                          <p:attrName>stroke.color</p:attrName>
                                        </p:attrNameLst>
                                      </p:cBhvr>
                                      <p:to>
                                        <p:clrVal>
                                          <a:srgbClr val="FF0000"/>
                                        </p:clrVal>
                                      </p:to>
                                    </p:set>
                                    <p:set>
                                      <p:cBhvr>
                                        <p:cTn id="17" dur="indefinite"/>
                                        <p:tgtEl>
                                          <p:spTgt spid="14"/>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1" nodeType="clickEffect">
                                  <p:stCondLst>
                                    <p:cond delay="0"/>
                                  </p:stCondLst>
                                  <p:childTnLst>
                                    <p:set>
                                      <p:cBhvr>
                                        <p:cTn id="21" dur="indefinite"/>
                                        <p:tgtEl>
                                          <p:spTgt spid="15"/>
                                        </p:tgtEl>
                                        <p:attrNameLst>
                                          <p:attrName>stroke.color</p:attrName>
                                        </p:attrNameLst>
                                      </p:cBhvr>
                                      <p:to>
                                        <p:clrVal>
                                          <a:srgbClr val="FF0000"/>
                                        </p:clrVal>
                                      </p:to>
                                    </p:set>
                                    <p:set>
                                      <p:cBhvr>
                                        <p:cTn id="22" dur="indefinite"/>
                                        <p:tgtEl>
                                          <p:spTgt spid="15"/>
                                        </p:tgtEl>
                                        <p:attrNameLst>
                                          <p:attrName>stroke.on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7" presetClass="emph" presetSubtype="1" nodeType="withEffect">
                                  <p:stCondLst>
                                    <p:cond delay="0"/>
                                  </p:stCondLst>
                                  <p:childTnLst>
                                    <p:set>
                                      <p:cBhvr>
                                        <p:cTn id="30" dur="indefinite"/>
                                        <p:tgtEl>
                                          <p:spTgt spid="15"/>
                                        </p:tgtEl>
                                        <p:attrNameLst>
                                          <p:attrName>stroke.color</p:attrName>
                                        </p:attrNameLst>
                                      </p:cBhvr>
                                      <p:to>
                                        <p:clrVal>
                                          <a:srgbClr val="000000"/>
                                        </p:clrVal>
                                      </p:to>
                                    </p:set>
                                    <p:set>
                                      <p:cBhvr>
                                        <p:cTn id="31" dur="indefinite"/>
                                        <p:tgtEl>
                                          <p:spTgt spid="15"/>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7" presetClass="emph" presetSubtype="1" nodeType="clickEffect">
                                  <p:stCondLst>
                                    <p:cond delay="0"/>
                                  </p:stCondLst>
                                  <p:childTnLst>
                                    <p:set>
                                      <p:cBhvr>
                                        <p:cTn id="35" dur="indefinite"/>
                                        <p:tgtEl>
                                          <p:spTgt spid="14"/>
                                        </p:tgtEl>
                                        <p:attrNameLst>
                                          <p:attrName>stroke.color</p:attrName>
                                        </p:attrNameLst>
                                      </p:cBhvr>
                                      <p:to>
                                        <p:clrVal>
                                          <a:srgbClr val="000000"/>
                                        </p:clrVal>
                                      </p:to>
                                    </p:set>
                                    <p:set>
                                      <p:cBhvr>
                                        <p:cTn id="36" dur="indefinite"/>
                                        <p:tgtEl>
                                          <p:spTgt spid="14"/>
                                        </p:tgtEl>
                                        <p:attrNameLst>
                                          <p:attrName>stroke.on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7" presetClass="emph" presetSubtype="1" nodeType="clickEffect">
                                  <p:stCondLst>
                                    <p:cond delay="0"/>
                                  </p:stCondLst>
                                  <p:childTnLst>
                                    <p:set>
                                      <p:cBhvr>
                                        <p:cTn id="40" dur="indefinite"/>
                                        <p:tgtEl>
                                          <p:spTgt spid="12"/>
                                        </p:tgtEl>
                                        <p:attrNameLst>
                                          <p:attrName>stroke.color</p:attrName>
                                        </p:attrNameLst>
                                      </p:cBhvr>
                                      <p:to>
                                        <p:clrVal>
                                          <a:srgbClr val="000000"/>
                                        </p:clrVal>
                                      </p:to>
                                    </p:set>
                                    <p:set>
                                      <p:cBhvr>
                                        <p:cTn id="41" dur="indefinite"/>
                                        <p:tgtEl>
                                          <p:spTgt spid="12"/>
                                        </p:tgtEl>
                                        <p:attrNameLst>
                                          <p:attrName>stroke.on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7" presetClass="emph" presetSubtype="1" nodeType="clickEffect">
                                  <p:stCondLst>
                                    <p:cond delay="0"/>
                                  </p:stCondLst>
                                  <p:childTnLst>
                                    <p:set>
                                      <p:cBhvr>
                                        <p:cTn id="45" dur="indefinite"/>
                                        <p:tgtEl>
                                          <p:spTgt spid="10"/>
                                        </p:tgtEl>
                                        <p:attrNameLst>
                                          <p:attrName>stroke.color</p:attrName>
                                        </p:attrNameLst>
                                      </p:cBhvr>
                                      <p:to>
                                        <p:clrVal>
                                          <a:srgbClr val="000000"/>
                                        </p:clrVal>
                                      </p:to>
                                    </p:set>
                                    <p:set>
                                      <p:cBhvr>
                                        <p:cTn id="46" dur="indefinite"/>
                                        <p:tgtEl>
                                          <p:spTgt spid="10"/>
                                        </p:tgtEl>
                                        <p:attrNameLst>
                                          <p:attrName>stroke.on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7" presetClass="emph" presetSubtype="1" nodeType="clickEffect">
                                  <p:stCondLst>
                                    <p:cond delay="0"/>
                                  </p:stCondLst>
                                  <p:childTnLst>
                                    <p:set>
                                      <p:cBhvr>
                                        <p:cTn id="50" dur="indefinite"/>
                                        <p:tgtEl>
                                          <p:spTgt spid="11"/>
                                        </p:tgtEl>
                                        <p:attrNameLst>
                                          <p:attrName>stroke.color</p:attrName>
                                        </p:attrNameLst>
                                      </p:cBhvr>
                                      <p:to>
                                        <p:clrVal>
                                          <a:srgbClr val="FF0000"/>
                                        </p:clrVal>
                                      </p:to>
                                    </p:set>
                                    <p:set>
                                      <p:cBhvr>
                                        <p:cTn id="51" dur="indefinite"/>
                                        <p:tgtEl>
                                          <p:spTgt spid="11"/>
                                        </p:tgtEl>
                                        <p:attrNameLst>
                                          <p:attrName>stroke.on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7" presetClass="emph" presetSubtype="1" nodeType="clickEffect">
                                  <p:stCondLst>
                                    <p:cond delay="0"/>
                                  </p:stCondLst>
                                  <p:childTnLst>
                                    <p:set>
                                      <p:cBhvr>
                                        <p:cTn id="55" dur="indefinite"/>
                                        <p:tgtEl>
                                          <p:spTgt spid="13"/>
                                        </p:tgtEl>
                                        <p:attrNameLst>
                                          <p:attrName>stroke.color</p:attrName>
                                        </p:attrNameLst>
                                      </p:cBhvr>
                                      <p:to>
                                        <p:clrVal>
                                          <a:srgbClr val="FF0000"/>
                                        </p:clrVal>
                                      </p:to>
                                    </p:set>
                                    <p:set>
                                      <p:cBhvr>
                                        <p:cTn id="56" dur="indefinite"/>
                                        <p:tgtEl>
                                          <p:spTgt spid="13"/>
                                        </p:tgtEl>
                                        <p:attrNameLst>
                                          <p:attrName>stroke.on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7" presetClass="emph" presetSubtype="1" nodeType="clickEffect">
                                  <p:stCondLst>
                                    <p:cond delay="0"/>
                                  </p:stCondLst>
                                  <p:childTnLst>
                                    <p:set>
                                      <p:cBhvr>
                                        <p:cTn id="60" dur="indefinite"/>
                                        <p:tgtEl>
                                          <p:spTgt spid="14"/>
                                        </p:tgtEl>
                                        <p:attrNameLst>
                                          <p:attrName>stroke.color</p:attrName>
                                        </p:attrNameLst>
                                      </p:cBhvr>
                                      <p:to>
                                        <p:clrVal>
                                          <a:srgbClr val="FF0000"/>
                                        </p:clrVal>
                                      </p:to>
                                    </p:set>
                                    <p:set>
                                      <p:cBhvr>
                                        <p:cTn id="61" dur="indefinite"/>
                                        <p:tgtEl>
                                          <p:spTgt spid="14"/>
                                        </p:tgtEl>
                                        <p:attrNameLst>
                                          <p:attrName>stroke.on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7" presetClass="emph" presetSubtype="1" nodeType="clickEffect">
                                  <p:stCondLst>
                                    <p:cond delay="0"/>
                                  </p:stCondLst>
                                  <p:childTnLst>
                                    <p:set>
                                      <p:cBhvr>
                                        <p:cTn id="65" dur="indefinite"/>
                                        <p:tgtEl>
                                          <p:spTgt spid="15"/>
                                        </p:tgtEl>
                                        <p:attrNameLst>
                                          <p:attrName>stroke.color</p:attrName>
                                        </p:attrNameLst>
                                      </p:cBhvr>
                                      <p:to>
                                        <p:clrVal>
                                          <a:srgbClr val="FF0000"/>
                                        </p:clrVal>
                                      </p:to>
                                    </p:set>
                                    <p:set>
                                      <p:cBhvr>
                                        <p:cTn id="66" dur="indefinite"/>
                                        <p:tgtEl>
                                          <p:spTgt spid="15"/>
                                        </p:tgtEl>
                                        <p:attrNameLst>
                                          <p:attrName>stroke.on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7" presetClass="emph" presetSubtype="1" nodeType="clickEffect">
                                  <p:stCondLst>
                                    <p:cond delay="0"/>
                                  </p:stCondLst>
                                  <p:childTnLst>
                                    <p:set>
                                      <p:cBhvr>
                                        <p:cTn id="70" dur="indefinite"/>
                                        <p:tgtEl>
                                          <p:spTgt spid="12"/>
                                        </p:tgtEl>
                                        <p:attrNameLst>
                                          <p:attrName>stroke.color</p:attrName>
                                        </p:attrNameLst>
                                      </p:cBhvr>
                                      <p:to>
                                        <p:clrVal>
                                          <a:srgbClr val="FF0000"/>
                                        </p:clrVal>
                                      </p:to>
                                    </p:set>
                                    <p:set>
                                      <p:cBhvr>
                                        <p:cTn id="71" dur="indefinite"/>
                                        <p:tgtEl>
                                          <p:spTgt spid="12"/>
                                        </p:tgtEl>
                                        <p:attrNameLst>
                                          <p:attrName>stroke.on</p:attrName>
                                        </p:attrNameLst>
                                      </p:cBhvr>
                                      <p:to>
                                        <p:strVal val="true"/>
                                      </p:to>
                                    </p:set>
                                  </p:child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6"/>
                                        </p:tgtEl>
                                        <p:attrNameLst>
                                          <p:attrName>style.visibility</p:attrName>
                                        </p:attrNameLst>
                                      </p:cBhvr>
                                      <p:to>
                                        <p:strVal val="hidden"/>
                                      </p:to>
                                    </p:set>
                                  </p:childTnLst>
                                </p:cTn>
                              </p:par>
                              <p:par>
                                <p:cTn id="78" presetID="7" presetClass="emph" presetSubtype="2" fill="hold" nodeType="withEffect">
                                  <p:stCondLst>
                                    <p:cond delay="0"/>
                                  </p:stCondLst>
                                  <p:childTnLst>
                                    <p:animClr clrSpc="rgb" dir="cw">
                                      <p:cBhvr>
                                        <p:cTn id="79" dur="10" fill="hold"/>
                                        <p:tgtEl>
                                          <p:spTgt spid="12"/>
                                        </p:tgtEl>
                                        <p:attrNameLst>
                                          <p:attrName>stroke.color</p:attrName>
                                        </p:attrNameLst>
                                      </p:cBhvr>
                                      <p:to>
                                        <a:srgbClr val="000000"/>
                                      </p:to>
                                    </p:animClr>
                                    <p:set>
                                      <p:cBhvr>
                                        <p:cTn id="80" dur="10" fill="hold"/>
                                        <p:tgtEl>
                                          <p:spTgt spid="12"/>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7" presetClass="emph" presetSubtype="2" fill="hold" nodeType="clickEffect">
                                  <p:stCondLst>
                                    <p:cond delay="0"/>
                                  </p:stCondLst>
                                  <p:childTnLst>
                                    <p:animClr clrSpc="rgb" dir="cw">
                                      <p:cBhvr>
                                        <p:cTn id="84" dur="10" fill="hold"/>
                                        <p:tgtEl>
                                          <p:spTgt spid="15"/>
                                        </p:tgtEl>
                                        <p:attrNameLst>
                                          <p:attrName>stroke.color</p:attrName>
                                        </p:attrNameLst>
                                      </p:cBhvr>
                                      <p:to>
                                        <a:srgbClr val="000000"/>
                                      </p:to>
                                    </p:animClr>
                                    <p:set>
                                      <p:cBhvr>
                                        <p:cTn id="85" dur="10" fill="hold"/>
                                        <p:tgtEl>
                                          <p:spTgt spid="15"/>
                                        </p:tgtEl>
                                        <p:attrNameLst>
                                          <p:attrName>stroke.on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7" presetClass="emph" presetSubtype="2" fill="hold" nodeType="clickEffect">
                                  <p:stCondLst>
                                    <p:cond delay="0"/>
                                  </p:stCondLst>
                                  <p:childTnLst>
                                    <p:animClr clrSpc="rgb" dir="cw">
                                      <p:cBhvr>
                                        <p:cTn id="89" dur="10" fill="hold"/>
                                        <p:tgtEl>
                                          <p:spTgt spid="14"/>
                                        </p:tgtEl>
                                        <p:attrNameLst>
                                          <p:attrName>stroke.color</p:attrName>
                                        </p:attrNameLst>
                                      </p:cBhvr>
                                      <p:to>
                                        <a:srgbClr val="000000"/>
                                      </p:to>
                                    </p:animClr>
                                    <p:set>
                                      <p:cBhvr>
                                        <p:cTn id="90" dur="10" fill="hold"/>
                                        <p:tgtEl>
                                          <p:spTgt spid="14"/>
                                        </p:tgtEl>
                                        <p:attrNameLst>
                                          <p:attrName>stroke.on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7" presetClass="emph" presetSubtype="2" fill="hold" nodeType="clickEffect">
                                  <p:stCondLst>
                                    <p:cond delay="0"/>
                                  </p:stCondLst>
                                  <p:childTnLst>
                                    <p:animClr clrSpc="rgb" dir="cw">
                                      <p:cBhvr>
                                        <p:cTn id="94" dur="10" fill="hold"/>
                                        <p:tgtEl>
                                          <p:spTgt spid="13"/>
                                        </p:tgtEl>
                                        <p:attrNameLst>
                                          <p:attrName>stroke.color</p:attrName>
                                        </p:attrNameLst>
                                      </p:cBhvr>
                                      <p:to>
                                        <a:srgbClr val="000000"/>
                                      </p:to>
                                    </p:animClr>
                                    <p:set>
                                      <p:cBhvr>
                                        <p:cTn id="95" dur="10" fill="hold"/>
                                        <p:tgtEl>
                                          <p:spTgt spid="13"/>
                                        </p:tgtEl>
                                        <p:attrNameLst>
                                          <p:attrName>stroke.on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7" presetClass="emph" presetSubtype="2" fill="hold" nodeType="clickEffect">
                                  <p:stCondLst>
                                    <p:cond delay="0"/>
                                  </p:stCondLst>
                                  <p:childTnLst>
                                    <p:animClr clrSpc="rgb" dir="cw">
                                      <p:cBhvr>
                                        <p:cTn id="99" dur="10" fill="hold"/>
                                        <p:tgtEl>
                                          <p:spTgt spid="11"/>
                                        </p:tgtEl>
                                        <p:attrNameLst>
                                          <p:attrName>stroke.color</p:attrName>
                                        </p:attrNameLst>
                                      </p:cBhvr>
                                      <p:to>
                                        <a:srgbClr val="000000"/>
                                      </p:to>
                                    </p:animClr>
                                    <p:set>
                                      <p:cBhvr>
                                        <p:cTn id="100" dur="10" fill="hold"/>
                                        <p:tgtEl>
                                          <p:spTgt spid="11"/>
                                        </p:tgtEl>
                                        <p:attrNameLst>
                                          <p:attrName>stroke.on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915E-DE61-4112-8CAC-344849BCA648}"/>
              </a:ext>
            </a:extLst>
          </p:cNvPr>
          <p:cNvSpPr>
            <a:spLocks noGrp="1"/>
          </p:cNvSpPr>
          <p:nvPr>
            <p:ph type="title"/>
          </p:nvPr>
        </p:nvSpPr>
        <p:spPr/>
        <p:txBody>
          <a:bodyPr/>
          <a:lstStyle/>
          <a:p>
            <a:r>
              <a:rPr lang="en-US" dirty="0"/>
              <a:t>From Abstract to Concrete Strategies</a:t>
            </a:r>
          </a:p>
        </p:txBody>
      </p:sp>
      <p:sp>
        <p:nvSpPr>
          <p:cNvPr id="3" name="Content Placeholder 2">
            <a:extLst>
              <a:ext uri="{FF2B5EF4-FFF2-40B4-BE49-F238E27FC236}">
                <a16:creationId xmlns:a16="http://schemas.microsoft.com/office/drawing/2014/main" id="{A17B3303-F3CC-4E35-BE23-8C765C7C9BDB}"/>
              </a:ext>
            </a:extLst>
          </p:cNvPr>
          <p:cNvSpPr>
            <a:spLocks noGrp="1"/>
          </p:cNvSpPr>
          <p:nvPr>
            <p:ph idx="1"/>
          </p:nvPr>
        </p:nvSpPr>
        <p:spPr>
          <a:xfrm>
            <a:off x="838200" y="1468165"/>
            <a:ext cx="8276617" cy="2803651"/>
          </a:xfrm>
        </p:spPr>
        <p:txBody>
          <a:bodyPr>
            <a:normAutofit/>
          </a:bodyPr>
          <a:lstStyle/>
          <a:p>
            <a:r>
              <a:rPr lang="en-US" sz="2600" dirty="0"/>
              <a:t>Limited to packet manipulation and injection to cause abstract strategies</a:t>
            </a:r>
          </a:p>
          <a:p>
            <a:r>
              <a:rPr lang="en-US" sz="2600" dirty="0"/>
              <a:t>Consider each abstract strategy separately</a:t>
            </a:r>
          </a:p>
          <a:p>
            <a:r>
              <a:rPr lang="en-US" sz="2600" dirty="0"/>
              <a:t>Map each transition to a set of basic malicious actions</a:t>
            </a:r>
          </a:p>
          <a:p>
            <a:pPr lvl="1"/>
            <a:r>
              <a:rPr lang="en-US" sz="2200" dirty="0"/>
              <a:t>Actions chosen to cause transition</a:t>
            </a:r>
          </a:p>
          <a:p>
            <a:pPr lvl="1"/>
            <a:r>
              <a:rPr lang="en-US" sz="2200" dirty="0"/>
              <a:t>Based on attacker capabilities</a:t>
            </a:r>
          </a:p>
        </p:txBody>
      </p:sp>
      <p:sp>
        <p:nvSpPr>
          <p:cNvPr id="4" name="Slide Number Placeholder 3">
            <a:extLst>
              <a:ext uri="{FF2B5EF4-FFF2-40B4-BE49-F238E27FC236}">
                <a16:creationId xmlns:a16="http://schemas.microsoft.com/office/drawing/2014/main" id="{C9434CEF-E029-4920-871D-F9033BD0619B}"/>
              </a:ext>
            </a:extLst>
          </p:cNvPr>
          <p:cNvSpPr>
            <a:spLocks noGrp="1"/>
          </p:cNvSpPr>
          <p:nvPr>
            <p:ph type="sldNum" sz="quarter" idx="12"/>
          </p:nvPr>
        </p:nvSpPr>
        <p:spPr/>
        <p:txBody>
          <a:bodyPr/>
          <a:lstStyle/>
          <a:p>
            <a:fld id="{36099DA5-221F-4E13-A14C-874F5A3109C9}" type="slidenum">
              <a:rPr lang="en-US" smtClean="0"/>
              <a:t>12</a:t>
            </a:fld>
            <a:endParaRPr lang="en-US" dirty="0"/>
          </a:p>
        </p:txBody>
      </p:sp>
      <p:grpSp>
        <p:nvGrpSpPr>
          <p:cNvPr id="35" name="Group 34">
            <a:extLst>
              <a:ext uri="{FF2B5EF4-FFF2-40B4-BE49-F238E27FC236}">
                <a16:creationId xmlns:a16="http://schemas.microsoft.com/office/drawing/2014/main" id="{7FC923C0-B857-477B-A1A4-D82CEDB39FF7}"/>
              </a:ext>
            </a:extLst>
          </p:cNvPr>
          <p:cNvGrpSpPr/>
          <p:nvPr/>
        </p:nvGrpSpPr>
        <p:grpSpPr>
          <a:xfrm>
            <a:off x="1318155" y="5076070"/>
            <a:ext cx="9386453" cy="1216649"/>
            <a:chOff x="238348" y="5123930"/>
            <a:chExt cx="9386453" cy="1216649"/>
          </a:xfrm>
        </p:grpSpPr>
        <p:sp>
          <p:nvSpPr>
            <p:cNvPr id="20" name="Oval 19">
              <a:extLst>
                <a:ext uri="{FF2B5EF4-FFF2-40B4-BE49-F238E27FC236}">
                  <a16:creationId xmlns:a16="http://schemas.microsoft.com/office/drawing/2014/main" id="{A6F0BB4C-7586-4264-B445-42A7DDBA403D}"/>
                </a:ext>
              </a:extLst>
            </p:cNvPr>
            <p:cNvSpPr/>
            <p:nvPr/>
          </p:nvSpPr>
          <p:spPr>
            <a:xfrm>
              <a:off x="664817" y="5596127"/>
              <a:ext cx="232467" cy="21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21" name="Oval 20">
              <a:extLst>
                <a:ext uri="{FF2B5EF4-FFF2-40B4-BE49-F238E27FC236}">
                  <a16:creationId xmlns:a16="http://schemas.microsoft.com/office/drawing/2014/main" id="{02D00574-60BF-41F5-B7FE-8B409689376D}"/>
                </a:ext>
              </a:extLst>
            </p:cNvPr>
            <p:cNvSpPr/>
            <p:nvPr/>
          </p:nvSpPr>
          <p:spPr>
            <a:xfrm>
              <a:off x="1101033" y="5596127"/>
              <a:ext cx="232467" cy="21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sp>
          <p:nvSpPr>
            <p:cNvPr id="22" name="Oval 21">
              <a:extLst>
                <a:ext uri="{FF2B5EF4-FFF2-40B4-BE49-F238E27FC236}">
                  <a16:creationId xmlns:a16="http://schemas.microsoft.com/office/drawing/2014/main" id="{07D957EC-0848-4543-9072-FCF2ABFF9CF6}"/>
                </a:ext>
              </a:extLst>
            </p:cNvPr>
            <p:cNvSpPr/>
            <p:nvPr/>
          </p:nvSpPr>
          <p:spPr>
            <a:xfrm>
              <a:off x="1537249" y="5596126"/>
              <a:ext cx="232467" cy="21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a:t>
              </a:r>
            </a:p>
          </p:txBody>
        </p:sp>
        <p:cxnSp>
          <p:nvCxnSpPr>
            <p:cNvPr id="23" name="Straight Arrow Connector 22">
              <a:extLst>
                <a:ext uri="{FF2B5EF4-FFF2-40B4-BE49-F238E27FC236}">
                  <a16:creationId xmlns:a16="http://schemas.microsoft.com/office/drawing/2014/main" id="{6D403CAE-DE8E-400D-B395-3D75B116441E}"/>
                </a:ext>
              </a:extLst>
            </p:cNvPr>
            <p:cNvCxnSpPr>
              <a:stCxn id="20" idx="6"/>
              <a:endCxn id="21" idx="2"/>
            </p:cNvCxnSpPr>
            <p:nvPr/>
          </p:nvCxnSpPr>
          <p:spPr>
            <a:xfrm>
              <a:off x="897284" y="5704382"/>
              <a:ext cx="203749"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8CBCB5D-D56D-4904-85C9-BC52A1551EDA}"/>
                </a:ext>
              </a:extLst>
            </p:cNvPr>
            <p:cNvCxnSpPr>
              <a:stCxn id="21" idx="6"/>
              <a:endCxn id="22" idx="2"/>
            </p:cNvCxnSpPr>
            <p:nvPr/>
          </p:nvCxnSpPr>
          <p:spPr>
            <a:xfrm flipV="1">
              <a:off x="1333500" y="5704381"/>
              <a:ext cx="203749"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1728109-B31E-4134-8EF8-61C49F0CD3B3}"/>
                </a:ext>
              </a:extLst>
            </p:cNvPr>
            <p:cNvSpPr txBox="1"/>
            <p:nvPr/>
          </p:nvSpPr>
          <p:spPr>
            <a:xfrm rot="19020000">
              <a:off x="238348" y="5915589"/>
              <a:ext cx="1000274" cy="276999"/>
            </a:xfrm>
            <a:prstGeom prst="rect">
              <a:avLst/>
            </a:prstGeom>
            <a:noFill/>
          </p:spPr>
          <p:txBody>
            <a:bodyPr wrap="none" rtlCol="0">
              <a:spAutoFit/>
            </a:bodyPr>
            <a:lstStyle/>
            <a:p>
              <a:r>
                <a:rPr lang="en-US" sz="1200" dirty="0"/>
                <a:t>ACK &amp;&amp; New</a:t>
              </a:r>
            </a:p>
          </p:txBody>
        </p:sp>
        <p:sp>
          <p:nvSpPr>
            <p:cNvPr id="26" name="TextBox 25">
              <a:extLst>
                <a:ext uri="{FF2B5EF4-FFF2-40B4-BE49-F238E27FC236}">
                  <a16:creationId xmlns:a16="http://schemas.microsoft.com/office/drawing/2014/main" id="{EBC8C052-5818-43F0-8FFC-901253C159F4}"/>
                </a:ext>
              </a:extLst>
            </p:cNvPr>
            <p:cNvSpPr txBox="1"/>
            <p:nvPr/>
          </p:nvSpPr>
          <p:spPr>
            <a:xfrm rot="19020000">
              <a:off x="723927" y="5905750"/>
              <a:ext cx="968983" cy="276999"/>
            </a:xfrm>
            <a:prstGeom prst="rect">
              <a:avLst/>
            </a:prstGeom>
            <a:noFill/>
          </p:spPr>
          <p:txBody>
            <a:bodyPr wrap="none" rtlCol="0">
              <a:spAutoFit/>
            </a:bodyPr>
            <a:lstStyle/>
            <a:p>
              <a:r>
                <a:rPr lang="en-US" sz="1200" dirty="0"/>
                <a:t>ACK &amp;&amp; Dup</a:t>
              </a:r>
            </a:p>
          </p:txBody>
        </p:sp>
        <p:sp>
          <p:nvSpPr>
            <p:cNvPr id="27" name="TextBox 26">
              <a:extLst>
                <a:ext uri="{FF2B5EF4-FFF2-40B4-BE49-F238E27FC236}">
                  <a16:creationId xmlns:a16="http://schemas.microsoft.com/office/drawing/2014/main" id="{3B16BB43-F976-41D5-B946-F9ECCB8DC7C5}"/>
                </a:ext>
              </a:extLst>
            </p:cNvPr>
            <p:cNvSpPr txBox="1"/>
            <p:nvPr/>
          </p:nvSpPr>
          <p:spPr>
            <a:xfrm>
              <a:off x="664817" y="5253163"/>
              <a:ext cx="1435649" cy="307777"/>
            </a:xfrm>
            <a:prstGeom prst="rect">
              <a:avLst/>
            </a:prstGeom>
            <a:noFill/>
          </p:spPr>
          <p:txBody>
            <a:bodyPr wrap="none" rtlCol="0">
              <a:spAutoFit/>
            </a:bodyPr>
            <a:lstStyle/>
            <a:p>
              <a:r>
                <a:rPr lang="en-US" sz="1400" dirty="0"/>
                <a:t>Abstract Strategy</a:t>
              </a:r>
            </a:p>
          </p:txBody>
        </p:sp>
        <p:sp>
          <p:nvSpPr>
            <p:cNvPr id="28" name="Right Arrow 19">
              <a:extLst>
                <a:ext uri="{FF2B5EF4-FFF2-40B4-BE49-F238E27FC236}">
                  <a16:creationId xmlns:a16="http://schemas.microsoft.com/office/drawing/2014/main" id="{65CA2D9F-E425-4FC8-A723-DB7766B804B6}"/>
                </a:ext>
              </a:extLst>
            </p:cNvPr>
            <p:cNvSpPr/>
            <p:nvPr/>
          </p:nvSpPr>
          <p:spPr>
            <a:xfrm>
              <a:off x="2068889" y="5512305"/>
              <a:ext cx="752475" cy="4336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dirty="0"/>
            </a:p>
          </p:txBody>
        </p:sp>
        <p:sp>
          <p:nvSpPr>
            <p:cNvPr id="29" name="TextBox 28">
              <a:extLst>
                <a:ext uri="{FF2B5EF4-FFF2-40B4-BE49-F238E27FC236}">
                  <a16:creationId xmlns:a16="http://schemas.microsoft.com/office/drawing/2014/main" id="{E420DBC9-47D2-4AFE-9350-4293BEC388A3}"/>
                </a:ext>
              </a:extLst>
            </p:cNvPr>
            <p:cNvSpPr txBox="1"/>
            <p:nvPr/>
          </p:nvSpPr>
          <p:spPr>
            <a:xfrm>
              <a:off x="3042030" y="5415662"/>
              <a:ext cx="1378647" cy="738664"/>
            </a:xfrm>
            <a:prstGeom prst="rect">
              <a:avLst/>
            </a:prstGeom>
            <a:noFill/>
            <a:ln>
              <a:solidFill>
                <a:schemeClr val="tx1"/>
              </a:solidFill>
            </a:ln>
          </p:spPr>
          <p:txBody>
            <a:bodyPr wrap="none" rtlCol="0">
              <a:spAutoFit/>
            </a:bodyPr>
            <a:lstStyle/>
            <a:p>
              <a:r>
                <a:rPr lang="en-US" sz="1400" dirty="0"/>
                <a:t>Inject Dup Ack</a:t>
              </a:r>
            </a:p>
            <a:p>
              <a:r>
                <a:rPr lang="en-US" sz="1400" dirty="0"/>
                <a:t>Inject Pre Ack</a:t>
              </a:r>
              <a:br>
                <a:rPr lang="en-US" sz="1400" dirty="0"/>
              </a:br>
              <a:r>
                <a:rPr lang="en-US" sz="1400" dirty="0"/>
                <a:t>Inject Offset Ack</a:t>
              </a:r>
            </a:p>
          </p:txBody>
        </p:sp>
        <p:sp>
          <p:nvSpPr>
            <p:cNvPr id="30" name="TextBox 29">
              <a:extLst>
                <a:ext uri="{FF2B5EF4-FFF2-40B4-BE49-F238E27FC236}">
                  <a16:creationId xmlns:a16="http://schemas.microsoft.com/office/drawing/2014/main" id="{D9D95AE7-E62C-4AD6-B769-08D49D2709F5}"/>
                </a:ext>
              </a:extLst>
            </p:cNvPr>
            <p:cNvSpPr txBox="1"/>
            <p:nvPr/>
          </p:nvSpPr>
          <p:spPr>
            <a:xfrm>
              <a:off x="4547472" y="5415662"/>
              <a:ext cx="1176669" cy="738664"/>
            </a:xfrm>
            <a:prstGeom prst="rect">
              <a:avLst/>
            </a:prstGeom>
            <a:noFill/>
            <a:ln>
              <a:solidFill>
                <a:schemeClr val="tx1"/>
              </a:solidFill>
            </a:ln>
          </p:spPr>
          <p:txBody>
            <a:bodyPr wrap="none" rtlCol="0">
              <a:spAutoFit/>
            </a:bodyPr>
            <a:lstStyle/>
            <a:p>
              <a:r>
                <a:rPr lang="en-US" sz="1400" dirty="0"/>
                <a:t>Duplicate Ack</a:t>
              </a:r>
            </a:p>
            <a:p>
              <a:r>
                <a:rPr lang="en-US" sz="1400" dirty="0"/>
                <a:t>Limit Ack</a:t>
              </a:r>
              <a:br>
                <a:rPr lang="en-US" sz="1400" dirty="0"/>
              </a:br>
              <a:r>
                <a:rPr lang="en-US" sz="1400" dirty="0"/>
                <a:t>Pre Ack</a:t>
              </a:r>
            </a:p>
          </p:txBody>
        </p:sp>
        <p:sp>
          <p:nvSpPr>
            <p:cNvPr id="31" name="TextBox 30">
              <a:extLst>
                <a:ext uri="{FF2B5EF4-FFF2-40B4-BE49-F238E27FC236}">
                  <a16:creationId xmlns:a16="http://schemas.microsoft.com/office/drawing/2014/main" id="{42F32A11-79C1-4B37-95E8-B5702D000BB1}"/>
                </a:ext>
              </a:extLst>
            </p:cNvPr>
            <p:cNvSpPr txBox="1"/>
            <p:nvPr/>
          </p:nvSpPr>
          <p:spPr>
            <a:xfrm>
              <a:off x="3306711" y="5123930"/>
              <a:ext cx="690254" cy="307777"/>
            </a:xfrm>
            <a:prstGeom prst="rect">
              <a:avLst/>
            </a:prstGeom>
            <a:noFill/>
          </p:spPr>
          <p:txBody>
            <a:bodyPr wrap="none" rtlCol="0">
              <a:spAutoFit/>
            </a:bodyPr>
            <a:lstStyle/>
            <a:p>
              <a:r>
                <a:rPr lang="en-US" sz="1400" dirty="0"/>
                <a:t>State 1</a:t>
              </a:r>
            </a:p>
          </p:txBody>
        </p:sp>
        <p:sp>
          <p:nvSpPr>
            <p:cNvPr id="32" name="TextBox 31">
              <a:extLst>
                <a:ext uri="{FF2B5EF4-FFF2-40B4-BE49-F238E27FC236}">
                  <a16:creationId xmlns:a16="http://schemas.microsoft.com/office/drawing/2014/main" id="{D921C017-0160-447B-8178-D97B05ECB04C}"/>
                </a:ext>
              </a:extLst>
            </p:cNvPr>
            <p:cNvSpPr txBox="1"/>
            <p:nvPr/>
          </p:nvSpPr>
          <p:spPr>
            <a:xfrm>
              <a:off x="4785004" y="5123931"/>
              <a:ext cx="690254" cy="307777"/>
            </a:xfrm>
            <a:prstGeom prst="rect">
              <a:avLst/>
            </a:prstGeom>
            <a:noFill/>
          </p:spPr>
          <p:txBody>
            <a:bodyPr wrap="none" rtlCol="0">
              <a:spAutoFit/>
            </a:bodyPr>
            <a:lstStyle/>
            <a:p>
              <a:r>
                <a:rPr lang="en-US" sz="1400" dirty="0"/>
                <a:t>State 2</a:t>
              </a:r>
            </a:p>
          </p:txBody>
        </p:sp>
        <p:sp>
          <p:nvSpPr>
            <p:cNvPr id="33" name="Right Arrow 24">
              <a:extLst>
                <a:ext uri="{FF2B5EF4-FFF2-40B4-BE49-F238E27FC236}">
                  <a16:creationId xmlns:a16="http://schemas.microsoft.com/office/drawing/2014/main" id="{EEEC839F-6378-4108-91A4-3EA11E52A1DB}"/>
                </a:ext>
              </a:extLst>
            </p:cNvPr>
            <p:cNvSpPr/>
            <p:nvPr/>
          </p:nvSpPr>
          <p:spPr>
            <a:xfrm>
              <a:off x="5941621" y="5487564"/>
              <a:ext cx="752475" cy="43363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p>
          </p:txBody>
        </p:sp>
        <p:sp>
          <p:nvSpPr>
            <p:cNvPr id="34" name="TextBox 33">
              <a:extLst>
                <a:ext uri="{FF2B5EF4-FFF2-40B4-BE49-F238E27FC236}">
                  <a16:creationId xmlns:a16="http://schemas.microsoft.com/office/drawing/2014/main" id="{8A45F235-C3A6-4087-8862-85478F4E450A}"/>
                </a:ext>
              </a:extLst>
            </p:cNvPr>
            <p:cNvSpPr txBox="1"/>
            <p:nvPr/>
          </p:nvSpPr>
          <p:spPr>
            <a:xfrm>
              <a:off x="6825156" y="5324916"/>
              <a:ext cx="2799645" cy="1015663"/>
            </a:xfrm>
            <a:prstGeom prst="rect">
              <a:avLst/>
            </a:prstGeom>
            <a:noFill/>
          </p:spPr>
          <p:txBody>
            <a:bodyPr wrap="square" rtlCol="0">
              <a:spAutoFit/>
            </a:bodyPr>
            <a:lstStyle/>
            <a:p>
              <a:r>
                <a:rPr lang="en-US" sz="1200" dirty="0"/>
                <a:t>State1:InjectDupAck,State2:DuplicateAck</a:t>
              </a:r>
              <a:br>
                <a:rPr lang="en-US" sz="1200" dirty="0"/>
              </a:br>
              <a:r>
                <a:rPr lang="en-US" sz="1200" dirty="0"/>
                <a:t>State1:InjectPreAck,State2:LimitAck</a:t>
              </a:r>
            </a:p>
            <a:p>
              <a:r>
                <a:rPr lang="en-US" sz="1200" dirty="0"/>
                <a:t>State1:InjectOffsetAck,State2:PreAck</a:t>
              </a:r>
            </a:p>
            <a:p>
              <a:r>
                <a:rPr lang="en-US" sz="1200" dirty="0"/>
                <a:t>State1:InjectDupAck,State2:DuplicateAcl</a:t>
              </a:r>
            </a:p>
            <a:p>
              <a:r>
                <a:rPr lang="en-US" sz="1200" dirty="0"/>
                <a:t>…</a:t>
              </a:r>
            </a:p>
          </p:txBody>
        </p:sp>
      </p:grpSp>
      <p:sp>
        <p:nvSpPr>
          <p:cNvPr id="36" name="Text Box 10">
            <a:extLst>
              <a:ext uri="{FF2B5EF4-FFF2-40B4-BE49-F238E27FC236}">
                <a16:creationId xmlns:a16="http://schemas.microsoft.com/office/drawing/2014/main" id="{EFC9D9D2-8A36-462F-B2F2-01B1504A25F5}"/>
              </a:ext>
            </a:extLst>
          </p:cNvPr>
          <p:cNvSpPr txBox="1">
            <a:spLocks noChangeArrowheads="1"/>
          </p:cNvSpPr>
          <p:nvPr/>
        </p:nvSpPr>
        <p:spPr bwMode="auto">
          <a:xfrm>
            <a:off x="838200" y="907315"/>
            <a:ext cx="8129155" cy="511901"/>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ctr">
            <a:noAutofit/>
          </a:bodyPr>
          <a:lstStyle/>
          <a:p>
            <a:pPr lvl="0" algn="ctr">
              <a:lnSpc>
                <a:spcPct val="90000"/>
              </a:lnSpc>
              <a:spcBef>
                <a:spcPts val="1000"/>
              </a:spcBef>
            </a:pPr>
            <a:r>
              <a:rPr lang="en-US" sz="2600" b="1" dirty="0">
                <a:solidFill>
                  <a:prstClr val="black"/>
                </a:solidFill>
              </a:rPr>
              <a:t>We want to test implementations</a:t>
            </a:r>
          </a:p>
        </p:txBody>
      </p:sp>
      <p:grpSp>
        <p:nvGrpSpPr>
          <p:cNvPr id="59" name="Group 58">
            <a:extLst>
              <a:ext uri="{FF2B5EF4-FFF2-40B4-BE49-F238E27FC236}">
                <a16:creationId xmlns:a16="http://schemas.microsoft.com/office/drawing/2014/main" id="{46D4A825-9936-4C16-8789-CA0C063A7671}"/>
              </a:ext>
            </a:extLst>
          </p:cNvPr>
          <p:cNvGrpSpPr/>
          <p:nvPr/>
        </p:nvGrpSpPr>
        <p:grpSpPr>
          <a:xfrm>
            <a:off x="8846954" y="1419216"/>
            <a:ext cx="3165671" cy="3358722"/>
            <a:chOff x="9143213" y="1683005"/>
            <a:chExt cx="2750822" cy="3016144"/>
          </a:xfrm>
        </p:grpSpPr>
        <p:sp>
          <p:nvSpPr>
            <p:cNvPr id="15" name="TextBox 14">
              <a:extLst>
                <a:ext uri="{FF2B5EF4-FFF2-40B4-BE49-F238E27FC236}">
                  <a16:creationId xmlns:a16="http://schemas.microsoft.com/office/drawing/2014/main" id="{C47AF39D-E1EE-49D9-8EDE-EEAB763485B0}"/>
                </a:ext>
              </a:extLst>
            </p:cNvPr>
            <p:cNvSpPr txBox="1"/>
            <p:nvPr/>
          </p:nvSpPr>
          <p:spPr>
            <a:xfrm>
              <a:off x="9809018" y="1683005"/>
              <a:ext cx="1646669" cy="369332"/>
            </a:xfrm>
            <a:prstGeom prst="rect">
              <a:avLst/>
            </a:prstGeom>
            <a:noFill/>
          </p:spPr>
          <p:txBody>
            <a:bodyPr wrap="none" rtlCol="0">
              <a:spAutoFit/>
            </a:bodyPr>
            <a:lstStyle/>
            <a:p>
              <a:r>
                <a:rPr lang="en-US" b="1" dirty="0"/>
                <a:t>Attacker Types:</a:t>
              </a:r>
            </a:p>
          </p:txBody>
        </p:sp>
        <p:grpSp>
          <p:nvGrpSpPr>
            <p:cNvPr id="57" name="Group 56">
              <a:extLst>
                <a:ext uri="{FF2B5EF4-FFF2-40B4-BE49-F238E27FC236}">
                  <a16:creationId xmlns:a16="http://schemas.microsoft.com/office/drawing/2014/main" id="{555E2EBF-9EEB-4156-AED8-08F03BA6465E}"/>
                </a:ext>
              </a:extLst>
            </p:cNvPr>
            <p:cNvGrpSpPr/>
            <p:nvPr/>
          </p:nvGrpSpPr>
          <p:grpSpPr>
            <a:xfrm>
              <a:off x="9268331" y="3516816"/>
              <a:ext cx="2625704" cy="1182333"/>
              <a:chOff x="9268331" y="3516816"/>
              <a:chExt cx="2625704" cy="1182333"/>
            </a:xfrm>
          </p:grpSpPr>
          <p:cxnSp>
            <p:nvCxnSpPr>
              <p:cNvPr id="45" name="Straight Connector 44">
                <a:extLst>
                  <a:ext uri="{FF2B5EF4-FFF2-40B4-BE49-F238E27FC236}">
                    <a16:creationId xmlns:a16="http://schemas.microsoft.com/office/drawing/2014/main" id="{47E954F0-DB69-4736-B8F7-AD5A91BAFB29}"/>
                  </a:ext>
                </a:extLst>
              </p:cNvPr>
              <p:cNvCxnSpPr>
                <a:cxnSpLocks/>
              </p:cNvCxnSpPr>
              <p:nvPr/>
            </p:nvCxnSpPr>
            <p:spPr>
              <a:xfrm>
                <a:off x="9809018" y="4392706"/>
                <a:ext cx="16965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E55C13AB-2094-4218-A876-D17828C16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2205" y="3955010"/>
                <a:ext cx="481830" cy="744139"/>
              </a:xfrm>
              <a:prstGeom prst="rect">
                <a:avLst/>
              </a:prstGeom>
            </p:spPr>
          </p:pic>
          <p:pic>
            <p:nvPicPr>
              <p:cNvPr id="47" name="Picture 46">
                <a:extLst>
                  <a:ext uri="{FF2B5EF4-FFF2-40B4-BE49-F238E27FC236}">
                    <a16:creationId xmlns:a16="http://schemas.microsoft.com/office/drawing/2014/main" id="{6F650F2A-3499-4379-9861-EBFD5BBF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331" y="3985280"/>
                <a:ext cx="713869" cy="713869"/>
              </a:xfrm>
              <a:prstGeom prst="rect">
                <a:avLst/>
              </a:prstGeom>
            </p:spPr>
          </p:pic>
          <p:pic>
            <p:nvPicPr>
              <p:cNvPr id="48" name="Content Placeholder 5">
                <a:extLst>
                  <a:ext uri="{FF2B5EF4-FFF2-40B4-BE49-F238E27FC236}">
                    <a16:creationId xmlns:a16="http://schemas.microsoft.com/office/drawing/2014/main" id="{89E52F6C-5079-40BF-8C42-E550B90C3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379" y="3579706"/>
                <a:ext cx="747373" cy="747373"/>
              </a:xfrm>
              <a:prstGeom prst="rect">
                <a:avLst/>
              </a:prstGeom>
            </p:spPr>
          </p:pic>
          <p:cxnSp>
            <p:nvCxnSpPr>
              <p:cNvPr id="49" name="Straight Arrow Connector 48">
                <a:extLst>
                  <a:ext uri="{FF2B5EF4-FFF2-40B4-BE49-F238E27FC236}">
                    <a16:creationId xmlns:a16="http://schemas.microsoft.com/office/drawing/2014/main" id="{2A39B898-1F9B-4939-95E4-D499D0CF66D1}"/>
                  </a:ext>
                </a:extLst>
              </p:cNvPr>
              <p:cNvCxnSpPr>
                <a:cxnSpLocks/>
                <a:endCxn id="46" idx="1"/>
              </p:cNvCxnSpPr>
              <p:nvPr/>
            </p:nvCxnSpPr>
            <p:spPr>
              <a:xfrm>
                <a:off x="10827327" y="4138304"/>
                <a:ext cx="584878" cy="188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422437-9641-4327-8228-DE5C97B5338A}"/>
                  </a:ext>
                </a:extLst>
              </p:cNvPr>
              <p:cNvSpPr txBox="1"/>
              <p:nvPr/>
            </p:nvSpPr>
            <p:spPr>
              <a:xfrm>
                <a:off x="9268331" y="3516816"/>
                <a:ext cx="1037913" cy="369332"/>
              </a:xfrm>
              <a:prstGeom prst="rect">
                <a:avLst/>
              </a:prstGeom>
              <a:noFill/>
            </p:spPr>
            <p:txBody>
              <a:bodyPr wrap="none" rtlCol="0">
                <a:spAutoFit/>
              </a:bodyPr>
              <a:lstStyle/>
              <a:p>
                <a:r>
                  <a:rPr lang="en-US" dirty="0"/>
                  <a:t>Off-path:</a:t>
                </a:r>
              </a:p>
            </p:txBody>
          </p:sp>
          <p:cxnSp>
            <p:nvCxnSpPr>
              <p:cNvPr id="52" name="Straight Arrow Connector 51">
                <a:extLst>
                  <a:ext uri="{FF2B5EF4-FFF2-40B4-BE49-F238E27FC236}">
                    <a16:creationId xmlns:a16="http://schemas.microsoft.com/office/drawing/2014/main" id="{39FA7BE8-C578-48DB-A3FD-DE77B794D575}"/>
                  </a:ext>
                </a:extLst>
              </p:cNvPr>
              <p:cNvCxnSpPr>
                <a:cxnSpLocks/>
              </p:cNvCxnSpPr>
              <p:nvPr/>
            </p:nvCxnSpPr>
            <p:spPr>
              <a:xfrm flipH="1">
                <a:off x="9982200" y="4293574"/>
                <a:ext cx="1260764" cy="1513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8E42B76-C06D-4757-B4E3-21A0D775C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3110">
                <a:off x="10101498" y="4081014"/>
                <a:ext cx="433325" cy="431871"/>
              </a:xfrm>
              <a:prstGeom prst="rect">
                <a:avLst/>
              </a:prstGeom>
            </p:spPr>
          </p:pic>
        </p:grpSp>
        <p:grpSp>
          <p:nvGrpSpPr>
            <p:cNvPr id="58" name="Group 57">
              <a:extLst>
                <a:ext uri="{FF2B5EF4-FFF2-40B4-BE49-F238E27FC236}">
                  <a16:creationId xmlns:a16="http://schemas.microsoft.com/office/drawing/2014/main" id="{313DB58F-9E08-4E71-9E13-BC16C85A883B}"/>
                </a:ext>
              </a:extLst>
            </p:cNvPr>
            <p:cNvGrpSpPr/>
            <p:nvPr/>
          </p:nvGrpSpPr>
          <p:grpSpPr>
            <a:xfrm>
              <a:off x="9143213" y="2058932"/>
              <a:ext cx="2750822" cy="1135470"/>
              <a:chOff x="9143213" y="2058932"/>
              <a:chExt cx="2750822" cy="1135470"/>
            </a:xfrm>
          </p:grpSpPr>
          <p:cxnSp>
            <p:nvCxnSpPr>
              <p:cNvPr id="38" name="Straight Connector 37">
                <a:extLst>
                  <a:ext uri="{FF2B5EF4-FFF2-40B4-BE49-F238E27FC236}">
                    <a16:creationId xmlns:a16="http://schemas.microsoft.com/office/drawing/2014/main" id="{729D0235-DD66-4084-9BB7-083CBC43F2B2}"/>
                  </a:ext>
                </a:extLst>
              </p:cNvPr>
              <p:cNvCxnSpPr>
                <a:cxnSpLocks/>
              </p:cNvCxnSpPr>
              <p:nvPr/>
            </p:nvCxnSpPr>
            <p:spPr>
              <a:xfrm>
                <a:off x="9809018" y="2854455"/>
                <a:ext cx="16965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F67593F9-3074-483B-BE4C-F7B671664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2205" y="2416759"/>
                <a:ext cx="481830" cy="744139"/>
              </a:xfrm>
              <a:prstGeom prst="rect">
                <a:avLst/>
              </a:prstGeom>
            </p:spPr>
          </p:pic>
          <p:pic>
            <p:nvPicPr>
              <p:cNvPr id="42" name="Picture 41">
                <a:extLst>
                  <a:ext uri="{FF2B5EF4-FFF2-40B4-BE49-F238E27FC236}">
                    <a16:creationId xmlns:a16="http://schemas.microsoft.com/office/drawing/2014/main" id="{CBC57D31-819B-4B4D-9BFA-545FED059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331" y="2447029"/>
                <a:ext cx="713869" cy="713869"/>
              </a:xfrm>
              <a:prstGeom prst="rect">
                <a:avLst/>
              </a:prstGeom>
            </p:spPr>
          </p:pic>
          <p:sp>
            <p:nvSpPr>
              <p:cNvPr id="12" name="TextBox 11">
                <a:extLst>
                  <a:ext uri="{FF2B5EF4-FFF2-40B4-BE49-F238E27FC236}">
                    <a16:creationId xmlns:a16="http://schemas.microsoft.com/office/drawing/2014/main" id="{C29470CD-49CB-4408-8A1F-B6EA757578EA}"/>
                  </a:ext>
                </a:extLst>
              </p:cNvPr>
              <p:cNvSpPr txBox="1"/>
              <p:nvPr/>
            </p:nvSpPr>
            <p:spPr>
              <a:xfrm>
                <a:off x="9143213" y="2058932"/>
                <a:ext cx="1020921" cy="369332"/>
              </a:xfrm>
              <a:prstGeom prst="rect">
                <a:avLst/>
              </a:prstGeom>
              <a:noFill/>
            </p:spPr>
            <p:txBody>
              <a:bodyPr wrap="none" rtlCol="0">
                <a:spAutoFit/>
              </a:bodyPr>
              <a:lstStyle/>
              <a:p>
                <a:r>
                  <a:rPr lang="en-US" dirty="0"/>
                  <a:t>On-path:</a:t>
                </a:r>
              </a:p>
            </p:txBody>
          </p:sp>
          <p:cxnSp>
            <p:nvCxnSpPr>
              <p:cNvPr id="56" name="Straight Arrow Connector 55">
                <a:extLst>
                  <a:ext uri="{FF2B5EF4-FFF2-40B4-BE49-F238E27FC236}">
                    <a16:creationId xmlns:a16="http://schemas.microsoft.com/office/drawing/2014/main" id="{0B8CB3D9-32FE-4040-A7E8-7A807B9D23CF}"/>
                  </a:ext>
                </a:extLst>
              </p:cNvPr>
              <p:cNvCxnSpPr>
                <a:cxnSpLocks/>
              </p:cNvCxnSpPr>
              <p:nvPr/>
            </p:nvCxnSpPr>
            <p:spPr>
              <a:xfrm flipH="1">
                <a:off x="10001970" y="2743004"/>
                <a:ext cx="1260764" cy="1513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Content Placeholder 5">
                <a:extLst>
                  <a:ext uri="{FF2B5EF4-FFF2-40B4-BE49-F238E27FC236}">
                    <a16:creationId xmlns:a16="http://schemas.microsoft.com/office/drawing/2014/main" id="{103EE1B3-767A-4DB0-A899-4D7E61F6A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380" y="2447029"/>
                <a:ext cx="747373" cy="747373"/>
              </a:xfrm>
              <a:prstGeom prst="rect">
                <a:avLst/>
              </a:prstGeom>
            </p:spPr>
          </p:pic>
        </p:grpSp>
      </p:grpSp>
    </p:spTree>
    <p:extLst>
      <p:ext uri="{BB962C8B-B14F-4D97-AF65-F5344CB8AC3E}">
        <p14:creationId xmlns:p14="http://schemas.microsoft.com/office/powerpoint/2010/main" val="342252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7782-6496-4396-A05B-506530C096F9}"/>
              </a:ext>
            </a:extLst>
          </p:cNvPr>
          <p:cNvSpPr>
            <a:spLocks noGrp="1"/>
          </p:cNvSpPr>
          <p:nvPr>
            <p:ph type="title"/>
          </p:nvPr>
        </p:nvSpPr>
        <p:spPr/>
        <p:txBody>
          <a:bodyPr/>
          <a:lstStyle/>
          <a:p>
            <a:r>
              <a:rPr lang="en-US" dirty="0" err="1"/>
              <a:t>TCPwn</a:t>
            </a:r>
            <a:r>
              <a:rPr lang="en-US" dirty="0"/>
              <a:t> Design</a:t>
            </a:r>
          </a:p>
        </p:txBody>
      </p:sp>
      <p:sp>
        <p:nvSpPr>
          <p:cNvPr id="3" name="Content Placeholder 2">
            <a:extLst>
              <a:ext uri="{FF2B5EF4-FFF2-40B4-BE49-F238E27FC236}">
                <a16:creationId xmlns:a16="http://schemas.microsoft.com/office/drawing/2014/main" id="{9DA028CB-B109-4F84-8ED0-F3F59A63DFC9}"/>
              </a:ext>
            </a:extLst>
          </p:cNvPr>
          <p:cNvSpPr>
            <a:spLocks noGrp="1"/>
          </p:cNvSpPr>
          <p:nvPr>
            <p:ph idx="1"/>
          </p:nvPr>
        </p:nvSpPr>
        <p:spPr>
          <a:xfrm>
            <a:off x="838200" y="3906981"/>
            <a:ext cx="8004243" cy="2269981"/>
          </a:xfrm>
        </p:spPr>
        <p:txBody>
          <a:bodyPr>
            <a:normAutofit fontScale="92500" lnSpcReduction="20000"/>
          </a:bodyPr>
          <a:lstStyle/>
          <a:p>
            <a:r>
              <a:rPr lang="en-US" dirty="0"/>
              <a:t>Test strategies creating using model-based testing and our abstract and concrete strategy generators</a:t>
            </a:r>
          </a:p>
          <a:p>
            <a:r>
              <a:rPr lang="en-US" dirty="0"/>
              <a:t>Testing done with virtual machines running real implementations in a dumbbell testbed network</a:t>
            </a:r>
          </a:p>
          <a:p>
            <a:r>
              <a:rPr lang="en-US" dirty="0"/>
              <a:t>Attack Injector applies malicious actions</a:t>
            </a:r>
          </a:p>
          <a:p>
            <a:r>
              <a:rPr lang="en-US" dirty="0"/>
              <a:t>Performance of target TCP connection identifies attacks</a:t>
            </a:r>
          </a:p>
        </p:txBody>
      </p:sp>
      <p:sp>
        <p:nvSpPr>
          <p:cNvPr id="4" name="Slide Number Placeholder 3">
            <a:extLst>
              <a:ext uri="{FF2B5EF4-FFF2-40B4-BE49-F238E27FC236}">
                <a16:creationId xmlns:a16="http://schemas.microsoft.com/office/drawing/2014/main" id="{23F06ED8-0F9C-49CC-9EC0-C9FDD917507C}"/>
              </a:ext>
            </a:extLst>
          </p:cNvPr>
          <p:cNvSpPr>
            <a:spLocks noGrp="1"/>
          </p:cNvSpPr>
          <p:nvPr>
            <p:ph type="sldNum" sz="quarter" idx="12"/>
          </p:nvPr>
        </p:nvSpPr>
        <p:spPr/>
        <p:txBody>
          <a:bodyPr/>
          <a:lstStyle/>
          <a:p>
            <a:fld id="{36099DA5-221F-4E13-A14C-874F5A3109C9}" type="slidenum">
              <a:rPr lang="en-US" smtClean="0"/>
              <a:t>13</a:t>
            </a:fld>
            <a:endParaRPr lang="en-US" dirty="0"/>
          </a:p>
        </p:txBody>
      </p:sp>
      <p:pic>
        <p:nvPicPr>
          <p:cNvPr id="6" name="Picture 5">
            <a:extLst>
              <a:ext uri="{FF2B5EF4-FFF2-40B4-BE49-F238E27FC236}">
                <a16:creationId xmlns:a16="http://schemas.microsoft.com/office/drawing/2014/main" id="{4DAAB1B3-D067-42B5-B8B8-8B6C2F517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2443" y="4023770"/>
            <a:ext cx="3229642" cy="2094796"/>
          </a:xfrm>
          <a:prstGeom prst="rect">
            <a:avLst/>
          </a:prstGeom>
        </p:spPr>
      </p:pic>
      <p:pic>
        <p:nvPicPr>
          <p:cNvPr id="8" name="Picture 7">
            <a:extLst>
              <a:ext uri="{FF2B5EF4-FFF2-40B4-BE49-F238E27FC236}">
                <a16:creationId xmlns:a16="http://schemas.microsoft.com/office/drawing/2014/main" id="{74A782B0-F792-46CB-AC23-804BD25AF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92" y="947812"/>
            <a:ext cx="10768216" cy="2794557"/>
          </a:xfrm>
          <a:prstGeom prst="rect">
            <a:avLst/>
          </a:prstGeom>
        </p:spPr>
      </p:pic>
    </p:spTree>
    <p:extLst>
      <p:ext uri="{BB962C8B-B14F-4D97-AF65-F5344CB8AC3E}">
        <p14:creationId xmlns:p14="http://schemas.microsoft.com/office/powerpoint/2010/main" val="427168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C264-B5DE-4F62-B28E-E5EF51EB5369}"/>
              </a:ext>
            </a:extLst>
          </p:cNvPr>
          <p:cNvSpPr>
            <a:spLocks noGrp="1"/>
          </p:cNvSpPr>
          <p:nvPr>
            <p:ph type="title"/>
          </p:nvPr>
        </p:nvSpPr>
        <p:spPr/>
        <p:txBody>
          <a:bodyPr/>
          <a:lstStyle/>
          <a:p>
            <a:r>
              <a:rPr lang="en-US" dirty="0"/>
              <a:t>Evaluation</a:t>
            </a:r>
          </a:p>
        </p:txBody>
      </p:sp>
      <p:sp>
        <p:nvSpPr>
          <p:cNvPr id="24" name="Content Placeholder 23">
            <a:extLst>
              <a:ext uri="{FF2B5EF4-FFF2-40B4-BE49-F238E27FC236}">
                <a16:creationId xmlns:a16="http://schemas.microsoft.com/office/drawing/2014/main" id="{4F6FBF4C-32B4-4409-96A1-51C7247E59D0}"/>
              </a:ext>
            </a:extLst>
          </p:cNvPr>
          <p:cNvSpPr>
            <a:spLocks noGrp="1"/>
          </p:cNvSpPr>
          <p:nvPr>
            <p:ph idx="1"/>
          </p:nvPr>
        </p:nvSpPr>
        <p:spPr>
          <a:xfrm>
            <a:off x="838200" y="950977"/>
            <a:ext cx="10515600" cy="670006"/>
          </a:xfrm>
        </p:spPr>
        <p:txBody>
          <a:bodyPr/>
          <a:lstStyle/>
          <a:p>
            <a:pPr marL="0" indent="0" algn="ctr">
              <a:buNone/>
            </a:pPr>
            <a:r>
              <a:rPr lang="en-US" dirty="0"/>
              <a:t>We tested five TCP implementations:</a:t>
            </a:r>
          </a:p>
        </p:txBody>
      </p:sp>
      <p:sp>
        <p:nvSpPr>
          <p:cNvPr id="4" name="Slide Number Placeholder 3">
            <a:extLst>
              <a:ext uri="{FF2B5EF4-FFF2-40B4-BE49-F238E27FC236}">
                <a16:creationId xmlns:a16="http://schemas.microsoft.com/office/drawing/2014/main" id="{724B94ED-5A2C-4AB0-AFA9-B69ED410CCA7}"/>
              </a:ext>
            </a:extLst>
          </p:cNvPr>
          <p:cNvSpPr>
            <a:spLocks noGrp="1"/>
          </p:cNvSpPr>
          <p:nvPr>
            <p:ph type="sldNum" sz="quarter" idx="12"/>
          </p:nvPr>
        </p:nvSpPr>
        <p:spPr/>
        <p:txBody>
          <a:bodyPr/>
          <a:lstStyle/>
          <a:p>
            <a:fld id="{36099DA5-221F-4E13-A14C-874F5A3109C9}" type="slidenum">
              <a:rPr lang="en-US" smtClean="0"/>
              <a:t>14</a:t>
            </a:fld>
            <a:endParaRPr lang="en-US" dirty="0"/>
          </a:p>
        </p:txBody>
      </p:sp>
      <p:sp>
        <p:nvSpPr>
          <p:cNvPr id="7" name="TextBox 6">
            <a:extLst>
              <a:ext uri="{FF2B5EF4-FFF2-40B4-BE49-F238E27FC236}">
                <a16:creationId xmlns:a16="http://schemas.microsoft.com/office/drawing/2014/main" id="{5B3C9264-288E-4840-80FC-8670B2F64073}"/>
              </a:ext>
            </a:extLst>
          </p:cNvPr>
          <p:cNvSpPr txBox="1"/>
          <p:nvPr/>
        </p:nvSpPr>
        <p:spPr>
          <a:xfrm>
            <a:off x="838200" y="5333008"/>
            <a:ext cx="10515600"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000" dirty="0"/>
              <a:t>Found 11 classes of attacks, 8 of them unknown</a:t>
            </a:r>
          </a:p>
        </p:txBody>
      </p:sp>
      <p:graphicFrame>
        <p:nvGraphicFramePr>
          <p:cNvPr id="19" name="Content Placeholder 6">
            <a:extLst>
              <a:ext uri="{FF2B5EF4-FFF2-40B4-BE49-F238E27FC236}">
                <a16:creationId xmlns:a16="http://schemas.microsoft.com/office/drawing/2014/main" id="{E7B04F5C-CDEB-4A0A-AC21-0BDB9692246F}"/>
              </a:ext>
            </a:extLst>
          </p:cNvPr>
          <p:cNvGraphicFramePr>
            <a:graphicFrameLocks/>
          </p:cNvGraphicFramePr>
          <p:nvPr>
            <p:extLst>
              <p:ext uri="{D42A27DB-BD31-4B8C-83A1-F6EECF244321}">
                <p14:modId xmlns:p14="http://schemas.microsoft.com/office/powerpoint/2010/main" val="712014760"/>
              </p:ext>
            </p:extLst>
          </p:nvPr>
        </p:nvGraphicFramePr>
        <p:xfrm>
          <a:off x="1357746" y="1445072"/>
          <a:ext cx="9646227" cy="2926080"/>
        </p:xfrm>
        <a:graphic>
          <a:graphicData uri="http://schemas.openxmlformats.org/drawingml/2006/table">
            <a:tbl>
              <a:tblPr firstRow="1" bandRow="1">
                <a:tableStyleId>{5C22544A-7EE6-4342-B048-85BDC9FD1C3A}</a:tableStyleId>
              </a:tblPr>
              <a:tblGrid>
                <a:gridCol w="3754582">
                  <a:extLst>
                    <a:ext uri="{9D8B030D-6E8A-4147-A177-3AD203B41FA5}">
                      <a16:colId xmlns:a16="http://schemas.microsoft.com/office/drawing/2014/main" val="20000"/>
                    </a:ext>
                  </a:extLst>
                </a:gridCol>
                <a:gridCol w="1070263">
                  <a:extLst>
                    <a:ext uri="{9D8B030D-6E8A-4147-A177-3AD203B41FA5}">
                      <a16:colId xmlns:a16="http://schemas.microsoft.com/office/drawing/2014/main" val="20001"/>
                    </a:ext>
                  </a:extLst>
                </a:gridCol>
                <a:gridCol w="4821382">
                  <a:extLst>
                    <a:ext uri="{9D8B030D-6E8A-4147-A177-3AD203B41FA5}">
                      <a16:colId xmlns:a16="http://schemas.microsoft.com/office/drawing/2014/main" val="20002"/>
                    </a:ext>
                  </a:extLst>
                </a:gridCol>
              </a:tblGrid>
              <a:tr h="373418">
                <a:tc>
                  <a:txBody>
                    <a:bodyPr/>
                    <a:lstStyle/>
                    <a:p>
                      <a:r>
                        <a:rPr lang="en-US" sz="2600" dirty="0"/>
                        <a:t>Implementation</a:t>
                      </a:r>
                    </a:p>
                  </a:txBody>
                  <a:tcPr/>
                </a:tc>
                <a:tc>
                  <a:txBody>
                    <a:bodyPr/>
                    <a:lstStyle/>
                    <a:p>
                      <a:r>
                        <a:rPr lang="en-US" sz="2600" dirty="0"/>
                        <a:t>Date</a:t>
                      </a:r>
                    </a:p>
                  </a:txBody>
                  <a:tcPr/>
                </a:tc>
                <a:tc>
                  <a:txBody>
                    <a:bodyPr/>
                    <a:lstStyle/>
                    <a:p>
                      <a:r>
                        <a:rPr lang="en-US" sz="2600" dirty="0"/>
                        <a:t>Congestion Control</a:t>
                      </a:r>
                    </a:p>
                  </a:txBody>
                  <a:tcPr/>
                </a:tc>
                <a:extLst>
                  <a:ext uri="{0D108BD9-81ED-4DB2-BD59-A6C34878D82A}">
                    <a16:rowId xmlns:a16="http://schemas.microsoft.com/office/drawing/2014/main" val="10000"/>
                  </a:ext>
                </a:extLst>
              </a:tr>
              <a:tr h="373418">
                <a:tc>
                  <a:txBody>
                    <a:bodyPr/>
                    <a:lstStyle/>
                    <a:p>
                      <a:r>
                        <a:rPr lang="en-US" sz="2600" dirty="0"/>
                        <a:t>Ubuntu 16.10 (Linux 4.8)</a:t>
                      </a:r>
                    </a:p>
                  </a:txBody>
                  <a:tcPr/>
                </a:tc>
                <a:tc>
                  <a:txBody>
                    <a:bodyPr/>
                    <a:lstStyle/>
                    <a:p>
                      <a:r>
                        <a:rPr lang="en-US" sz="2600" dirty="0"/>
                        <a:t>2016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CUBIC+SACK+FRTO+ER+PRR+TLP</a:t>
                      </a:r>
                    </a:p>
                  </a:txBody>
                  <a:tcPr/>
                </a:tc>
                <a:extLst>
                  <a:ext uri="{0D108BD9-81ED-4DB2-BD59-A6C34878D82A}">
                    <a16:rowId xmlns:a16="http://schemas.microsoft.com/office/drawing/2014/main" val="10001"/>
                  </a:ext>
                </a:extLst>
              </a:tr>
              <a:tr h="373418">
                <a:tc>
                  <a:txBody>
                    <a:bodyPr/>
                    <a:lstStyle/>
                    <a:p>
                      <a:r>
                        <a:rPr lang="en-US" sz="2600" dirty="0"/>
                        <a:t>Ubuntu 14.04 (Linux 3.13)</a:t>
                      </a:r>
                    </a:p>
                  </a:txBody>
                  <a:tcPr/>
                </a:tc>
                <a:tc>
                  <a:txBody>
                    <a:bodyPr/>
                    <a:lstStyle/>
                    <a:p>
                      <a:r>
                        <a:rPr lang="en-US" sz="2600" dirty="0"/>
                        <a:t>2014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CUBIC+SACK+FRTO+ER+PRR+TLP</a:t>
                      </a:r>
                    </a:p>
                  </a:txBody>
                  <a:tcPr/>
                </a:tc>
                <a:extLst>
                  <a:ext uri="{0D108BD9-81ED-4DB2-BD59-A6C34878D82A}">
                    <a16:rowId xmlns:a16="http://schemas.microsoft.com/office/drawing/2014/main" val="10002"/>
                  </a:ext>
                </a:extLst>
              </a:tr>
              <a:tr h="373418">
                <a:tc>
                  <a:txBody>
                    <a:bodyPr/>
                    <a:lstStyle/>
                    <a:p>
                      <a:r>
                        <a:rPr lang="en-US" sz="2600" dirty="0"/>
                        <a:t>Ubuntu 11.10 (Linux 3.0)</a:t>
                      </a:r>
                    </a:p>
                  </a:txBody>
                  <a:tcPr>
                    <a:lnB w="12700" cap="flat" cmpd="sng" algn="ctr">
                      <a:noFill/>
                      <a:prstDash val="solid"/>
                      <a:round/>
                      <a:headEnd type="none" w="med" len="med"/>
                      <a:tailEnd type="none" w="med" len="med"/>
                    </a:lnB>
                  </a:tcPr>
                </a:tc>
                <a:tc>
                  <a:txBody>
                    <a:bodyPr/>
                    <a:lstStyle/>
                    <a:p>
                      <a:r>
                        <a:rPr lang="en-US" sz="2600" dirty="0"/>
                        <a:t>2011</a:t>
                      </a:r>
                    </a:p>
                  </a:txBody>
                  <a:tcP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CUBIC+SACK+FRTO</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68303">
                <a:tc>
                  <a:txBody>
                    <a:bodyPr/>
                    <a:lstStyle/>
                    <a:p>
                      <a:r>
                        <a:rPr lang="en-US" sz="2600" dirty="0"/>
                        <a:t>Debian 2          (Linux 2.0)</a:t>
                      </a:r>
                    </a:p>
                  </a:txBody>
                  <a:tcPr>
                    <a:lnT w="12700" cap="flat" cmpd="sng" algn="ctr">
                      <a:noFill/>
                      <a:prstDash val="solid"/>
                      <a:round/>
                      <a:headEnd type="none" w="med" len="med"/>
                      <a:tailEnd type="none" w="med" len="med"/>
                    </a:lnT>
                  </a:tcPr>
                </a:tc>
                <a:tc>
                  <a:txBody>
                    <a:bodyPr/>
                    <a:lstStyle/>
                    <a:p>
                      <a:r>
                        <a:rPr lang="en-US" sz="2600" dirty="0"/>
                        <a:t>1998</a:t>
                      </a:r>
                    </a:p>
                  </a:txBody>
                  <a:tcPr>
                    <a:lnT w="12700" cap="flat" cmpd="sng" algn="ctr">
                      <a:noFill/>
                      <a:prstDash val="solid"/>
                      <a:round/>
                      <a:headEnd type="none" w="med" len="med"/>
                      <a:tailEnd type="none" w="med" len="med"/>
                    </a:lnT>
                  </a:tcPr>
                </a:tc>
                <a:tc>
                  <a:txBody>
                    <a:bodyPr/>
                    <a:lstStyle/>
                    <a:p>
                      <a:r>
                        <a:rPr lang="en-US" sz="2600" dirty="0"/>
                        <a:t>New Reno</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7"/>
                  </a:ext>
                </a:extLst>
              </a:tr>
              <a:tr h="373418">
                <a:tc>
                  <a:txBody>
                    <a:bodyPr/>
                    <a:lstStyle/>
                    <a:p>
                      <a:r>
                        <a:rPr lang="en-US" sz="2600" dirty="0"/>
                        <a:t>Windows 8.1</a:t>
                      </a:r>
                    </a:p>
                  </a:txBody>
                  <a:tcPr/>
                </a:tc>
                <a:tc>
                  <a:txBody>
                    <a:bodyPr/>
                    <a:lstStyle/>
                    <a:p>
                      <a:r>
                        <a:rPr lang="en-US" sz="2600" dirty="0"/>
                        <a:t>2014</a:t>
                      </a:r>
                    </a:p>
                  </a:txBody>
                  <a:tcPr/>
                </a:tc>
                <a:tc>
                  <a:txBody>
                    <a:bodyPr/>
                    <a:lstStyle/>
                    <a:p>
                      <a:r>
                        <a:rPr lang="en-US" sz="2600" dirty="0"/>
                        <a:t>Compound TCP + SACK</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3731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0962-80CA-4991-9E7B-4817C744FA30}"/>
              </a:ext>
            </a:extLst>
          </p:cNvPr>
          <p:cNvSpPr>
            <a:spLocks noGrp="1"/>
          </p:cNvSpPr>
          <p:nvPr>
            <p:ph type="title"/>
          </p:nvPr>
        </p:nvSpPr>
        <p:spPr/>
        <p:txBody>
          <a:bodyPr/>
          <a:lstStyle/>
          <a:p>
            <a:r>
              <a:rPr lang="en-US" dirty="0"/>
              <a:t>Results Summary</a:t>
            </a:r>
          </a:p>
        </p:txBody>
      </p:sp>
      <p:sp>
        <p:nvSpPr>
          <p:cNvPr id="4" name="Slide Number Placeholder 3">
            <a:extLst>
              <a:ext uri="{FF2B5EF4-FFF2-40B4-BE49-F238E27FC236}">
                <a16:creationId xmlns:a16="http://schemas.microsoft.com/office/drawing/2014/main" id="{71064DC8-F143-45AF-B8A0-F0BA769409F2}"/>
              </a:ext>
            </a:extLst>
          </p:cNvPr>
          <p:cNvSpPr>
            <a:spLocks noGrp="1"/>
          </p:cNvSpPr>
          <p:nvPr>
            <p:ph type="sldNum" sz="quarter" idx="12"/>
          </p:nvPr>
        </p:nvSpPr>
        <p:spPr/>
        <p:txBody>
          <a:bodyPr/>
          <a:lstStyle/>
          <a:p>
            <a:fld id="{36099DA5-221F-4E13-A14C-874F5A3109C9}" type="slidenum">
              <a:rPr lang="en-US" smtClean="0"/>
              <a:t>15</a:t>
            </a:fld>
            <a:endParaRPr lang="en-US" dirty="0"/>
          </a:p>
        </p:txBody>
      </p:sp>
      <p:graphicFrame>
        <p:nvGraphicFramePr>
          <p:cNvPr id="5" name="Content Placeholder 6">
            <a:extLst>
              <a:ext uri="{FF2B5EF4-FFF2-40B4-BE49-F238E27FC236}">
                <a16:creationId xmlns:a16="http://schemas.microsoft.com/office/drawing/2014/main" id="{717B7019-FD61-4900-A35A-A4C0CDF06548}"/>
              </a:ext>
            </a:extLst>
          </p:cNvPr>
          <p:cNvGraphicFramePr>
            <a:graphicFrameLocks/>
          </p:cNvGraphicFramePr>
          <p:nvPr>
            <p:extLst>
              <p:ext uri="{D42A27DB-BD31-4B8C-83A1-F6EECF244321}">
                <p14:modId xmlns:p14="http://schemas.microsoft.com/office/powerpoint/2010/main" val="3670087696"/>
              </p:ext>
            </p:extLst>
          </p:nvPr>
        </p:nvGraphicFramePr>
        <p:xfrm>
          <a:off x="838200" y="925830"/>
          <a:ext cx="10515600" cy="4983480"/>
        </p:xfrm>
        <a:graphic>
          <a:graphicData uri="http://schemas.openxmlformats.org/drawingml/2006/table">
            <a:tbl>
              <a:tblPr firstRow="1" bandRow="1">
                <a:tableStyleId>{5C22544A-7EE6-4342-B048-85BDC9FD1C3A}</a:tableStyleId>
              </a:tblPr>
              <a:tblGrid>
                <a:gridCol w="2964873">
                  <a:extLst>
                    <a:ext uri="{9D8B030D-6E8A-4147-A177-3AD203B41FA5}">
                      <a16:colId xmlns:a16="http://schemas.microsoft.com/office/drawing/2014/main" val="20000"/>
                    </a:ext>
                  </a:extLst>
                </a:gridCol>
                <a:gridCol w="1109766">
                  <a:extLst>
                    <a:ext uri="{9D8B030D-6E8A-4147-A177-3AD203B41FA5}">
                      <a16:colId xmlns:a16="http://schemas.microsoft.com/office/drawing/2014/main" val="20001"/>
                    </a:ext>
                  </a:extLst>
                </a:gridCol>
                <a:gridCol w="2506270">
                  <a:extLst>
                    <a:ext uri="{9D8B030D-6E8A-4147-A177-3AD203B41FA5}">
                      <a16:colId xmlns:a16="http://schemas.microsoft.com/office/drawing/2014/main" val="20002"/>
                    </a:ext>
                  </a:extLst>
                </a:gridCol>
                <a:gridCol w="2922360">
                  <a:extLst>
                    <a:ext uri="{9D8B030D-6E8A-4147-A177-3AD203B41FA5}">
                      <a16:colId xmlns:a16="http://schemas.microsoft.com/office/drawing/2014/main" val="20003"/>
                    </a:ext>
                  </a:extLst>
                </a:gridCol>
                <a:gridCol w="1012331">
                  <a:extLst>
                    <a:ext uri="{9D8B030D-6E8A-4147-A177-3AD203B41FA5}">
                      <a16:colId xmlns:a16="http://schemas.microsoft.com/office/drawing/2014/main" val="20004"/>
                    </a:ext>
                  </a:extLst>
                </a:gridCol>
              </a:tblGrid>
              <a:tr h="370840">
                <a:tc>
                  <a:txBody>
                    <a:bodyPr/>
                    <a:lstStyle/>
                    <a:p>
                      <a:r>
                        <a:rPr lang="en-US" dirty="0"/>
                        <a:t>Attack Class</a:t>
                      </a:r>
                    </a:p>
                  </a:txBody>
                  <a:tcPr/>
                </a:tc>
                <a:tc>
                  <a:txBody>
                    <a:bodyPr/>
                    <a:lstStyle/>
                    <a:p>
                      <a:r>
                        <a:rPr lang="en-US" dirty="0"/>
                        <a:t>Attacker</a:t>
                      </a:r>
                    </a:p>
                  </a:txBody>
                  <a:tcPr/>
                </a:tc>
                <a:tc>
                  <a:txBody>
                    <a:bodyPr/>
                    <a:lstStyle/>
                    <a:p>
                      <a:r>
                        <a:rPr lang="en-US" dirty="0"/>
                        <a:t>Impact</a:t>
                      </a:r>
                    </a:p>
                  </a:txBody>
                  <a:tcPr/>
                </a:tc>
                <a:tc>
                  <a:txBody>
                    <a:bodyPr/>
                    <a:lstStyle/>
                    <a:p>
                      <a:r>
                        <a:rPr lang="en-US" dirty="0"/>
                        <a:t>OS</a:t>
                      </a:r>
                    </a:p>
                  </a:txBody>
                  <a:tcPr/>
                </a:tc>
                <a:tc>
                  <a:txBody>
                    <a:bodyPr/>
                    <a:lstStyle/>
                    <a:p>
                      <a:r>
                        <a:rPr lang="en-US" dirty="0"/>
                        <a:t>New?</a:t>
                      </a:r>
                    </a:p>
                  </a:txBody>
                  <a:tcPr/>
                </a:tc>
                <a:extLst>
                  <a:ext uri="{0D108BD9-81ED-4DB2-BD59-A6C34878D82A}">
                    <a16:rowId xmlns:a16="http://schemas.microsoft.com/office/drawing/2014/main" val="10000"/>
                  </a:ext>
                </a:extLst>
              </a:tr>
              <a:tr h="370840">
                <a:tc>
                  <a:txBody>
                    <a:bodyPr/>
                    <a:lstStyle/>
                    <a:p>
                      <a:r>
                        <a:rPr lang="en-US" dirty="0"/>
                        <a:t>Optimistic</a:t>
                      </a:r>
                      <a:r>
                        <a:rPr lang="en-US" baseline="0" dirty="0"/>
                        <a:t> </a:t>
                      </a:r>
                      <a:r>
                        <a:rPr lang="en-US" baseline="0" dirty="0" err="1"/>
                        <a:t>Ack</a:t>
                      </a:r>
                      <a:endParaRPr lang="en-US" dirty="0"/>
                    </a:p>
                  </a:txBody>
                  <a:tcPr/>
                </a:tc>
                <a:tc>
                  <a:txBody>
                    <a:bodyPr/>
                    <a:lstStyle/>
                    <a:p>
                      <a:r>
                        <a:rPr lang="en-US" dirty="0"/>
                        <a:t>On-path</a:t>
                      </a:r>
                    </a:p>
                  </a:txBody>
                  <a:tcPr/>
                </a:tc>
                <a:tc>
                  <a:txBody>
                    <a:bodyPr/>
                    <a:lstStyle/>
                    <a:p>
                      <a:r>
                        <a:rPr lang="en-US" dirty="0"/>
                        <a:t>Increased Throughput</a:t>
                      </a:r>
                    </a:p>
                  </a:txBody>
                  <a:tcPr/>
                </a:tc>
                <a:tc>
                  <a:txBody>
                    <a:bodyPr/>
                    <a:lstStyle/>
                    <a:p>
                      <a:r>
                        <a:rPr lang="en-US" dirty="0"/>
                        <a:t>ALL</a:t>
                      </a:r>
                    </a:p>
                  </a:txBody>
                  <a:tcPr/>
                </a:tc>
                <a:tc>
                  <a:txBody>
                    <a:bodyPr/>
                    <a:lstStyle/>
                    <a:p>
                      <a:r>
                        <a:rPr lang="en-US" dirty="0"/>
                        <a:t>No</a:t>
                      </a:r>
                    </a:p>
                  </a:txBody>
                  <a:tcPr/>
                </a:tc>
                <a:extLst>
                  <a:ext uri="{0D108BD9-81ED-4DB2-BD59-A6C34878D82A}">
                    <a16:rowId xmlns:a16="http://schemas.microsoft.com/office/drawing/2014/main" val="10001"/>
                  </a:ext>
                </a:extLst>
              </a:tr>
              <a:tr h="370840">
                <a:tc>
                  <a:txBody>
                    <a:bodyPr/>
                    <a:lstStyle/>
                    <a:p>
                      <a:r>
                        <a:rPr lang="en-US" dirty="0"/>
                        <a:t>On-path</a:t>
                      </a:r>
                      <a:r>
                        <a:rPr lang="en-US" baseline="0" dirty="0"/>
                        <a:t> Repeated Slow Start</a:t>
                      </a:r>
                      <a:endParaRPr lang="en-US" dirty="0"/>
                    </a:p>
                  </a:txBody>
                  <a:tcPr/>
                </a:tc>
                <a:tc>
                  <a:txBody>
                    <a:bodyPr/>
                    <a:lstStyle/>
                    <a:p>
                      <a:r>
                        <a:rPr lang="en-US" dirty="0"/>
                        <a:t>On-path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Throughput</a:t>
                      </a:r>
                    </a:p>
                  </a:txBody>
                  <a:tcPr/>
                </a:tc>
                <a:tc>
                  <a:txBody>
                    <a:bodyPr/>
                    <a:lstStyle/>
                    <a:p>
                      <a:r>
                        <a:rPr lang="en-US" dirty="0"/>
                        <a:t>Ubuntu 11.10, Ubuntu 16.10</a:t>
                      </a:r>
                    </a:p>
                  </a:txBody>
                  <a:tcPr/>
                </a:tc>
                <a:tc>
                  <a:txBody>
                    <a:bodyPr/>
                    <a:lstStyle/>
                    <a:p>
                      <a:r>
                        <a:rPr lang="en-US" dirty="0">
                          <a:solidFill>
                            <a:srgbClr val="FF0000"/>
                          </a:solidFill>
                        </a:rPr>
                        <a:t>Yes</a:t>
                      </a:r>
                    </a:p>
                  </a:txBody>
                  <a:tcPr/>
                </a:tc>
                <a:extLst>
                  <a:ext uri="{0D108BD9-81ED-4DB2-BD59-A6C34878D82A}">
                    <a16:rowId xmlns:a16="http://schemas.microsoft.com/office/drawing/2014/main" val="10002"/>
                  </a:ext>
                </a:extLst>
              </a:tr>
              <a:tr h="370840">
                <a:tc>
                  <a:txBody>
                    <a:bodyPr/>
                    <a:lstStyle/>
                    <a:p>
                      <a:r>
                        <a:rPr lang="en-US" dirty="0"/>
                        <a:t>Amplified Bursts</a:t>
                      </a:r>
                    </a:p>
                  </a:txBody>
                  <a:tcPr>
                    <a:lnB w="12700" cap="flat" cmpd="sng" algn="ctr">
                      <a:solidFill>
                        <a:schemeClr val="tx1"/>
                      </a:solidFill>
                      <a:prstDash val="solid"/>
                      <a:round/>
                      <a:headEnd type="none" w="med" len="med"/>
                      <a:tailEnd type="none" w="med" len="med"/>
                    </a:lnB>
                  </a:tcPr>
                </a:tc>
                <a:tc>
                  <a:txBody>
                    <a:bodyPr/>
                    <a:lstStyle/>
                    <a:p>
                      <a:r>
                        <a:rPr lang="en-US" dirty="0"/>
                        <a:t>On-path</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Throughput</a:t>
                      </a:r>
                    </a:p>
                  </a:txBody>
                  <a:tcPr>
                    <a:lnB w="12700" cap="flat" cmpd="sng" algn="ctr">
                      <a:solidFill>
                        <a:schemeClr val="tx1"/>
                      </a:solidFill>
                      <a:prstDash val="solid"/>
                      <a:round/>
                      <a:headEnd type="none" w="med" len="med"/>
                      <a:tailEnd type="none" w="med" len="med"/>
                    </a:lnB>
                  </a:tcPr>
                </a:tc>
                <a:tc>
                  <a:txBody>
                    <a:bodyPr/>
                    <a:lstStyle/>
                    <a:p>
                      <a:r>
                        <a:rPr lang="en-US" dirty="0"/>
                        <a:t>Ubuntu</a:t>
                      </a:r>
                      <a:r>
                        <a:rPr lang="en-US" baseline="0" dirty="0"/>
                        <a:t> </a:t>
                      </a:r>
                      <a:r>
                        <a:rPr lang="en-US" dirty="0"/>
                        <a:t>11.10</a:t>
                      </a:r>
                    </a:p>
                  </a:txBody>
                  <a:tcPr>
                    <a:lnB w="12700" cap="flat" cmpd="sng" algn="ctr">
                      <a:solidFill>
                        <a:schemeClr val="tx1"/>
                      </a:solidFill>
                      <a:prstDash val="solid"/>
                      <a:round/>
                      <a:headEnd type="none" w="med" len="med"/>
                      <a:tailEnd type="none" w="med" len="med"/>
                    </a:lnB>
                  </a:tcPr>
                </a:tc>
                <a:tc>
                  <a:txBody>
                    <a:bodyPr/>
                    <a:lstStyle/>
                    <a:p>
                      <a:r>
                        <a:rPr lang="en-US" dirty="0">
                          <a:solidFill>
                            <a:srgbClr val="FF0000"/>
                          </a:solidFill>
                        </a:rPr>
                        <a:t>Yes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1787">
                <a:tc>
                  <a:txBody>
                    <a:bodyPr/>
                    <a:lstStyle/>
                    <a:p>
                      <a:r>
                        <a:rPr lang="en-US" dirty="0"/>
                        <a:t>Desync Attack</a:t>
                      </a:r>
                    </a:p>
                  </a:txBody>
                  <a:tcPr>
                    <a:lnT w="12700" cap="flat" cmpd="sng" algn="ctr">
                      <a:solidFill>
                        <a:schemeClr val="tx1"/>
                      </a:solidFill>
                      <a:prstDash val="solid"/>
                      <a:round/>
                      <a:headEnd type="none" w="med" len="med"/>
                      <a:tailEnd type="none" w="med" len="med"/>
                    </a:lnT>
                  </a:tcPr>
                </a:tc>
                <a:tc>
                  <a:txBody>
                    <a:bodyPr/>
                    <a:lstStyle/>
                    <a:p>
                      <a:r>
                        <a:rPr lang="en-US" dirty="0"/>
                        <a:t>Off-path</a:t>
                      </a:r>
                    </a:p>
                  </a:txBody>
                  <a:tcPr>
                    <a:lnT w="12700" cap="flat" cmpd="sng" algn="ctr">
                      <a:solidFill>
                        <a:schemeClr val="tx1"/>
                      </a:solidFill>
                      <a:prstDash val="solid"/>
                      <a:round/>
                      <a:headEnd type="none" w="med" len="med"/>
                      <a:tailEnd type="none" w="med" len="med"/>
                    </a:lnT>
                  </a:tcPr>
                </a:tc>
                <a:tc>
                  <a:txBody>
                    <a:bodyPr/>
                    <a:lstStyle/>
                    <a:p>
                      <a:r>
                        <a:rPr lang="en-US" dirty="0"/>
                        <a:t>Connection Stall</a:t>
                      </a:r>
                    </a:p>
                  </a:txBody>
                  <a:tcPr>
                    <a:lnT w="12700" cap="flat" cmpd="sng" algn="ctr">
                      <a:solidFill>
                        <a:schemeClr val="tx1"/>
                      </a:solidFill>
                      <a:prstDash val="solid"/>
                      <a:round/>
                      <a:headEnd type="none" w="med" len="med"/>
                      <a:tailEnd type="none" w="med" len="med"/>
                    </a:lnT>
                  </a:tcPr>
                </a:tc>
                <a:tc>
                  <a:txBody>
                    <a:bodyPr/>
                    <a:lstStyle/>
                    <a:p>
                      <a:r>
                        <a:rPr lang="en-US" baseline="0" dirty="0"/>
                        <a:t>ALL</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a:t>No</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70840">
                <a:tc>
                  <a:txBody>
                    <a:bodyPr/>
                    <a:lstStyle/>
                    <a:p>
                      <a:r>
                        <a:rPr lang="en-US" dirty="0" err="1"/>
                        <a:t>Ack</a:t>
                      </a:r>
                      <a:r>
                        <a:rPr lang="en-US" dirty="0"/>
                        <a:t> Storm Attack</a:t>
                      </a:r>
                    </a:p>
                  </a:txBody>
                  <a:tcPr/>
                </a:tc>
                <a:tc>
                  <a:txBody>
                    <a:bodyPr/>
                    <a:lstStyle/>
                    <a:p>
                      <a:r>
                        <a:rPr lang="en-US" dirty="0"/>
                        <a:t>Off-path</a:t>
                      </a:r>
                    </a:p>
                  </a:txBody>
                  <a:tcPr/>
                </a:tc>
                <a:tc>
                  <a:txBody>
                    <a:bodyPr/>
                    <a:lstStyle/>
                    <a:p>
                      <a:r>
                        <a:rPr lang="en-US" dirty="0"/>
                        <a:t>Connection Stall</a:t>
                      </a:r>
                    </a:p>
                  </a:txBody>
                  <a:tcPr/>
                </a:tc>
                <a:tc>
                  <a:txBody>
                    <a:bodyPr/>
                    <a:lstStyle/>
                    <a:p>
                      <a:r>
                        <a:rPr lang="en-US" dirty="0"/>
                        <a:t>Debian 2, Windows 8.1</a:t>
                      </a:r>
                    </a:p>
                  </a:txBody>
                  <a:tcPr/>
                </a:tc>
                <a:tc>
                  <a:txBody>
                    <a:bodyPr/>
                    <a:lstStyle/>
                    <a:p>
                      <a:r>
                        <a:rPr lang="en-US" dirty="0"/>
                        <a:t>No</a:t>
                      </a:r>
                    </a:p>
                  </a:txBody>
                  <a:tcPr/>
                </a:tc>
                <a:extLst>
                  <a:ext uri="{0D108BD9-81ED-4DB2-BD59-A6C34878D82A}">
                    <a16:rowId xmlns:a16="http://schemas.microsoft.com/office/drawing/2014/main" val="10008"/>
                  </a:ext>
                </a:extLst>
              </a:tr>
              <a:tr h="370840">
                <a:tc>
                  <a:txBody>
                    <a:bodyPr/>
                    <a:lstStyle/>
                    <a:p>
                      <a:r>
                        <a:rPr lang="en-US" dirty="0" err="1"/>
                        <a:t>Ack</a:t>
                      </a:r>
                      <a:r>
                        <a:rPr lang="en-US" dirty="0"/>
                        <a:t> Lost Data</a:t>
                      </a:r>
                    </a:p>
                  </a:txBody>
                  <a:tcPr/>
                </a:tc>
                <a:tc>
                  <a:txBody>
                    <a:bodyPr/>
                    <a:lstStyle/>
                    <a:p>
                      <a:r>
                        <a:rPr lang="en-US" dirty="0"/>
                        <a:t>Off-path</a:t>
                      </a:r>
                    </a:p>
                  </a:txBody>
                  <a:tcPr/>
                </a:tc>
                <a:tc>
                  <a:txBody>
                    <a:bodyPr/>
                    <a:lstStyle/>
                    <a:p>
                      <a:r>
                        <a:rPr lang="en-US" dirty="0"/>
                        <a:t>Connection Stall</a:t>
                      </a:r>
                    </a:p>
                  </a:txBody>
                  <a:tcPr/>
                </a:tc>
                <a:tc>
                  <a:txBody>
                    <a:bodyPr/>
                    <a:lstStyle/>
                    <a:p>
                      <a:r>
                        <a:rPr lang="en-US" dirty="0"/>
                        <a:t>ALL</a:t>
                      </a:r>
                    </a:p>
                  </a:txBody>
                  <a:tcPr/>
                </a:tc>
                <a:tc>
                  <a:txBody>
                    <a:bodyPr/>
                    <a:lstStyle/>
                    <a:p>
                      <a:r>
                        <a:rPr lang="en-US" dirty="0">
                          <a:solidFill>
                            <a:srgbClr val="FF0000"/>
                          </a:solidFill>
                        </a:rPr>
                        <a:t>Yes</a:t>
                      </a:r>
                    </a:p>
                  </a:txBody>
                  <a:tcPr/>
                </a:tc>
                <a:extLst>
                  <a:ext uri="{0D108BD9-81ED-4DB2-BD59-A6C34878D82A}">
                    <a16:rowId xmlns:a16="http://schemas.microsoft.com/office/drawing/2014/main" val="10009"/>
                  </a:ext>
                </a:extLst>
              </a:tr>
              <a:tr h="370840">
                <a:tc>
                  <a:txBody>
                    <a:bodyPr/>
                    <a:lstStyle/>
                    <a:p>
                      <a:r>
                        <a:rPr lang="en-US" dirty="0"/>
                        <a:t>Slow Injected </a:t>
                      </a:r>
                      <a:r>
                        <a:rPr lang="en-US" dirty="0" err="1"/>
                        <a:t>Acks</a:t>
                      </a:r>
                      <a:endParaRPr lang="en-US" dirty="0"/>
                    </a:p>
                  </a:txBody>
                  <a:tcPr/>
                </a:tc>
                <a:tc>
                  <a:txBody>
                    <a:bodyPr/>
                    <a:lstStyle/>
                    <a:p>
                      <a:r>
                        <a:rPr lang="en-US" dirty="0"/>
                        <a:t>Off-path</a:t>
                      </a:r>
                    </a:p>
                  </a:txBody>
                  <a:tcPr/>
                </a:tc>
                <a:tc>
                  <a:txBody>
                    <a:bodyPr/>
                    <a:lstStyle/>
                    <a:p>
                      <a:r>
                        <a:rPr lang="en-US" dirty="0"/>
                        <a:t>Decreased Throughput</a:t>
                      </a:r>
                    </a:p>
                  </a:txBody>
                  <a:tcPr/>
                </a:tc>
                <a:tc>
                  <a:txBody>
                    <a:bodyPr/>
                    <a:lstStyle/>
                    <a:p>
                      <a:r>
                        <a:rPr lang="en-US" dirty="0"/>
                        <a:t>Ubuntu</a:t>
                      </a:r>
                      <a:r>
                        <a:rPr lang="en-US" baseline="0" dirty="0"/>
                        <a:t> </a:t>
                      </a:r>
                      <a:r>
                        <a:rPr lang="en-US" dirty="0"/>
                        <a:t>11.10</a:t>
                      </a:r>
                    </a:p>
                  </a:txBody>
                  <a:tcPr/>
                </a:tc>
                <a:tc>
                  <a:txBody>
                    <a:bodyPr/>
                    <a:lstStyle/>
                    <a:p>
                      <a:r>
                        <a:rPr lang="en-US" dirty="0">
                          <a:solidFill>
                            <a:srgbClr val="FF0000"/>
                          </a:solidFill>
                        </a:rPr>
                        <a:t>Yes</a:t>
                      </a:r>
                    </a:p>
                  </a:txBody>
                  <a:tcPr/>
                </a:tc>
                <a:extLst>
                  <a:ext uri="{0D108BD9-81ED-4DB2-BD59-A6C34878D82A}">
                    <a16:rowId xmlns:a16="http://schemas.microsoft.com/office/drawing/2014/main" val="1656853706"/>
                  </a:ext>
                </a:extLst>
              </a:tr>
              <a:tr h="370840">
                <a:tc>
                  <a:txBody>
                    <a:bodyPr/>
                    <a:lstStyle/>
                    <a:p>
                      <a:r>
                        <a:rPr lang="en-US" dirty="0" err="1"/>
                        <a:t>Sawtooth</a:t>
                      </a:r>
                      <a:r>
                        <a:rPr lang="en-US" dirty="0"/>
                        <a:t> </a:t>
                      </a:r>
                      <a:r>
                        <a:rPr lang="en-US" dirty="0" err="1"/>
                        <a:t>Ack</a:t>
                      </a:r>
                      <a:endParaRPr lang="en-US" dirty="0"/>
                    </a:p>
                  </a:txBody>
                  <a:tcPr/>
                </a:tc>
                <a:tc>
                  <a:txBody>
                    <a:bodyPr/>
                    <a:lstStyle/>
                    <a:p>
                      <a:r>
                        <a:rPr lang="en-US" dirty="0"/>
                        <a:t>Off-path</a:t>
                      </a:r>
                    </a:p>
                  </a:txBody>
                  <a:tcPr/>
                </a:tc>
                <a:tc>
                  <a:txBody>
                    <a:bodyPr/>
                    <a:lstStyle/>
                    <a:p>
                      <a:r>
                        <a:rPr lang="en-US" dirty="0"/>
                        <a:t>Decreased Throughput</a:t>
                      </a:r>
                    </a:p>
                  </a:txBody>
                  <a:tcPr/>
                </a:tc>
                <a:tc>
                  <a:txBody>
                    <a:bodyPr/>
                    <a:lstStyle/>
                    <a:p>
                      <a:r>
                        <a:rPr lang="en-US" dirty="0"/>
                        <a:t>Ubuntu 11.10, Ubuntu 14.04, Ubuntu 16.10,</a:t>
                      </a:r>
                      <a:r>
                        <a:rPr lang="en-US" baseline="0" dirty="0"/>
                        <a:t> </a:t>
                      </a:r>
                      <a:r>
                        <a:rPr lang="en-US" dirty="0"/>
                        <a:t>Windows 8.1</a:t>
                      </a:r>
                    </a:p>
                  </a:txBody>
                  <a:tcPr/>
                </a:tc>
                <a:tc>
                  <a:txBody>
                    <a:bodyPr/>
                    <a:lstStyle/>
                    <a:p>
                      <a:r>
                        <a:rPr lang="en-US" dirty="0">
                          <a:solidFill>
                            <a:srgbClr val="FF0000"/>
                          </a:solidFill>
                        </a:rPr>
                        <a:t>Yes</a:t>
                      </a:r>
                    </a:p>
                  </a:txBody>
                  <a:tcPr/>
                </a:tc>
                <a:extLst>
                  <a:ext uri="{0D108BD9-81ED-4DB2-BD59-A6C34878D82A}">
                    <a16:rowId xmlns:a16="http://schemas.microsoft.com/office/drawing/2014/main" val="1605643217"/>
                  </a:ext>
                </a:extLst>
              </a:tr>
              <a:tr h="370840">
                <a:tc>
                  <a:txBody>
                    <a:bodyPr/>
                    <a:lstStyle/>
                    <a:p>
                      <a:r>
                        <a:rPr lang="en-US" dirty="0"/>
                        <a:t>Dup </a:t>
                      </a:r>
                      <a:r>
                        <a:rPr lang="en-US" dirty="0" err="1"/>
                        <a:t>Ack</a:t>
                      </a:r>
                      <a:r>
                        <a:rPr lang="en-US" dirty="0"/>
                        <a:t> Injection</a:t>
                      </a:r>
                    </a:p>
                  </a:txBody>
                  <a:tcPr/>
                </a:tc>
                <a:tc>
                  <a:txBody>
                    <a:bodyPr/>
                    <a:lstStyle/>
                    <a:p>
                      <a:r>
                        <a:rPr lang="en-US" dirty="0"/>
                        <a:t>Off-path</a:t>
                      </a:r>
                    </a:p>
                  </a:txBody>
                  <a:tcPr/>
                </a:tc>
                <a:tc>
                  <a:txBody>
                    <a:bodyPr/>
                    <a:lstStyle/>
                    <a:p>
                      <a:r>
                        <a:rPr lang="en-US" dirty="0"/>
                        <a:t>Decreased Throughput</a:t>
                      </a:r>
                    </a:p>
                  </a:txBody>
                  <a:tcPr/>
                </a:tc>
                <a:tc>
                  <a:txBody>
                    <a:bodyPr/>
                    <a:lstStyle/>
                    <a:p>
                      <a:r>
                        <a:rPr lang="en-US" dirty="0"/>
                        <a:t>Debian 2, Windows 8.1</a:t>
                      </a:r>
                    </a:p>
                  </a:txBody>
                  <a:tcPr/>
                </a:tc>
                <a:tc>
                  <a:txBody>
                    <a:bodyPr/>
                    <a:lstStyle/>
                    <a:p>
                      <a:r>
                        <a:rPr lang="en-US" dirty="0">
                          <a:solidFill>
                            <a:srgbClr val="FF0000"/>
                          </a:solidFill>
                        </a:rPr>
                        <a:t>Yes</a:t>
                      </a:r>
                    </a:p>
                  </a:txBody>
                  <a:tcPr/>
                </a:tc>
                <a:extLst>
                  <a:ext uri="{0D108BD9-81ED-4DB2-BD59-A6C34878D82A}">
                    <a16:rowId xmlns:a16="http://schemas.microsoft.com/office/drawing/2014/main" val="208089022"/>
                  </a:ext>
                </a:extLst>
              </a:tr>
              <a:tr h="370840">
                <a:tc>
                  <a:txBody>
                    <a:bodyPr/>
                    <a:lstStyle/>
                    <a:p>
                      <a:r>
                        <a:rPr lang="en-US" dirty="0" err="1"/>
                        <a:t>Ack</a:t>
                      </a:r>
                      <a:r>
                        <a:rPr lang="en-US" dirty="0"/>
                        <a:t> Amplification</a:t>
                      </a:r>
                    </a:p>
                  </a:txBody>
                  <a:tcPr/>
                </a:tc>
                <a:tc>
                  <a:txBody>
                    <a:bodyPr/>
                    <a:lstStyle/>
                    <a:p>
                      <a:r>
                        <a:rPr lang="en-US" dirty="0"/>
                        <a:t>Off-path</a:t>
                      </a:r>
                    </a:p>
                  </a:txBody>
                  <a:tcPr/>
                </a:tc>
                <a:tc>
                  <a:txBody>
                    <a:bodyPr/>
                    <a:lstStyle/>
                    <a:p>
                      <a:r>
                        <a:rPr lang="en-US" dirty="0"/>
                        <a:t>Increased Throughput</a:t>
                      </a:r>
                    </a:p>
                  </a:txBody>
                  <a:tcPr/>
                </a:tc>
                <a:tc>
                  <a:txBody>
                    <a:bodyPr/>
                    <a:lstStyle/>
                    <a:p>
                      <a:r>
                        <a:rPr lang="en-US" dirty="0"/>
                        <a:t>Ubuntu 11.10,</a:t>
                      </a:r>
                      <a:r>
                        <a:rPr lang="en-US" baseline="0" dirty="0"/>
                        <a:t> Ubuntu 14.04, Ubuntu 16.10, </a:t>
                      </a:r>
                      <a:r>
                        <a:rPr lang="en-US" dirty="0"/>
                        <a:t>Windows 8.1</a:t>
                      </a:r>
                    </a:p>
                  </a:txBody>
                  <a:tcPr/>
                </a:tc>
                <a:tc>
                  <a:txBody>
                    <a:bodyPr/>
                    <a:lstStyle/>
                    <a:p>
                      <a:r>
                        <a:rPr lang="en-US" dirty="0">
                          <a:solidFill>
                            <a:srgbClr val="FF0000"/>
                          </a:solidFill>
                        </a:rPr>
                        <a:t>Yes</a:t>
                      </a:r>
                    </a:p>
                  </a:txBody>
                  <a:tcPr/>
                </a:tc>
                <a:extLst>
                  <a:ext uri="{0D108BD9-81ED-4DB2-BD59-A6C34878D82A}">
                    <a16:rowId xmlns:a16="http://schemas.microsoft.com/office/drawing/2014/main" val="2866828815"/>
                  </a:ext>
                </a:extLst>
              </a:tr>
              <a:tr h="370840">
                <a:tc>
                  <a:txBody>
                    <a:bodyPr/>
                    <a:lstStyle/>
                    <a:p>
                      <a:r>
                        <a:rPr lang="en-US" dirty="0"/>
                        <a:t>Off-path Repeated Slow Start</a:t>
                      </a:r>
                    </a:p>
                  </a:txBody>
                  <a:tcPr/>
                </a:tc>
                <a:tc>
                  <a:txBody>
                    <a:bodyPr/>
                    <a:lstStyle/>
                    <a:p>
                      <a:r>
                        <a:rPr lang="en-US" dirty="0"/>
                        <a:t>Off-path</a:t>
                      </a:r>
                    </a:p>
                  </a:txBody>
                  <a:tcPr/>
                </a:tc>
                <a:tc>
                  <a:txBody>
                    <a:bodyPr/>
                    <a:lstStyle/>
                    <a:p>
                      <a:r>
                        <a:rPr lang="en-US" dirty="0"/>
                        <a:t>Increased Throughput</a:t>
                      </a:r>
                    </a:p>
                  </a:txBody>
                  <a:tcPr/>
                </a:tc>
                <a:tc>
                  <a:txBody>
                    <a:bodyPr/>
                    <a:lstStyle/>
                    <a:p>
                      <a:r>
                        <a:rPr lang="en-US" baseline="0" dirty="0"/>
                        <a:t>Ubuntu 11.10</a:t>
                      </a:r>
                      <a:endParaRPr lang="en-US" dirty="0"/>
                    </a:p>
                  </a:txBody>
                  <a:tcPr/>
                </a:tc>
                <a:tc>
                  <a:txBody>
                    <a:bodyPr/>
                    <a:lstStyle/>
                    <a:p>
                      <a:r>
                        <a:rPr lang="en-US" dirty="0">
                          <a:solidFill>
                            <a:srgbClr val="FF0000"/>
                          </a:solidFill>
                        </a:rPr>
                        <a:t>Yes</a:t>
                      </a:r>
                    </a:p>
                  </a:txBody>
                  <a:tcPr/>
                </a:tc>
                <a:extLst>
                  <a:ext uri="{0D108BD9-81ED-4DB2-BD59-A6C34878D82A}">
                    <a16:rowId xmlns:a16="http://schemas.microsoft.com/office/drawing/2014/main" val="476949609"/>
                  </a:ext>
                </a:extLst>
              </a:tr>
            </a:tbl>
          </a:graphicData>
        </a:graphic>
      </p:graphicFrame>
    </p:spTree>
    <p:extLst>
      <p:ext uri="{BB962C8B-B14F-4D97-AF65-F5344CB8AC3E}">
        <p14:creationId xmlns:p14="http://schemas.microsoft.com/office/powerpoint/2010/main" val="240017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1488-65AE-4B55-9A83-9AA6051D667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CF1E186-19B8-43B9-83AD-A97ABDE31029}"/>
              </a:ext>
            </a:extLst>
          </p:cNvPr>
          <p:cNvSpPr>
            <a:spLocks noGrp="1"/>
          </p:cNvSpPr>
          <p:nvPr>
            <p:ph idx="1"/>
          </p:nvPr>
        </p:nvSpPr>
        <p:spPr>
          <a:xfrm>
            <a:off x="838200" y="950977"/>
            <a:ext cx="10515600" cy="4085580"/>
          </a:xfrm>
        </p:spPr>
        <p:txBody>
          <a:bodyPr/>
          <a:lstStyle/>
          <a:p>
            <a:r>
              <a:rPr lang="en-US" dirty="0"/>
              <a:t>We developed a new, model-guided technique to search for possible attacks on TCP congestion control. This technique uses the congestion control state machine to generate abstract strategies which are then converted into concrete strategies made up of message-based actions</a:t>
            </a:r>
          </a:p>
          <a:p>
            <a:r>
              <a:rPr lang="en-US" dirty="0"/>
              <a:t>We implemented this technique in </a:t>
            </a:r>
            <a:r>
              <a:rPr lang="en-US" dirty="0" err="1"/>
              <a:t>TCPwn</a:t>
            </a:r>
            <a:r>
              <a:rPr lang="en-US" dirty="0"/>
              <a:t>, which is able to find attacks on real, unmodified implementations of TCP congestion control</a:t>
            </a:r>
          </a:p>
          <a:p>
            <a:r>
              <a:rPr lang="en-US" dirty="0"/>
              <a:t>We tested 5 TCP implementations and found 11 classes of attacks, 8 of which were previously unknown</a:t>
            </a:r>
          </a:p>
        </p:txBody>
      </p:sp>
      <p:sp>
        <p:nvSpPr>
          <p:cNvPr id="4" name="Slide Number Placeholder 3">
            <a:extLst>
              <a:ext uri="{FF2B5EF4-FFF2-40B4-BE49-F238E27FC236}">
                <a16:creationId xmlns:a16="http://schemas.microsoft.com/office/drawing/2014/main" id="{53807EC7-96D4-4D9F-8425-FF78920A64F7}"/>
              </a:ext>
            </a:extLst>
          </p:cNvPr>
          <p:cNvSpPr>
            <a:spLocks noGrp="1"/>
          </p:cNvSpPr>
          <p:nvPr>
            <p:ph type="sldNum" sz="quarter" idx="12"/>
          </p:nvPr>
        </p:nvSpPr>
        <p:spPr/>
        <p:txBody>
          <a:bodyPr/>
          <a:lstStyle/>
          <a:p>
            <a:fld id="{36099DA5-221F-4E13-A14C-874F5A3109C9}" type="slidenum">
              <a:rPr lang="en-US" smtClean="0"/>
              <a:t>16</a:t>
            </a:fld>
            <a:endParaRPr lang="en-US" dirty="0"/>
          </a:p>
        </p:txBody>
      </p:sp>
      <p:sp>
        <p:nvSpPr>
          <p:cNvPr id="5" name="Text Box 10">
            <a:extLst>
              <a:ext uri="{FF2B5EF4-FFF2-40B4-BE49-F238E27FC236}">
                <a16:creationId xmlns:a16="http://schemas.microsoft.com/office/drawing/2014/main" id="{9E47A0D9-411A-441D-8D2B-39803CA33C1E}"/>
              </a:ext>
            </a:extLst>
          </p:cNvPr>
          <p:cNvSpPr txBox="1">
            <a:spLocks noChangeArrowheads="1"/>
          </p:cNvSpPr>
          <p:nvPr/>
        </p:nvSpPr>
        <p:spPr bwMode="auto">
          <a:xfrm>
            <a:off x="551389" y="5330214"/>
            <a:ext cx="11142771" cy="823918"/>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ctr">
            <a:noAutofit/>
          </a:bodyPr>
          <a:lstStyle/>
          <a:p>
            <a:pPr lvl="0" algn="ctr" defTabSz="914400" hangingPunct="1">
              <a:defRPr/>
            </a:pPr>
            <a:r>
              <a:rPr lang="en-US" sz="2400" b="1" kern="1200" dirty="0">
                <a:solidFill>
                  <a:sysClr val="windowText" lastClr="000000"/>
                </a:solidFill>
              </a:rPr>
              <a:t>Check out the code! </a:t>
            </a:r>
          </a:p>
          <a:p>
            <a:pPr lvl="0" algn="ctr" defTabSz="914400" hangingPunct="1">
              <a:defRPr/>
            </a:pPr>
            <a:r>
              <a:rPr lang="en-US" sz="2400" b="1" kern="1200" dirty="0">
                <a:solidFill>
                  <a:sysClr val="windowText" lastClr="000000"/>
                </a:solidFill>
              </a:rPr>
              <a:t>https://github.com/samueljero/TCPwn</a:t>
            </a:r>
          </a:p>
        </p:txBody>
      </p:sp>
    </p:spTree>
    <p:extLst>
      <p:ext uri="{BB962C8B-B14F-4D97-AF65-F5344CB8AC3E}">
        <p14:creationId xmlns:p14="http://schemas.microsoft.com/office/powerpoint/2010/main" val="322767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4" name="Freeform 6"/>
          <p:cNvSpPr/>
          <p:nvPr/>
        </p:nvSpPr>
        <p:spPr>
          <a:xfrm>
            <a:off x="4146731" y="2769894"/>
            <a:ext cx="3898540" cy="2059564"/>
          </a:xfrm>
          <a:custGeom>
            <a:avLst/>
            <a:gdLst>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62645 w 3896591"/>
              <a:gd name="connsiteY28" fmla="*/ 15586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67841 w 3896591"/>
              <a:gd name="connsiteY27" fmla="*/ 161059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61359 w 3896591"/>
              <a:gd name="connsiteY26" fmla="*/ 192232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66554 w 3896591"/>
              <a:gd name="connsiteY25" fmla="*/ 503959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34045 w 3896591"/>
              <a:gd name="connsiteY24" fmla="*/ 503959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39241 w 3896591"/>
              <a:gd name="connsiteY23" fmla="*/ 223404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37954 w 3896591"/>
              <a:gd name="connsiteY22" fmla="*/ 181841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17173 w 3896591"/>
              <a:gd name="connsiteY21" fmla="*/ 15586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563832 w 3896591"/>
              <a:gd name="connsiteY20" fmla="*/ 15586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569027 w 3896591"/>
              <a:gd name="connsiteY19" fmla="*/ 192232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46959 w 3896591"/>
              <a:gd name="connsiteY18" fmla="*/ 223404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52154 w 3896591"/>
              <a:gd name="connsiteY17" fmla="*/ 519545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24841 w 3896591"/>
              <a:gd name="connsiteY16" fmla="*/ 514350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19645 w 3896591"/>
              <a:gd name="connsiteY15" fmla="*/ 228600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413164 w 3896591"/>
              <a:gd name="connsiteY14" fmla="*/ 19742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13164 w 3896591"/>
              <a:gd name="connsiteY13" fmla="*/ 15586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3802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3802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040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040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3708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3708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994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994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5195 h 2093768"/>
              <a:gd name="connsiteX1" fmla="*/ 3709554 w 3896591"/>
              <a:gd name="connsiteY1" fmla="*/ 5195 h 2093768"/>
              <a:gd name="connsiteX2" fmla="*/ 3865418 w 3896591"/>
              <a:gd name="connsiteY2" fmla="*/ 57150 h 2093768"/>
              <a:gd name="connsiteX3" fmla="*/ 3896591 w 3896591"/>
              <a:gd name="connsiteY3" fmla="*/ 207818 h 2093768"/>
              <a:gd name="connsiteX4" fmla="*/ 3891395 w 3896591"/>
              <a:gd name="connsiteY4" fmla="*/ 1880754 h 2093768"/>
              <a:gd name="connsiteX5" fmla="*/ 3875809 w 3896591"/>
              <a:gd name="connsiteY5" fmla="*/ 2047009 h 2093768"/>
              <a:gd name="connsiteX6" fmla="*/ 3699164 w 3896591"/>
              <a:gd name="connsiteY6" fmla="*/ 2093768 h 2093768"/>
              <a:gd name="connsiteX7" fmla="*/ 176645 w 3896591"/>
              <a:gd name="connsiteY7" fmla="*/ 2088572 h 2093768"/>
              <a:gd name="connsiteX8" fmla="*/ 51954 w 3896591"/>
              <a:gd name="connsiteY8" fmla="*/ 2052204 h 2093768"/>
              <a:gd name="connsiteX9" fmla="*/ 0 w 3896591"/>
              <a:gd name="connsiteY9" fmla="*/ 1943100 h 2093768"/>
              <a:gd name="connsiteX10" fmla="*/ 5195 w 3896591"/>
              <a:gd name="connsiteY10" fmla="*/ 166254 h 2093768"/>
              <a:gd name="connsiteX11" fmla="*/ 46759 w 3896591"/>
              <a:gd name="connsiteY11" fmla="*/ 57150 h 2093768"/>
              <a:gd name="connsiteX12" fmla="*/ 135082 w 3896591"/>
              <a:gd name="connsiteY12" fmla="*/ 0 h 2093768"/>
              <a:gd name="connsiteX13" fmla="*/ 1456459 w 3896591"/>
              <a:gd name="connsiteY13" fmla="*/ 25977 h 2093768"/>
              <a:gd name="connsiteX14" fmla="*/ 1456459 w 3896591"/>
              <a:gd name="connsiteY14" fmla="*/ 178377 h 2093768"/>
              <a:gd name="connsiteX15" fmla="*/ 1380259 w 3896591"/>
              <a:gd name="connsiteY15" fmla="*/ 254577 h 2093768"/>
              <a:gd name="connsiteX16" fmla="*/ 1380259 w 3896591"/>
              <a:gd name="connsiteY16" fmla="*/ 559377 h 2093768"/>
              <a:gd name="connsiteX17" fmla="*/ 1685059 w 3896591"/>
              <a:gd name="connsiteY17" fmla="*/ 559377 h 2093768"/>
              <a:gd name="connsiteX18" fmla="*/ 1685059 w 3896591"/>
              <a:gd name="connsiteY18" fmla="*/ 254577 h 2093768"/>
              <a:gd name="connsiteX19" fmla="*/ 1608859 w 3896591"/>
              <a:gd name="connsiteY19" fmla="*/ 178377 h 2093768"/>
              <a:gd name="connsiteX20" fmla="*/ 1608859 w 3896591"/>
              <a:gd name="connsiteY20" fmla="*/ 25977 h 2093768"/>
              <a:gd name="connsiteX21" fmla="*/ 2294659 w 3896591"/>
              <a:gd name="connsiteY21" fmla="*/ 25977 h 2093768"/>
              <a:gd name="connsiteX22" fmla="*/ 2294659 w 3896591"/>
              <a:gd name="connsiteY22" fmla="*/ 178377 h 2093768"/>
              <a:gd name="connsiteX23" fmla="*/ 2218459 w 3896591"/>
              <a:gd name="connsiteY23" fmla="*/ 254577 h 2093768"/>
              <a:gd name="connsiteX24" fmla="*/ 2218459 w 3896591"/>
              <a:gd name="connsiteY24" fmla="*/ 559377 h 2093768"/>
              <a:gd name="connsiteX25" fmla="*/ 2523259 w 3896591"/>
              <a:gd name="connsiteY25" fmla="*/ 559377 h 2093768"/>
              <a:gd name="connsiteX26" fmla="*/ 2523259 w 3896591"/>
              <a:gd name="connsiteY26" fmla="*/ 254577 h 2093768"/>
              <a:gd name="connsiteX27" fmla="*/ 2447059 w 3896591"/>
              <a:gd name="connsiteY27" fmla="*/ 178377 h 2093768"/>
              <a:gd name="connsiteX28" fmla="*/ 2447059 w 3896591"/>
              <a:gd name="connsiteY28" fmla="*/ 25977 h 2093768"/>
              <a:gd name="connsiteX29" fmla="*/ 3184814 w 3896591"/>
              <a:gd name="connsiteY29" fmla="*/ 5195 h 2093768"/>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5195 w 3896591"/>
              <a:gd name="connsiteY10" fmla="*/ 161059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84814 w 3896591"/>
              <a:gd name="connsiteY0" fmla="*/ 0 h 2088573"/>
              <a:gd name="connsiteX1" fmla="*/ 3709554 w 3896591"/>
              <a:gd name="connsiteY1" fmla="*/ 0 h 2088573"/>
              <a:gd name="connsiteX2" fmla="*/ 3865418 w 3896591"/>
              <a:gd name="connsiteY2" fmla="*/ 51955 h 2088573"/>
              <a:gd name="connsiteX3" fmla="*/ 3896591 w 3896591"/>
              <a:gd name="connsiteY3" fmla="*/ 202623 h 2088573"/>
              <a:gd name="connsiteX4" fmla="*/ 3891395 w 3896591"/>
              <a:gd name="connsiteY4" fmla="*/ 1875559 h 2088573"/>
              <a:gd name="connsiteX5" fmla="*/ 3875809 w 3896591"/>
              <a:gd name="connsiteY5" fmla="*/ 2041814 h 2088573"/>
              <a:gd name="connsiteX6" fmla="*/ 3699164 w 3896591"/>
              <a:gd name="connsiteY6" fmla="*/ 2088573 h 2088573"/>
              <a:gd name="connsiteX7" fmla="*/ 176645 w 3896591"/>
              <a:gd name="connsiteY7" fmla="*/ 2083377 h 2088573"/>
              <a:gd name="connsiteX8" fmla="*/ 51954 w 3896591"/>
              <a:gd name="connsiteY8" fmla="*/ 2047009 h 2088573"/>
              <a:gd name="connsiteX9" fmla="*/ 0 w 3896591"/>
              <a:gd name="connsiteY9" fmla="*/ 1937905 h 2088573"/>
              <a:gd name="connsiteX10" fmla="*/ 8659 w 3896591"/>
              <a:gd name="connsiteY10" fmla="*/ 173182 h 2088573"/>
              <a:gd name="connsiteX11" fmla="*/ 46759 w 3896591"/>
              <a:gd name="connsiteY11" fmla="*/ 51955 h 2088573"/>
              <a:gd name="connsiteX12" fmla="*/ 84859 w 3896591"/>
              <a:gd name="connsiteY12" fmla="*/ 20782 h 2088573"/>
              <a:gd name="connsiteX13" fmla="*/ 1456459 w 3896591"/>
              <a:gd name="connsiteY13" fmla="*/ 20782 h 2088573"/>
              <a:gd name="connsiteX14" fmla="*/ 1456459 w 3896591"/>
              <a:gd name="connsiteY14" fmla="*/ 173182 h 2088573"/>
              <a:gd name="connsiteX15" fmla="*/ 1380259 w 3896591"/>
              <a:gd name="connsiteY15" fmla="*/ 249382 h 2088573"/>
              <a:gd name="connsiteX16" fmla="*/ 1380259 w 3896591"/>
              <a:gd name="connsiteY16" fmla="*/ 554182 h 2088573"/>
              <a:gd name="connsiteX17" fmla="*/ 1685059 w 3896591"/>
              <a:gd name="connsiteY17" fmla="*/ 554182 h 2088573"/>
              <a:gd name="connsiteX18" fmla="*/ 1685059 w 3896591"/>
              <a:gd name="connsiteY18" fmla="*/ 249382 h 2088573"/>
              <a:gd name="connsiteX19" fmla="*/ 1608859 w 3896591"/>
              <a:gd name="connsiteY19" fmla="*/ 173182 h 2088573"/>
              <a:gd name="connsiteX20" fmla="*/ 1608859 w 3896591"/>
              <a:gd name="connsiteY20" fmla="*/ 20782 h 2088573"/>
              <a:gd name="connsiteX21" fmla="*/ 2294659 w 3896591"/>
              <a:gd name="connsiteY21" fmla="*/ 20782 h 2088573"/>
              <a:gd name="connsiteX22" fmla="*/ 2294659 w 3896591"/>
              <a:gd name="connsiteY22" fmla="*/ 173182 h 2088573"/>
              <a:gd name="connsiteX23" fmla="*/ 2218459 w 3896591"/>
              <a:gd name="connsiteY23" fmla="*/ 249382 h 2088573"/>
              <a:gd name="connsiteX24" fmla="*/ 2218459 w 3896591"/>
              <a:gd name="connsiteY24" fmla="*/ 554182 h 2088573"/>
              <a:gd name="connsiteX25" fmla="*/ 2523259 w 3896591"/>
              <a:gd name="connsiteY25" fmla="*/ 554182 h 2088573"/>
              <a:gd name="connsiteX26" fmla="*/ 2523259 w 3896591"/>
              <a:gd name="connsiteY26" fmla="*/ 249382 h 2088573"/>
              <a:gd name="connsiteX27" fmla="*/ 2447059 w 3896591"/>
              <a:gd name="connsiteY27" fmla="*/ 173182 h 2088573"/>
              <a:gd name="connsiteX28" fmla="*/ 2447059 w 3896591"/>
              <a:gd name="connsiteY28" fmla="*/ 20782 h 2088573"/>
              <a:gd name="connsiteX29" fmla="*/ 3184814 w 3896591"/>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77932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39832 w 3889664"/>
              <a:gd name="connsiteY11" fmla="*/ 51955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45027 w 3889664"/>
              <a:gd name="connsiteY8" fmla="*/ 2047009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1731 w 3889664"/>
              <a:gd name="connsiteY11" fmla="*/ 20782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265056 w 3976833"/>
              <a:gd name="connsiteY0" fmla="*/ 30018 h 2118591"/>
              <a:gd name="connsiteX1" fmla="*/ 3789796 w 3976833"/>
              <a:gd name="connsiteY1" fmla="*/ 30018 h 2118591"/>
              <a:gd name="connsiteX2" fmla="*/ 3945660 w 3976833"/>
              <a:gd name="connsiteY2" fmla="*/ 81973 h 2118591"/>
              <a:gd name="connsiteX3" fmla="*/ 3976833 w 3976833"/>
              <a:gd name="connsiteY3" fmla="*/ 232641 h 2118591"/>
              <a:gd name="connsiteX4" fmla="*/ 3971637 w 3976833"/>
              <a:gd name="connsiteY4" fmla="*/ 1905577 h 2118591"/>
              <a:gd name="connsiteX5" fmla="*/ 3956051 w 3976833"/>
              <a:gd name="connsiteY5" fmla="*/ 2071832 h 2118591"/>
              <a:gd name="connsiteX6" fmla="*/ 3779406 w 3976833"/>
              <a:gd name="connsiteY6" fmla="*/ 2118591 h 2118591"/>
              <a:gd name="connsiteX7" fmla="*/ 256887 w 3976833"/>
              <a:gd name="connsiteY7" fmla="*/ 2113395 h 2118591"/>
              <a:gd name="connsiteX8" fmla="*/ 88900 w 3976833"/>
              <a:gd name="connsiteY8" fmla="*/ 2108200 h 2118591"/>
              <a:gd name="connsiteX9" fmla="*/ 88901 w 3976833"/>
              <a:gd name="connsiteY9" fmla="*/ 1955800 h 2118591"/>
              <a:gd name="connsiteX10" fmla="*/ 88901 w 3976833"/>
              <a:gd name="connsiteY10" fmla="*/ 203200 h 2118591"/>
              <a:gd name="connsiteX11" fmla="*/ 88900 w 3976833"/>
              <a:gd name="connsiteY11" fmla="*/ 50800 h 2118591"/>
              <a:gd name="connsiteX12" fmla="*/ 241300 w 3976833"/>
              <a:gd name="connsiteY12" fmla="*/ 50800 h 2118591"/>
              <a:gd name="connsiteX13" fmla="*/ 1536701 w 3976833"/>
              <a:gd name="connsiteY13" fmla="*/ 50800 h 2118591"/>
              <a:gd name="connsiteX14" fmla="*/ 1536701 w 3976833"/>
              <a:gd name="connsiteY14" fmla="*/ 203200 h 2118591"/>
              <a:gd name="connsiteX15" fmla="*/ 1460501 w 3976833"/>
              <a:gd name="connsiteY15" fmla="*/ 279400 h 2118591"/>
              <a:gd name="connsiteX16" fmla="*/ 1460501 w 3976833"/>
              <a:gd name="connsiteY16" fmla="*/ 584200 h 2118591"/>
              <a:gd name="connsiteX17" fmla="*/ 1765301 w 3976833"/>
              <a:gd name="connsiteY17" fmla="*/ 584200 h 2118591"/>
              <a:gd name="connsiteX18" fmla="*/ 1765301 w 3976833"/>
              <a:gd name="connsiteY18" fmla="*/ 279400 h 2118591"/>
              <a:gd name="connsiteX19" fmla="*/ 1689101 w 3976833"/>
              <a:gd name="connsiteY19" fmla="*/ 203200 h 2118591"/>
              <a:gd name="connsiteX20" fmla="*/ 1689101 w 3976833"/>
              <a:gd name="connsiteY20" fmla="*/ 50800 h 2118591"/>
              <a:gd name="connsiteX21" fmla="*/ 2374901 w 3976833"/>
              <a:gd name="connsiteY21" fmla="*/ 50800 h 2118591"/>
              <a:gd name="connsiteX22" fmla="*/ 2374901 w 3976833"/>
              <a:gd name="connsiteY22" fmla="*/ 203200 h 2118591"/>
              <a:gd name="connsiteX23" fmla="*/ 2298701 w 3976833"/>
              <a:gd name="connsiteY23" fmla="*/ 279400 h 2118591"/>
              <a:gd name="connsiteX24" fmla="*/ 2298701 w 3976833"/>
              <a:gd name="connsiteY24" fmla="*/ 584200 h 2118591"/>
              <a:gd name="connsiteX25" fmla="*/ 2603501 w 3976833"/>
              <a:gd name="connsiteY25" fmla="*/ 584200 h 2118591"/>
              <a:gd name="connsiteX26" fmla="*/ 2603501 w 3976833"/>
              <a:gd name="connsiteY26" fmla="*/ 279400 h 2118591"/>
              <a:gd name="connsiteX27" fmla="*/ 2527301 w 3976833"/>
              <a:gd name="connsiteY27" fmla="*/ 203200 h 2118591"/>
              <a:gd name="connsiteX28" fmla="*/ 2527301 w 3976833"/>
              <a:gd name="connsiteY28" fmla="*/ 50800 h 2118591"/>
              <a:gd name="connsiteX29" fmla="*/ 3265056 w 3976833"/>
              <a:gd name="connsiteY29" fmla="*/ 30018 h 2118591"/>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0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0 h 2088573"/>
              <a:gd name="connsiteX1" fmla="*/ 3789796 w 3976833"/>
              <a:gd name="connsiteY1" fmla="*/ 0 h 2088573"/>
              <a:gd name="connsiteX2" fmla="*/ 3945660 w 3976833"/>
              <a:gd name="connsiteY2" fmla="*/ 51955 h 2088573"/>
              <a:gd name="connsiteX3" fmla="*/ 3976833 w 3976833"/>
              <a:gd name="connsiteY3" fmla="*/ 202623 h 2088573"/>
              <a:gd name="connsiteX4" fmla="*/ 3971637 w 3976833"/>
              <a:gd name="connsiteY4" fmla="*/ 1875559 h 2088573"/>
              <a:gd name="connsiteX5" fmla="*/ 3956051 w 3976833"/>
              <a:gd name="connsiteY5" fmla="*/ 2041814 h 2088573"/>
              <a:gd name="connsiteX6" fmla="*/ 3779406 w 3976833"/>
              <a:gd name="connsiteY6" fmla="*/ 2088573 h 2088573"/>
              <a:gd name="connsiteX7" fmla="*/ 256887 w 3976833"/>
              <a:gd name="connsiteY7" fmla="*/ 2083377 h 2088573"/>
              <a:gd name="connsiteX8" fmla="*/ 88900 w 3976833"/>
              <a:gd name="connsiteY8" fmla="*/ 2078182 h 2088573"/>
              <a:gd name="connsiteX9" fmla="*/ 88901 w 3976833"/>
              <a:gd name="connsiteY9" fmla="*/ 1925782 h 2088573"/>
              <a:gd name="connsiteX10" fmla="*/ 88901 w 3976833"/>
              <a:gd name="connsiteY10" fmla="*/ 173182 h 2088573"/>
              <a:gd name="connsiteX11" fmla="*/ 88901 w 3976833"/>
              <a:gd name="connsiteY11" fmla="*/ 20782 h 2088573"/>
              <a:gd name="connsiteX12" fmla="*/ 241300 w 3976833"/>
              <a:gd name="connsiteY12" fmla="*/ 20782 h 2088573"/>
              <a:gd name="connsiteX13" fmla="*/ 1536701 w 3976833"/>
              <a:gd name="connsiteY13" fmla="*/ 20782 h 2088573"/>
              <a:gd name="connsiteX14" fmla="*/ 1536701 w 3976833"/>
              <a:gd name="connsiteY14" fmla="*/ 173182 h 2088573"/>
              <a:gd name="connsiteX15" fmla="*/ 1460501 w 3976833"/>
              <a:gd name="connsiteY15" fmla="*/ 249382 h 2088573"/>
              <a:gd name="connsiteX16" fmla="*/ 1460501 w 3976833"/>
              <a:gd name="connsiteY16" fmla="*/ 554182 h 2088573"/>
              <a:gd name="connsiteX17" fmla="*/ 1765301 w 3976833"/>
              <a:gd name="connsiteY17" fmla="*/ 554182 h 2088573"/>
              <a:gd name="connsiteX18" fmla="*/ 1765301 w 3976833"/>
              <a:gd name="connsiteY18" fmla="*/ 249382 h 2088573"/>
              <a:gd name="connsiteX19" fmla="*/ 1689101 w 3976833"/>
              <a:gd name="connsiteY19" fmla="*/ 173182 h 2088573"/>
              <a:gd name="connsiteX20" fmla="*/ 1689101 w 3976833"/>
              <a:gd name="connsiteY20" fmla="*/ 20782 h 2088573"/>
              <a:gd name="connsiteX21" fmla="*/ 2374901 w 3976833"/>
              <a:gd name="connsiteY21" fmla="*/ 20782 h 2088573"/>
              <a:gd name="connsiteX22" fmla="*/ 2374901 w 3976833"/>
              <a:gd name="connsiteY22" fmla="*/ 173182 h 2088573"/>
              <a:gd name="connsiteX23" fmla="*/ 2298701 w 3976833"/>
              <a:gd name="connsiteY23" fmla="*/ 249382 h 2088573"/>
              <a:gd name="connsiteX24" fmla="*/ 2298701 w 3976833"/>
              <a:gd name="connsiteY24" fmla="*/ 554182 h 2088573"/>
              <a:gd name="connsiteX25" fmla="*/ 2603501 w 3976833"/>
              <a:gd name="connsiteY25" fmla="*/ 554182 h 2088573"/>
              <a:gd name="connsiteX26" fmla="*/ 2603501 w 3976833"/>
              <a:gd name="connsiteY26" fmla="*/ 249382 h 2088573"/>
              <a:gd name="connsiteX27" fmla="*/ 2527301 w 3976833"/>
              <a:gd name="connsiteY27" fmla="*/ 173182 h 2088573"/>
              <a:gd name="connsiteX28" fmla="*/ 2527301 w 3976833"/>
              <a:gd name="connsiteY28" fmla="*/ 20782 h 2088573"/>
              <a:gd name="connsiteX29" fmla="*/ 3265056 w 3976833"/>
              <a:gd name="connsiteY29" fmla="*/ 0 h 2088573"/>
              <a:gd name="connsiteX0" fmla="*/ 3265056 w 3976833"/>
              <a:gd name="connsiteY0" fmla="*/ 218136 h 2306709"/>
              <a:gd name="connsiteX1" fmla="*/ 3789796 w 3976833"/>
              <a:gd name="connsiteY1" fmla="*/ 218136 h 2306709"/>
              <a:gd name="connsiteX2" fmla="*/ 3945660 w 3976833"/>
              <a:gd name="connsiteY2" fmla="*/ 270091 h 2306709"/>
              <a:gd name="connsiteX3" fmla="*/ 3976833 w 3976833"/>
              <a:gd name="connsiteY3" fmla="*/ 420759 h 2306709"/>
              <a:gd name="connsiteX4" fmla="*/ 3971637 w 3976833"/>
              <a:gd name="connsiteY4" fmla="*/ 2093695 h 2306709"/>
              <a:gd name="connsiteX5" fmla="*/ 3956051 w 3976833"/>
              <a:gd name="connsiteY5" fmla="*/ 2259950 h 2306709"/>
              <a:gd name="connsiteX6" fmla="*/ 3779406 w 3976833"/>
              <a:gd name="connsiteY6" fmla="*/ 2306709 h 2306709"/>
              <a:gd name="connsiteX7" fmla="*/ 256887 w 3976833"/>
              <a:gd name="connsiteY7" fmla="*/ 2301513 h 2306709"/>
              <a:gd name="connsiteX8" fmla="*/ 88900 w 3976833"/>
              <a:gd name="connsiteY8" fmla="*/ 2296318 h 2306709"/>
              <a:gd name="connsiteX9" fmla="*/ 88901 w 3976833"/>
              <a:gd name="connsiteY9" fmla="*/ 2143918 h 2306709"/>
              <a:gd name="connsiteX10" fmla="*/ 88901 w 3976833"/>
              <a:gd name="connsiteY10" fmla="*/ 391318 h 2306709"/>
              <a:gd name="connsiteX11" fmla="*/ 88901 w 3976833"/>
              <a:gd name="connsiteY11" fmla="*/ 238918 h 2306709"/>
              <a:gd name="connsiteX12" fmla="*/ 241300 w 3976833"/>
              <a:gd name="connsiteY12" fmla="*/ 238918 h 2306709"/>
              <a:gd name="connsiteX13" fmla="*/ 1536701 w 3976833"/>
              <a:gd name="connsiteY13" fmla="*/ 238918 h 2306709"/>
              <a:gd name="connsiteX14" fmla="*/ 1536701 w 3976833"/>
              <a:gd name="connsiteY14" fmla="*/ 391318 h 2306709"/>
              <a:gd name="connsiteX15" fmla="*/ 1460501 w 3976833"/>
              <a:gd name="connsiteY15" fmla="*/ 467518 h 2306709"/>
              <a:gd name="connsiteX16" fmla="*/ 1460501 w 3976833"/>
              <a:gd name="connsiteY16" fmla="*/ 772318 h 2306709"/>
              <a:gd name="connsiteX17" fmla="*/ 1765301 w 3976833"/>
              <a:gd name="connsiteY17" fmla="*/ 772318 h 2306709"/>
              <a:gd name="connsiteX18" fmla="*/ 1765301 w 3976833"/>
              <a:gd name="connsiteY18" fmla="*/ 467518 h 2306709"/>
              <a:gd name="connsiteX19" fmla="*/ 1689101 w 3976833"/>
              <a:gd name="connsiteY19" fmla="*/ 391318 h 2306709"/>
              <a:gd name="connsiteX20" fmla="*/ 1689101 w 3976833"/>
              <a:gd name="connsiteY20" fmla="*/ 238918 h 2306709"/>
              <a:gd name="connsiteX21" fmla="*/ 2374901 w 3976833"/>
              <a:gd name="connsiteY21" fmla="*/ 238918 h 2306709"/>
              <a:gd name="connsiteX22" fmla="*/ 2374901 w 3976833"/>
              <a:gd name="connsiteY22" fmla="*/ 391318 h 2306709"/>
              <a:gd name="connsiteX23" fmla="*/ 2298701 w 3976833"/>
              <a:gd name="connsiteY23" fmla="*/ 467518 h 2306709"/>
              <a:gd name="connsiteX24" fmla="*/ 2298701 w 3976833"/>
              <a:gd name="connsiteY24" fmla="*/ 772318 h 2306709"/>
              <a:gd name="connsiteX25" fmla="*/ 2603501 w 3976833"/>
              <a:gd name="connsiteY25" fmla="*/ 772318 h 2306709"/>
              <a:gd name="connsiteX26" fmla="*/ 2603501 w 3976833"/>
              <a:gd name="connsiteY26" fmla="*/ 467518 h 2306709"/>
              <a:gd name="connsiteX27" fmla="*/ 2527301 w 3976833"/>
              <a:gd name="connsiteY27" fmla="*/ 391318 h 2306709"/>
              <a:gd name="connsiteX28" fmla="*/ 2527301 w 3976833"/>
              <a:gd name="connsiteY28" fmla="*/ 238918 h 2306709"/>
              <a:gd name="connsiteX29" fmla="*/ 3265056 w 3976833"/>
              <a:gd name="connsiteY29" fmla="*/ 218136 h 2306709"/>
              <a:gd name="connsiteX0" fmla="*/ 3177887 w 3889664"/>
              <a:gd name="connsiteY0" fmla="*/ 218136 h 2306709"/>
              <a:gd name="connsiteX1" fmla="*/ 3702627 w 3889664"/>
              <a:gd name="connsiteY1" fmla="*/ 218136 h 2306709"/>
              <a:gd name="connsiteX2" fmla="*/ 3858491 w 3889664"/>
              <a:gd name="connsiteY2" fmla="*/ 270091 h 2306709"/>
              <a:gd name="connsiteX3" fmla="*/ 3889664 w 3889664"/>
              <a:gd name="connsiteY3" fmla="*/ 420759 h 2306709"/>
              <a:gd name="connsiteX4" fmla="*/ 3884468 w 3889664"/>
              <a:gd name="connsiteY4" fmla="*/ 2093695 h 2306709"/>
              <a:gd name="connsiteX5" fmla="*/ 3868882 w 3889664"/>
              <a:gd name="connsiteY5" fmla="*/ 2259950 h 2306709"/>
              <a:gd name="connsiteX6" fmla="*/ 3692237 w 3889664"/>
              <a:gd name="connsiteY6" fmla="*/ 2306709 h 2306709"/>
              <a:gd name="connsiteX7" fmla="*/ 169718 w 3889664"/>
              <a:gd name="connsiteY7" fmla="*/ 2301513 h 2306709"/>
              <a:gd name="connsiteX8" fmla="*/ 1731 w 3889664"/>
              <a:gd name="connsiteY8" fmla="*/ 2296318 h 2306709"/>
              <a:gd name="connsiteX9" fmla="*/ 1732 w 3889664"/>
              <a:gd name="connsiteY9" fmla="*/ 2143918 h 2306709"/>
              <a:gd name="connsiteX10" fmla="*/ 1732 w 3889664"/>
              <a:gd name="connsiteY10" fmla="*/ 391318 h 2306709"/>
              <a:gd name="connsiteX11" fmla="*/ 1732 w 3889664"/>
              <a:gd name="connsiteY11" fmla="*/ 238918 h 2306709"/>
              <a:gd name="connsiteX12" fmla="*/ 154131 w 3889664"/>
              <a:gd name="connsiteY12" fmla="*/ 238918 h 2306709"/>
              <a:gd name="connsiteX13" fmla="*/ 1449532 w 3889664"/>
              <a:gd name="connsiteY13" fmla="*/ 238918 h 2306709"/>
              <a:gd name="connsiteX14" fmla="*/ 1449532 w 3889664"/>
              <a:gd name="connsiteY14" fmla="*/ 391318 h 2306709"/>
              <a:gd name="connsiteX15" fmla="*/ 1373332 w 3889664"/>
              <a:gd name="connsiteY15" fmla="*/ 467518 h 2306709"/>
              <a:gd name="connsiteX16" fmla="*/ 1373332 w 3889664"/>
              <a:gd name="connsiteY16" fmla="*/ 772318 h 2306709"/>
              <a:gd name="connsiteX17" fmla="*/ 1678132 w 3889664"/>
              <a:gd name="connsiteY17" fmla="*/ 772318 h 2306709"/>
              <a:gd name="connsiteX18" fmla="*/ 1678132 w 3889664"/>
              <a:gd name="connsiteY18" fmla="*/ 467518 h 2306709"/>
              <a:gd name="connsiteX19" fmla="*/ 1601932 w 3889664"/>
              <a:gd name="connsiteY19" fmla="*/ 391318 h 2306709"/>
              <a:gd name="connsiteX20" fmla="*/ 1601932 w 3889664"/>
              <a:gd name="connsiteY20" fmla="*/ 238918 h 2306709"/>
              <a:gd name="connsiteX21" fmla="*/ 2287732 w 3889664"/>
              <a:gd name="connsiteY21" fmla="*/ 238918 h 2306709"/>
              <a:gd name="connsiteX22" fmla="*/ 2287732 w 3889664"/>
              <a:gd name="connsiteY22" fmla="*/ 391318 h 2306709"/>
              <a:gd name="connsiteX23" fmla="*/ 2211532 w 3889664"/>
              <a:gd name="connsiteY23" fmla="*/ 467518 h 2306709"/>
              <a:gd name="connsiteX24" fmla="*/ 2211532 w 3889664"/>
              <a:gd name="connsiteY24" fmla="*/ 772318 h 2306709"/>
              <a:gd name="connsiteX25" fmla="*/ 2516332 w 3889664"/>
              <a:gd name="connsiteY25" fmla="*/ 772318 h 2306709"/>
              <a:gd name="connsiteX26" fmla="*/ 2516332 w 3889664"/>
              <a:gd name="connsiteY26" fmla="*/ 467518 h 2306709"/>
              <a:gd name="connsiteX27" fmla="*/ 2440132 w 3889664"/>
              <a:gd name="connsiteY27" fmla="*/ 391318 h 2306709"/>
              <a:gd name="connsiteX28" fmla="*/ 2440132 w 3889664"/>
              <a:gd name="connsiteY28" fmla="*/ 238918 h 2306709"/>
              <a:gd name="connsiteX29" fmla="*/ 3177887 w 3889664"/>
              <a:gd name="connsiteY29" fmla="*/ 218136 h 2306709"/>
              <a:gd name="connsiteX0" fmla="*/ 3177887 w 3889664"/>
              <a:gd name="connsiteY0" fmla="*/ 27636 h 2116209"/>
              <a:gd name="connsiteX1" fmla="*/ 3702627 w 3889664"/>
              <a:gd name="connsiteY1" fmla="*/ 27636 h 2116209"/>
              <a:gd name="connsiteX2" fmla="*/ 3858491 w 3889664"/>
              <a:gd name="connsiteY2" fmla="*/ 79591 h 2116209"/>
              <a:gd name="connsiteX3" fmla="*/ 3889664 w 3889664"/>
              <a:gd name="connsiteY3" fmla="*/ 230259 h 2116209"/>
              <a:gd name="connsiteX4" fmla="*/ 3884468 w 3889664"/>
              <a:gd name="connsiteY4" fmla="*/ 1903195 h 2116209"/>
              <a:gd name="connsiteX5" fmla="*/ 3868882 w 3889664"/>
              <a:gd name="connsiteY5" fmla="*/ 2069450 h 2116209"/>
              <a:gd name="connsiteX6" fmla="*/ 3692237 w 3889664"/>
              <a:gd name="connsiteY6" fmla="*/ 2116209 h 2116209"/>
              <a:gd name="connsiteX7" fmla="*/ 169718 w 3889664"/>
              <a:gd name="connsiteY7" fmla="*/ 2111013 h 2116209"/>
              <a:gd name="connsiteX8" fmla="*/ 1731 w 3889664"/>
              <a:gd name="connsiteY8" fmla="*/ 2105818 h 2116209"/>
              <a:gd name="connsiteX9" fmla="*/ 1732 w 3889664"/>
              <a:gd name="connsiteY9" fmla="*/ 1953418 h 2116209"/>
              <a:gd name="connsiteX10" fmla="*/ 1732 w 3889664"/>
              <a:gd name="connsiteY10" fmla="*/ 200818 h 2116209"/>
              <a:gd name="connsiteX11" fmla="*/ 1732 w 3889664"/>
              <a:gd name="connsiteY11" fmla="*/ 48418 h 2116209"/>
              <a:gd name="connsiteX12" fmla="*/ 154131 w 3889664"/>
              <a:gd name="connsiteY12" fmla="*/ 48418 h 2116209"/>
              <a:gd name="connsiteX13" fmla="*/ 1449532 w 3889664"/>
              <a:gd name="connsiteY13" fmla="*/ 48418 h 2116209"/>
              <a:gd name="connsiteX14" fmla="*/ 1449532 w 3889664"/>
              <a:gd name="connsiteY14" fmla="*/ 200818 h 2116209"/>
              <a:gd name="connsiteX15" fmla="*/ 1373332 w 3889664"/>
              <a:gd name="connsiteY15" fmla="*/ 277018 h 2116209"/>
              <a:gd name="connsiteX16" fmla="*/ 1373332 w 3889664"/>
              <a:gd name="connsiteY16" fmla="*/ 581818 h 2116209"/>
              <a:gd name="connsiteX17" fmla="*/ 1678132 w 3889664"/>
              <a:gd name="connsiteY17" fmla="*/ 581818 h 2116209"/>
              <a:gd name="connsiteX18" fmla="*/ 1678132 w 3889664"/>
              <a:gd name="connsiteY18" fmla="*/ 277018 h 2116209"/>
              <a:gd name="connsiteX19" fmla="*/ 1601932 w 3889664"/>
              <a:gd name="connsiteY19" fmla="*/ 200818 h 2116209"/>
              <a:gd name="connsiteX20" fmla="*/ 1601932 w 3889664"/>
              <a:gd name="connsiteY20" fmla="*/ 48418 h 2116209"/>
              <a:gd name="connsiteX21" fmla="*/ 2287732 w 3889664"/>
              <a:gd name="connsiteY21" fmla="*/ 48418 h 2116209"/>
              <a:gd name="connsiteX22" fmla="*/ 2287732 w 3889664"/>
              <a:gd name="connsiteY22" fmla="*/ 200818 h 2116209"/>
              <a:gd name="connsiteX23" fmla="*/ 2211532 w 3889664"/>
              <a:gd name="connsiteY23" fmla="*/ 277018 h 2116209"/>
              <a:gd name="connsiteX24" fmla="*/ 2211532 w 3889664"/>
              <a:gd name="connsiteY24" fmla="*/ 581818 h 2116209"/>
              <a:gd name="connsiteX25" fmla="*/ 2516332 w 3889664"/>
              <a:gd name="connsiteY25" fmla="*/ 581818 h 2116209"/>
              <a:gd name="connsiteX26" fmla="*/ 2516332 w 3889664"/>
              <a:gd name="connsiteY26" fmla="*/ 277018 h 2116209"/>
              <a:gd name="connsiteX27" fmla="*/ 2440132 w 3889664"/>
              <a:gd name="connsiteY27" fmla="*/ 200818 h 2116209"/>
              <a:gd name="connsiteX28" fmla="*/ 2440132 w 3889664"/>
              <a:gd name="connsiteY28" fmla="*/ 48418 h 2116209"/>
              <a:gd name="connsiteX29" fmla="*/ 3177887 w 3889664"/>
              <a:gd name="connsiteY29" fmla="*/ 27636 h 2116209"/>
              <a:gd name="connsiteX0" fmla="*/ 3209492 w 3921269"/>
              <a:gd name="connsiteY0" fmla="*/ 27636 h 2116209"/>
              <a:gd name="connsiteX1" fmla="*/ 3734232 w 3921269"/>
              <a:gd name="connsiteY1" fmla="*/ 27636 h 2116209"/>
              <a:gd name="connsiteX2" fmla="*/ 3890096 w 3921269"/>
              <a:gd name="connsiteY2" fmla="*/ 79591 h 2116209"/>
              <a:gd name="connsiteX3" fmla="*/ 3921269 w 3921269"/>
              <a:gd name="connsiteY3" fmla="*/ 230259 h 2116209"/>
              <a:gd name="connsiteX4" fmla="*/ 3916073 w 3921269"/>
              <a:gd name="connsiteY4" fmla="*/ 1903195 h 2116209"/>
              <a:gd name="connsiteX5" fmla="*/ 3900487 w 3921269"/>
              <a:gd name="connsiteY5" fmla="*/ 2069450 h 2116209"/>
              <a:gd name="connsiteX6" fmla="*/ 3723842 w 3921269"/>
              <a:gd name="connsiteY6" fmla="*/ 2116209 h 2116209"/>
              <a:gd name="connsiteX7" fmla="*/ 201323 w 3921269"/>
              <a:gd name="connsiteY7" fmla="*/ 2111013 h 2116209"/>
              <a:gd name="connsiteX8" fmla="*/ 33336 w 3921269"/>
              <a:gd name="connsiteY8" fmla="*/ 2105818 h 2116209"/>
              <a:gd name="connsiteX9" fmla="*/ 33337 w 3921269"/>
              <a:gd name="connsiteY9" fmla="*/ 1953418 h 2116209"/>
              <a:gd name="connsiteX10" fmla="*/ 33337 w 3921269"/>
              <a:gd name="connsiteY10" fmla="*/ 200818 h 2116209"/>
              <a:gd name="connsiteX11" fmla="*/ 33337 w 3921269"/>
              <a:gd name="connsiteY11" fmla="*/ 48418 h 2116209"/>
              <a:gd name="connsiteX12" fmla="*/ 185736 w 3921269"/>
              <a:gd name="connsiteY12" fmla="*/ 48418 h 2116209"/>
              <a:gd name="connsiteX13" fmla="*/ 1481137 w 3921269"/>
              <a:gd name="connsiteY13" fmla="*/ 48418 h 2116209"/>
              <a:gd name="connsiteX14" fmla="*/ 1481137 w 3921269"/>
              <a:gd name="connsiteY14" fmla="*/ 200818 h 2116209"/>
              <a:gd name="connsiteX15" fmla="*/ 1404937 w 3921269"/>
              <a:gd name="connsiteY15" fmla="*/ 277018 h 2116209"/>
              <a:gd name="connsiteX16" fmla="*/ 1404937 w 3921269"/>
              <a:gd name="connsiteY16" fmla="*/ 581818 h 2116209"/>
              <a:gd name="connsiteX17" fmla="*/ 1709737 w 3921269"/>
              <a:gd name="connsiteY17" fmla="*/ 581818 h 2116209"/>
              <a:gd name="connsiteX18" fmla="*/ 1709737 w 3921269"/>
              <a:gd name="connsiteY18" fmla="*/ 277018 h 2116209"/>
              <a:gd name="connsiteX19" fmla="*/ 1633537 w 3921269"/>
              <a:gd name="connsiteY19" fmla="*/ 200818 h 2116209"/>
              <a:gd name="connsiteX20" fmla="*/ 1633537 w 3921269"/>
              <a:gd name="connsiteY20" fmla="*/ 48418 h 2116209"/>
              <a:gd name="connsiteX21" fmla="*/ 2319337 w 3921269"/>
              <a:gd name="connsiteY21" fmla="*/ 48418 h 2116209"/>
              <a:gd name="connsiteX22" fmla="*/ 2319337 w 3921269"/>
              <a:gd name="connsiteY22" fmla="*/ 200818 h 2116209"/>
              <a:gd name="connsiteX23" fmla="*/ 2243137 w 3921269"/>
              <a:gd name="connsiteY23" fmla="*/ 277018 h 2116209"/>
              <a:gd name="connsiteX24" fmla="*/ 2243137 w 3921269"/>
              <a:gd name="connsiteY24" fmla="*/ 581818 h 2116209"/>
              <a:gd name="connsiteX25" fmla="*/ 2547937 w 3921269"/>
              <a:gd name="connsiteY25" fmla="*/ 581818 h 2116209"/>
              <a:gd name="connsiteX26" fmla="*/ 2547937 w 3921269"/>
              <a:gd name="connsiteY26" fmla="*/ 277018 h 2116209"/>
              <a:gd name="connsiteX27" fmla="*/ 2471737 w 3921269"/>
              <a:gd name="connsiteY27" fmla="*/ 200818 h 2116209"/>
              <a:gd name="connsiteX28" fmla="*/ 2471737 w 3921269"/>
              <a:gd name="connsiteY28" fmla="*/ 48418 h 2116209"/>
              <a:gd name="connsiteX29" fmla="*/ 3209492 w 3921269"/>
              <a:gd name="connsiteY29" fmla="*/ 27636 h 2116209"/>
              <a:gd name="connsiteX0" fmla="*/ 3259500 w 3971277"/>
              <a:gd name="connsiteY0" fmla="*/ 0 h 2088573"/>
              <a:gd name="connsiteX1" fmla="*/ 3784240 w 3971277"/>
              <a:gd name="connsiteY1" fmla="*/ 0 h 2088573"/>
              <a:gd name="connsiteX2" fmla="*/ 3940104 w 3971277"/>
              <a:gd name="connsiteY2" fmla="*/ 51955 h 2088573"/>
              <a:gd name="connsiteX3" fmla="*/ 3971277 w 3971277"/>
              <a:gd name="connsiteY3" fmla="*/ 202623 h 2088573"/>
              <a:gd name="connsiteX4" fmla="*/ 3966081 w 3971277"/>
              <a:gd name="connsiteY4" fmla="*/ 1875559 h 2088573"/>
              <a:gd name="connsiteX5" fmla="*/ 3950495 w 3971277"/>
              <a:gd name="connsiteY5" fmla="*/ 2041814 h 2088573"/>
              <a:gd name="connsiteX6" fmla="*/ 3773850 w 3971277"/>
              <a:gd name="connsiteY6" fmla="*/ 2088573 h 2088573"/>
              <a:gd name="connsiteX7" fmla="*/ 251331 w 3971277"/>
              <a:gd name="connsiteY7" fmla="*/ 2083377 h 2088573"/>
              <a:gd name="connsiteX8" fmla="*/ 83344 w 3971277"/>
              <a:gd name="connsiteY8" fmla="*/ 2078182 h 2088573"/>
              <a:gd name="connsiteX9" fmla="*/ 83345 w 3971277"/>
              <a:gd name="connsiteY9" fmla="*/ 1925782 h 2088573"/>
              <a:gd name="connsiteX10" fmla="*/ 83345 w 3971277"/>
              <a:gd name="connsiteY10" fmla="*/ 173182 h 2088573"/>
              <a:gd name="connsiteX11" fmla="*/ 116683 w 3971277"/>
              <a:gd name="connsiteY11" fmla="*/ 51738 h 2088573"/>
              <a:gd name="connsiteX12" fmla="*/ 235744 w 3971277"/>
              <a:gd name="connsiteY12" fmla="*/ 20782 h 2088573"/>
              <a:gd name="connsiteX13" fmla="*/ 1531145 w 3971277"/>
              <a:gd name="connsiteY13" fmla="*/ 20782 h 2088573"/>
              <a:gd name="connsiteX14" fmla="*/ 1531145 w 3971277"/>
              <a:gd name="connsiteY14" fmla="*/ 173182 h 2088573"/>
              <a:gd name="connsiteX15" fmla="*/ 1454945 w 3971277"/>
              <a:gd name="connsiteY15" fmla="*/ 249382 h 2088573"/>
              <a:gd name="connsiteX16" fmla="*/ 1454945 w 3971277"/>
              <a:gd name="connsiteY16" fmla="*/ 554182 h 2088573"/>
              <a:gd name="connsiteX17" fmla="*/ 1759745 w 3971277"/>
              <a:gd name="connsiteY17" fmla="*/ 554182 h 2088573"/>
              <a:gd name="connsiteX18" fmla="*/ 1759745 w 3971277"/>
              <a:gd name="connsiteY18" fmla="*/ 249382 h 2088573"/>
              <a:gd name="connsiteX19" fmla="*/ 1683545 w 3971277"/>
              <a:gd name="connsiteY19" fmla="*/ 173182 h 2088573"/>
              <a:gd name="connsiteX20" fmla="*/ 1683545 w 3971277"/>
              <a:gd name="connsiteY20" fmla="*/ 20782 h 2088573"/>
              <a:gd name="connsiteX21" fmla="*/ 2369345 w 3971277"/>
              <a:gd name="connsiteY21" fmla="*/ 20782 h 2088573"/>
              <a:gd name="connsiteX22" fmla="*/ 2369345 w 3971277"/>
              <a:gd name="connsiteY22" fmla="*/ 173182 h 2088573"/>
              <a:gd name="connsiteX23" fmla="*/ 2293145 w 3971277"/>
              <a:gd name="connsiteY23" fmla="*/ 249382 h 2088573"/>
              <a:gd name="connsiteX24" fmla="*/ 2293145 w 3971277"/>
              <a:gd name="connsiteY24" fmla="*/ 554182 h 2088573"/>
              <a:gd name="connsiteX25" fmla="*/ 2597945 w 3971277"/>
              <a:gd name="connsiteY25" fmla="*/ 554182 h 2088573"/>
              <a:gd name="connsiteX26" fmla="*/ 2597945 w 3971277"/>
              <a:gd name="connsiteY26" fmla="*/ 249382 h 2088573"/>
              <a:gd name="connsiteX27" fmla="*/ 2521745 w 3971277"/>
              <a:gd name="connsiteY27" fmla="*/ 173182 h 2088573"/>
              <a:gd name="connsiteX28" fmla="*/ 2521745 w 3971277"/>
              <a:gd name="connsiteY28" fmla="*/ 20782 h 2088573"/>
              <a:gd name="connsiteX29" fmla="*/ 3259500 w 3971277"/>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7887 w 3889664"/>
              <a:gd name="connsiteY0" fmla="*/ 0 h 2088573"/>
              <a:gd name="connsiteX1" fmla="*/ 3702627 w 3889664"/>
              <a:gd name="connsiteY1" fmla="*/ 0 h 2088573"/>
              <a:gd name="connsiteX2" fmla="*/ 3858491 w 3889664"/>
              <a:gd name="connsiteY2" fmla="*/ 51955 h 2088573"/>
              <a:gd name="connsiteX3" fmla="*/ 3889664 w 3889664"/>
              <a:gd name="connsiteY3" fmla="*/ 202623 h 2088573"/>
              <a:gd name="connsiteX4" fmla="*/ 3884468 w 3889664"/>
              <a:gd name="connsiteY4" fmla="*/ 1875559 h 2088573"/>
              <a:gd name="connsiteX5" fmla="*/ 3868882 w 3889664"/>
              <a:gd name="connsiteY5" fmla="*/ 2041814 h 2088573"/>
              <a:gd name="connsiteX6" fmla="*/ 3692237 w 3889664"/>
              <a:gd name="connsiteY6" fmla="*/ 2088573 h 2088573"/>
              <a:gd name="connsiteX7" fmla="*/ 169718 w 3889664"/>
              <a:gd name="connsiteY7" fmla="*/ 2083377 h 2088573"/>
              <a:gd name="connsiteX8" fmla="*/ 1731 w 3889664"/>
              <a:gd name="connsiteY8" fmla="*/ 2078182 h 2088573"/>
              <a:gd name="connsiteX9" fmla="*/ 1732 w 3889664"/>
              <a:gd name="connsiteY9" fmla="*/ 1925782 h 2088573"/>
              <a:gd name="connsiteX10" fmla="*/ 1732 w 3889664"/>
              <a:gd name="connsiteY10" fmla="*/ 173182 h 2088573"/>
              <a:gd name="connsiteX11" fmla="*/ 35070 w 3889664"/>
              <a:gd name="connsiteY11" fmla="*/ 51738 h 2088573"/>
              <a:gd name="connsiteX12" fmla="*/ 154131 w 3889664"/>
              <a:gd name="connsiteY12" fmla="*/ 20782 h 2088573"/>
              <a:gd name="connsiteX13" fmla="*/ 1449532 w 3889664"/>
              <a:gd name="connsiteY13" fmla="*/ 20782 h 2088573"/>
              <a:gd name="connsiteX14" fmla="*/ 1449532 w 3889664"/>
              <a:gd name="connsiteY14" fmla="*/ 173182 h 2088573"/>
              <a:gd name="connsiteX15" fmla="*/ 1373332 w 3889664"/>
              <a:gd name="connsiteY15" fmla="*/ 249382 h 2088573"/>
              <a:gd name="connsiteX16" fmla="*/ 1373332 w 3889664"/>
              <a:gd name="connsiteY16" fmla="*/ 554182 h 2088573"/>
              <a:gd name="connsiteX17" fmla="*/ 1678132 w 3889664"/>
              <a:gd name="connsiteY17" fmla="*/ 554182 h 2088573"/>
              <a:gd name="connsiteX18" fmla="*/ 1678132 w 3889664"/>
              <a:gd name="connsiteY18" fmla="*/ 249382 h 2088573"/>
              <a:gd name="connsiteX19" fmla="*/ 1601932 w 3889664"/>
              <a:gd name="connsiteY19" fmla="*/ 173182 h 2088573"/>
              <a:gd name="connsiteX20" fmla="*/ 1601932 w 3889664"/>
              <a:gd name="connsiteY20" fmla="*/ 20782 h 2088573"/>
              <a:gd name="connsiteX21" fmla="*/ 2287732 w 3889664"/>
              <a:gd name="connsiteY21" fmla="*/ 20782 h 2088573"/>
              <a:gd name="connsiteX22" fmla="*/ 2287732 w 3889664"/>
              <a:gd name="connsiteY22" fmla="*/ 173182 h 2088573"/>
              <a:gd name="connsiteX23" fmla="*/ 2211532 w 3889664"/>
              <a:gd name="connsiteY23" fmla="*/ 249382 h 2088573"/>
              <a:gd name="connsiteX24" fmla="*/ 2211532 w 3889664"/>
              <a:gd name="connsiteY24" fmla="*/ 554182 h 2088573"/>
              <a:gd name="connsiteX25" fmla="*/ 2516332 w 3889664"/>
              <a:gd name="connsiteY25" fmla="*/ 554182 h 2088573"/>
              <a:gd name="connsiteX26" fmla="*/ 2516332 w 3889664"/>
              <a:gd name="connsiteY26" fmla="*/ 249382 h 2088573"/>
              <a:gd name="connsiteX27" fmla="*/ 2440132 w 3889664"/>
              <a:gd name="connsiteY27" fmla="*/ 173182 h 2088573"/>
              <a:gd name="connsiteX28" fmla="*/ 2440132 w 3889664"/>
              <a:gd name="connsiteY28" fmla="*/ 20782 h 2088573"/>
              <a:gd name="connsiteX29" fmla="*/ 3177887 w 3889664"/>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70366 w 3890312"/>
              <a:gd name="connsiteY7" fmla="*/ 2083377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638840 w 4350617"/>
              <a:gd name="connsiteY0" fmla="*/ 0 h 2128982"/>
              <a:gd name="connsiteX1" fmla="*/ 4163580 w 4350617"/>
              <a:gd name="connsiteY1" fmla="*/ 0 h 2128982"/>
              <a:gd name="connsiteX2" fmla="*/ 4319444 w 4350617"/>
              <a:gd name="connsiteY2" fmla="*/ 51955 h 2128982"/>
              <a:gd name="connsiteX3" fmla="*/ 4350617 w 4350617"/>
              <a:gd name="connsiteY3" fmla="*/ 202623 h 2128982"/>
              <a:gd name="connsiteX4" fmla="*/ 4345421 w 4350617"/>
              <a:gd name="connsiteY4" fmla="*/ 1875559 h 2128982"/>
              <a:gd name="connsiteX5" fmla="*/ 4329835 w 4350617"/>
              <a:gd name="connsiteY5" fmla="*/ 2041814 h 2128982"/>
              <a:gd name="connsiteX6" fmla="*/ 4153190 w 4350617"/>
              <a:gd name="connsiteY6" fmla="*/ 2088573 h 2128982"/>
              <a:gd name="connsiteX7" fmla="*/ 615084 w 4350617"/>
              <a:gd name="connsiteY7" fmla="*/ 2078182 h 2128982"/>
              <a:gd name="connsiteX8" fmla="*/ 462684 w 4350617"/>
              <a:gd name="connsiteY8" fmla="*/ 2078182 h 2128982"/>
              <a:gd name="connsiteX9" fmla="*/ 462685 w 4350617"/>
              <a:gd name="connsiteY9" fmla="*/ 1925782 h 2128982"/>
              <a:gd name="connsiteX10" fmla="*/ 462685 w 4350617"/>
              <a:gd name="connsiteY10" fmla="*/ 173182 h 2128982"/>
              <a:gd name="connsiteX11" fmla="*/ 496023 w 4350617"/>
              <a:gd name="connsiteY11" fmla="*/ 51738 h 2128982"/>
              <a:gd name="connsiteX12" fmla="*/ 615084 w 4350617"/>
              <a:gd name="connsiteY12" fmla="*/ 20782 h 2128982"/>
              <a:gd name="connsiteX13" fmla="*/ 1910485 w 4350617"/>
              <a:gd name="connsiteY13" fmla="*/ 20782 h 2128982"/>
              <a:gd name="connsiteX14" fmla="*/ 1910485 w 4350617"/>
              <a:gd name="connsiteY14" fmla="*/ 173182 h 2128982"/>
              <a:gd name="connsiteX15" fmla="*/ 1834285 w 4350617"/>
              <a:gd name="connsiteY15" fmla="*/ 249382 h 2128982"/>
              <a:gd name="connsiteX16" fmla="*/ 1834285 w 4350617"/>
              <a:gd name="connsiteY16" fmla="*/ 554182 h 2128982"/>
              <a:gd name="connsiteX17" fmla="*/ 2139085 w 4350617"/>
              <a:gd name="connsiteY17" fmla="*/ 554182 h 2128982"/>
              <a:gd name="connsiteX18" fmla="*/ 2139085 w 4350617"/>
              <a:gd name="connsiteY18" fmla="*/ 249382 h 2128982"/>
              <a:gd name="connsiteX19" fmla="*/ 2062885 w 4350617"/>
              <a:gd name="connsiteY19" fmla="*/ 173182 h 2128982"/>
              <a:gd name="connsiteX20" fmla="*/ 2062885 w 4350617"/>
              <a:gd name="connsiteY20" fmla="*/ 20782 h 2128982"/>
              <a:gd name="connsiteX21" fmla="*/ 2748685 w 4350617"/>
              <a:gd name="connsiteY21" fmla="*/ 20782 h 2128982"/>
              <a:gd name="connsiteX22" fmla="*/ 2748685 w 4350617"/>
              <a:gd name="connsiteY22" fmla="*/ 173182 h 2128982"/>
              <a:gd name="connsiteX23" fmla="*/ 2672485 w 4350617"/>
              <a:gd name="connsiteY23" fmla="*/ 249382 h 2128982"/>
              <a:gd name="connsiteX24" fmla="*/ 2672485 w 4350617"/>
              <a:gd name="connsiteY24" fmla="*/ 554182 h 2128982"/>
              <a:gd name="connsiteX25" fmla="*/ 2977285 w 4350617"/>
              <a:gd name="connsiteY25" fmla="*/ 554182 h 2128982"/>
              <a:gd name="connsiteX26" fmla="*/ 2977285 w 4350617"/>
              <a:gd name="connsiteY26" fmla="*/ 249382 h 2128982"/>
              <a:gd name="connsiteX27" fmla="*/ 2901085 w 4350617"/>
              <a:gd name="connsiteY27" fmla="*/ 173182 h 2128982"/>
              <a:gd name="connsiteX28" fmla="*/ 2901085 w 4350617"/>
              <a:gd name="connsiteY28" fmla="*/ 20782 h 2128982"/>
              <a:gd name="connsiteX29" fmla="*/ 3638840 w 4350617"/>
              <a:gd name="connsiteY29" fmla="*/ 0 h 2128982"/>
              <a:gd name="connsiteX0" fmla="*/ 3638840 w 4350617"/>
              <a:gd name="connsiteY0" fmla="*/ 0 h 2205182"/>
              <a:gd name="connsiteX1" fmla="*/ 4163580 w 4350617"/>
              <a:gd name="connsiteY1" fmla="*/ 0 h 2205182"/>
              <a:gd name="connsiteX2" fmla="*/ 4319444 w 4350617"/>
              <a:gd name="connsiteY2" fmla="*/ 51955 h 2205182"/>
              <a:gd name="connsiteX3" fmla="*/ 4350617 w 4350617"/>
              <a:gd name="connsiteY3" fmla="*/ 202623 h 2205182"/>
              <a:gd name="connsiteX4" fmla="*/ 4345421 w 4350617"/>
              <a:gd name="connsiteY4" fmla="*/ 1875559 h 2205182"/>
              <a:gd name="connsiteX5" fmla="*/ 4329835 w 4350617"/>
              <a:gd name="connsiteY5" fmla="*/ 2041814 h 2205182"/>
              <a:gd name="connsiteX6" fmla="*/ 4153190 w 4350617"/>
              <a:gd name="connsiteY6" fmla="*/ 2088573 h 2205182"/>
              <a:gd name="connsiteX7" fmla="*/ 615084 w 4350617"/>
              <a:gd name="connsiteY7" fmla="*/ 2078182 h 2205182"/>
              <a:gd name="connsiteX8" fmla="*/ 462684 w 4350617"/>
              <a:gd name="connsiteY8" fmla="*/ 2078182 h 2205182"/>
              <a:gd name="connsiteX9" fmla="*/ 462685 w 4350617"/>
              <a:gd name="connsiteY9" fmla="*/ 1925782 h 2205182"/>
              <a:gd name="connsiteX10" fmla="*/ 462685 w 4350617"/>
              <a:gd name="connsiteY10" fmla="*/ 173182 h 2205182"/>
              <a:gd name="connsiteX11" fmla="*/ 496023 w 4350617"/>
              <a:gd name="connsiteY11" fmla="*/ 51738 h 2205182"/>
              <a:gd name="connsiteX12" fmla="*/ 615084 w 4350617"/>
              <a:gd name="connsiteY12" fmla="*/ 20782 h 2205182"/>
              <a:gd name="connsiteX13" fmla="*/ 1910485 w 4350617"/>
              <a:gd name="connsiteY13" fmla="*/ 20782 h 2205182"/>
              <a:gd name="connsiteX14" fmla="*/ 1910485 w 4350617"/>
              <a:gd name="connsiteY14" fmla="*/ 173182 h 2205182"/>
              <a:gd name="connsiteX15" fmla="*/ 1834285 w 4350617"/>
              <a:gd name="connsiteY15" fmla="*/ 249382 h 2205182"/>
              <a:gd name="connsiteX16" fmla="*/ 1834285 w 4350617"/>
              <a:gd name="connsiteY16" fmla="*/ 554182 h 2205182"/>
              <a:gd name="connsiteX17" fmla="*/ 2139085 w 4350617"/>
              <a:gd name="connsiteY17" fmla="*/ 554182 h 2205182"/>
              <a:gd name="connsiteX18" fmla="*/ 2139085 w 4350617"/>
              <a:gd name="connsiteY18" fmla="*/ 249382 h 2205182"/>
              <a:gd name="connsiteX19" fmla="*/ 2062885 w 4350617"/>
              <a:gd name="connsiteY19" fmla="*/ 173182 h 2205182"/>
              <a:gd name="connsiteX20" fmla="*/ 2062885 w 4350617"/>
              <a:gd name="connsiteY20" fmla="*/ 20782 h 2205182"/>
              <a:gd name="connsiteX21" fmla="*/ 2748685 w 4350617"/>
              <a:gd name="connsiteY21" fmla="*/ 20782 h 2205182"/>
              <a:gd name="connsiteX22" fmla="*/ 2748685 w 4350617"/>
              <a:gd name="connsiteY22" fmla="*/ 173182 h 2205182"/>
              <a:gd name="connsiteX23" fmla="*/ 2672485 w 4350617"/>
              <a:gd name="connsiteY23" fmla="*/ 249382 h 2205182"/>
              <a:gd name="connsiteX24" fmla="*/ 2672485 w 4350617"/>
              <a:gd name="connsiteY24" fmla="*/ 554182 h 2205182"/>
              <a:gd name="connsiteX25" fmla="*/ 2977285 w 4350617"/>
              <a:gd name="connsiteY25" fmla="*/ 554182 h 2205182"/>
              <a:gd name="connsiteX26" fmla="*/ 2977285 w 4350617"/>
              <a:gd name="connsiteY26" fmla="*/ 249382 h 2205182"/>
              <a:gd name="connsiteX27" fmla="*/ 2901085 w 4350617"/>
              <a:gd name="connsiteY27" fmla="*/ 173182 h 2205182"/>
              <a:gd name="connsiteX28" fmla="*/ 2901085 w 4350617"/>
              <a:gd name="connsiteY28" fmla="*/ 20782 h 2205182"/>
              <a:gd name="connsiteX29" fmla="*/ 3638840 w 4350617"/>
              <a:gd name="connsiteY29" fmla="*/ 0 h 2205182"/>
              <a:gd name="connsiteX0" fmla="*/ 3638840 w 4350617"/>
              <a:gd name="connsiteY0" fmla="*/ 0 h 2088573"/>
              <a:gd name="connsiteX1" fmla="*/ 4163580 w 4350617"/>
              <a:gd name="connsiteY1" fmla="*/ 0 h 2088573"/>
              <a:gd name="connsiteX2" fmla="*/ 4319444 w 4350617"/>
              <a:gd name="connsiteY2" fmla="*/ 51955 h 2088573"/>
              <a:gd name="connsiteX3" fmla="*/ 4350617 w 4350617"/>
              <a:gd name="connsiteY3" fmla="*/ 202623 h 2088573"/>
              <a:gd name="connsiteX4" fmla="*/ 4345421 w 4350617"/>
              <a:gd name="connsiteY4" fmla="*/ 1875559 h 2088573"/>
              <a:gd name="connsiteX5" fmla="*/ 4329835 w 4350617"/>
              <a:gd name="connsiteY5" fmla="*/ 2041814 h 2088573"/>
              <a:gd name="connsiteX6" fmla="*/ 4153190 w 4350617"/>
              <a:gd name="connsiteY6" fmla="*/ 2088573 h 2088573"/>
              <a:gd name="connsiteX7" fmla="*/ 615084 w 4350617"/>
              <a:gd name="connsiteY7" fmla="*/ 2078182 h 2088573"/>
              <a:gd name="connsiteX8" fmla="*/ 462684 w 4350617"/>
              <a:gd name="connsiteY8" fmla="*/ 2078182 h 2088573"/>
              <a:gd name="connsiteX9" fmla="*/ 462685 w 4350617"/>
              <a:gd name="connsiteY9" fmla="*/ 1925782 h 2088573"/>
              <a:gd name="connsiteX10" fmla="*/ 462685 w 4350617"/>
              <a:gd name="connsiteY10" fmla="*/ 173182 h 2088573"/>
              <a:gd name="connsiteX11" fmla="*/ 496023 w 4350617"/>
              <a:gd name="connsiteY11" fmla="*/ 51738 h 2088573"/>
              <a:gd name="connsiteX12" fmla="*/ 615084 w 4350617"/>
              <a:gd name="connsiteY12" fmla="*/ 20782 h 2088573"/>
              <a:gd name="connsiteX13" fmla="*/ 1910485 w 4350617"/>
              <a:gd name="connsiteY13" fmla="*/ 20782 h 2088573"/>
              <a:gd name="connsiteX14" fmla="*/ 1910485 w 4350617"/>
              <a:gd name="connsiteY14" fmla="*/ 173182 h 2088573"/>
              <a:gd name="connsiteX15" fmla="*/ 1834285 w 4350617"/>
              <a:gd name="connsiteY15" fmla="*/ 249382 h 2088573"/>
              <a:gd name="connsiteX16" fmla="*/ 1834285 w 4350617"/>
              <a:gd name="connsiteY16" fmla="*/ 554182 h 2088573"/>
              <a:gd name="connsiteX17" fmla="*/ 2139085 w 4350617"/>
              <a:gd name="connsiteY17" fmla="*/ 554182 h 2088573"/>
              <a:gd name="connsiteX18" fmla="*/ 2139085 w 4350617"/>
              <a:gd name="connsiteY18" fmla="*/ 249382 h 2088573"/>
              <a:gd name="connsiteX19" fmla="*/ 2062885 w 4350617"/>
              <a:gd name="connsiteY19" fmla="*/ 173182 h 2088573"/>
              <a:gd name="connsiteX20" fmla="*/ 2062885 w 4350617"/>
              <a:gd name="connsiteY20" fmla="*/ 20782 h 2088573"/>
              <a:gd name="connsiteX21" fmla="*/ 2748685 w 4350617"/>
              <a:gd name="connsiteY21" fmla="*/ 20782 h 2088573"/>
              <a:gd name="connsiteX22" fmla="*/ 2748685 w 4350617"/>
              <a:gd name="connsiteY22" fmla="*/ 173182 h 2088573"/>
              <a:gd name="connsiteX23" fmla="*/ 2672485 w 4350617"/>
              <a:gd name="connsiteY23" fmla="*/ 249382 h 2088573"/>
              <a:gd name="connsiteX24" fmla="*/ 2672485 w 4350617"/>
              <a:gd name="connsiteY24" fmla="*/ 554182 h 2088573"/>
              <a:gd name="connsiteX25" fmla="*/ 2977285 w 4350617"/>
              <a:gd name="connsiteY25" fmla="*/ 554182 h 2088573"/>
              <a:gd name="connsiteX26" fmla="*/ 2977285 w 4350617"/>
              <a:gd name="connsiteY26" fmla="*/ 249382 h 2088573"/>
              <a:gd name="connsiteX27" fmla="*/ 2901085 w 4350617"/>
              <a:gd name="connsiteY27" fmla="*/ 173182 h 2088573"/>
              <a:gd name="connsiteX28" fmla="*/ 2901085 w 4350617"/>
              <a:gd name="connsiteY28" fmla="*/ 20782 h 2088573"/>
              <a:gd name="connsiteX29" fmla="*/ 3638840 w 4350617"/>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178535 w 3890312"/>
              <a:gd name="connsiteY0" fmla="*/ 0 h 2088573"/>
              <a:gd name="connsiteX1" fmla="*/ 3703275 w 3890312"/>
              <a:gd name="connsiteY1" fmla="*/ 0 h 2088573"/>
              <a:gd name="connsiteX2" fmla="*/ 3859139 w 3890312"/>
              <a:gd name="connsiteY2" fmla="*/ 51955 h 2088573"/>
              <a:gd name="connsiteX3" fmla="*/ 3890312 w 3890312"/>
              <a:gd name="connsiteY3" fmla="*/ 202623 h 2088573"/>
              <a:gd name="connsiteX4" fmla="*/ 3885116 w 3890312"/>
              <a:gd name="connsiteY4" fmla="*/ 1875559 h 2088573"/>
              <a:gd name="connsiteX5" fmla="*/ 3869530 w 3890312"/>
              <a:gd name="connsiteY5" fmla="*/ 2041814 h 2088573"/>
              <a:gd name="connsiteX6" fmla="*/ 3692885 w 3890312"/>
              <a:gd name="connsiteY6" fmla="*/ 2088573 h 2088573"/>
              <a:gd name="connsiteX7" fmla="*/ 154779 w 3890312"/>
              <a:gd name="connsiteY7" fmla="*/ 2078182 h 2088573"/>
              <a:gd name="connsiteX8" fmla="*/ 2379 w 3890312"/>
              <a:gd name="connsiteY8" fmla="*/ 2078182 h 2088573"/>
              <a:gd name="connsiteX9" fmla="*/ 2380 w 3890312"/>
              <a:gd name="connsiteY9" fmla="*/ 1925782 h 2088573"/>
              <a:gd name="connsiteX10" fmla="*/ 2380 w 3890312"/>
              <a:gd name="connsiteY10" fmla="*/ 173182 h 2088573"/>
              <a:gd name="connsiteX11" fmla="*/ 35718 w 3890312"/>
              <a:gd name="connsiteY11" fmla="*/ 51738 h 2088573"/>
              <a:gd name="connsiteX12" fmla="*/ 154779 w 3890312"/>
              <a:gd name="connsiteY12" fmla="*/ 20782 h 2088573"/>
              <a:gd name="connsiteX13" fmla="*/ 1450180 w 3890312"/>
              <a:gd name="connsiteY13" fmla="*/ 20782 h 2088573"/>
              <a:gd name="connsiteX14" fmla="*/ 1450180 w 3890312"/>
              <a:gd name="connsiteY14" fmla="*/ 173182 h 2088573"/>
              <a:gd name="connsiteX15" fmla="*/ 1373980 w 3890312"/>
              <a:gd name="connsiteY15" fmla="*/ 249382 h 2088573"/>
              <a:gd name="connsiteX16" fmla="*/ 1373980 w 3890312"/>
              <a:gd name="connsiteY16" fmla="*/ 554182 h 2088573"/>
              <a:gd name="connsiteX17" fmla="*/ 1678780 w 3890312"/>
              <a:gd name="connsiteY17" fmla="*/ 554182 h 2088573"/>
              <a:gd name="connsiteX18" fmla="*/ 1678780 w 3890312"/>
              <a:gd name="connsiteY18" fmla="*/ 249382 h 2088573"/>
              <a:gd name="connsiteX19" fmla="*/ 1602580 w 3890312"/>
              <a:gd name="connsiteY19" fmla="*/ 173182 h 2088573"/>
              <a:gd name="connsiteX20" fmla="*/ 1602580 w 3890312"/>
              <a:gd name="connsiteY20" fmla="*/ 20782 h 2088573"/>
              <a:gd name="connsiteX21" fmla="*/ 2288380 w 3890312"/>
              <a:gd name="connsiteY21" fmla="*/ 20782 h 2088573"/>
              <a:gd name="connsiteX22" fmla="*/ 2288380 w 3890312"/>
              <a:gd name="connsiteY22" fmla="*/ 173182 h 2088573"/>
              <a:gd name="connsiteX23" fmla="*/ 2212180 w 3890312"/>
              <a:gd name="connsiteY23" fmla="*/ 249382 h 2088573"/>
              <a:gd name="connsiteX24" fmla="*/ 2212180 w 3890312"/>
              <a:gd name="connsiteY24" fmla="*/ 554182 h 2088573"/>
              <a:gd name="connsiteX25" fmla="*/ 2516980 w 3890312"/>
              <a:gd name="connsiteY25" fmla="*/ 554182 h 2088573"/>
              <a:gd name="connsiteX26" fmla="*/ 2516980 w 3890312"/>
              <a:gd name="connsiteY26" fmla="*/ 249382 h 2088573"/>
              <a:gd name="connsiteX27" fmla="*/ 2440780 w 3890312"/>
              <a:gd name="connsiteY27" fmla="*/ 173182 h 2088573"/>
              <a:gd name="connsiteX28" fmla="*/ 2440780 w 3890312"/>
              <a:gd name="connsiteY28" fmla="*/ 20782 h 2088573"/>
              <a:gd name="connsiteX29" fmla="*/ 3178535 w 3890312"/>
              <a:gd name="connsiteY29" fmla="*/ 0 h 2088573"/>
              <a:gd name="connsiteX0" fmla="*/ 3214256 w 3926033"/>
              <a:gd name="connsiteY0" fmla="*/ 0 h 2088573"/>
              <a:gd name="connsiteX1" fmla="*/ 3738996 w 3926033"/>
              <a:gd name="connsiteY1" fmla="*/ 0 h 2088573"/>
              <a:gd name="connsiteX2" fmla="*/ 3894860 w 3926033"/>
              <a:gd name="connsiteY2" fmla="*/ 51955 h 2088573"/>
              <a:gd name="connsiteX3" fmla="*/ 3926033 w 3926033"/>
              <a:gd name="connsiteY3" fmla="*/ 202623 h 2088573"/>
              <a:gd name="connsiteX4" fmla="*/ 3920837 w 3926033"/>
              <a:gd name="connsiteY4" fmla="*/ 1875559 h 2088573"/>
              <a:gd name="connsiteX5" fmla="*/ 3905251 w 3926033"/>
              <a:gd name="connsiteY5" fmla="*/ 2041814 h 2088573"/>
              <a:gd name="connsiteX6" fmla="*/ 3728606 w 3926033"/>
              <a:gd name="connsiteY6" fmla="*/ 2088573 h 2088573"/>
              <a:gd name="connsiteX7" fmla="*/ 190500 w 3926033"/>
              <a:gd name="connsiteY7" fmla="*/ 2078182 h 2088573"/>
              <a:gd name="connsiteX8" fmla="*/ 38100 w 3926033"/>
              <a:gd name="connsiteY8" fmla="*/ 2078182 h 2088573"/>
              <a:gd name="connsiteX9" fmla="*/ 38101 w 3926033"/>
              <a:gd name="connsiteY9" fmla="*/ 1925782 h 2088573"/>
              <a:gd name="connsiteX10" fmla="*/ 38101 w 3926033"/>
              <a:gd name="connsiteY10" fmla="*/ 173182 h 2088573"/>
              <a:gd name="connsiteX11" fmla="*/ 71439 w 3926033"/>
              <a:gd name="connsiteY11" fmla="*/ 51738 h 2088573"/>
              <a:gd name="connsiteX12" fmla="*/ 190500 w 3926033"/>
              <a:gd name="connsiteY12" fmla="*/ 20782 h 2088573"/>
              <a:gd name="connsiteX13" fmla="*/ 1485901 w 3926033"/>
              <a:gd name="connsiteY13" fmla="*/ 20782 h 2088573"/>
              <a:gd name="connsiteX14" fmla="*/ 1485901 w 3926033"/>
              <a:gd name="connsiteY14" fmla="*/ 173182 h 2088573"/>
              <a:gd name="connsiteX15" fmla="*/ 1409701 w 3926033"/>
              <a:gd name="connsiteY15" fmla="*/ 249382 h 2088573"/>
              <a:gd name="connsiteX16" fmla="*/ 1409701 w 3926033"/>
              <a:gd name="connsiteY16" fmla="*/ 554182 h 2088573"/>
              <a:gd name="connsiteX17" fmla="*/ 1714501 w 3926033"/>
              <a:gd name="connsiteY17" fmla="*/ 554182 h 2088573"/>
              <a:gd name="connsiteX18" fmla="*/ 1714501 w 3926033"/>
              <a:gd name="connsiteY18" fmla="*/ 249382 h 2088573"/>
              <a:gd name="connsiteX19" fmla="*/ 1638301 w 3926033"/>
              <a:gd name="connsiteY19" fmla="*/ 173182 h 2088573"/>
              <a:gd name="connsiteX20" fmla="*/ 1638301 w 3926033"/>
              <a:gd name="connsiteY20" fmla="*/ 20782 h 2088573"/>
              <a:gd name="connsiteX21" fmla="*/ 2324101 w 3926033"/>
              <a:gd name="connsiteY21" fmla="*/ 20782 h 2088573"/>
              <a:gd name="connsiteX22" fmla="*/ 2324101 w 3926033"/>
              <a:gd name="connsiteY22" fmla="*/ 173182 h 2088573"/>
              <a:gd name="connsiteX23" fmla="*/ 2247901 w 3926033"/>
              <a:gd name="connsiteY23" fmla="*/ 249382 h 2088573"/>
              <a:gd name="connsiteX24" fmla="*/ 2247901 w 3926033"/>
              <a:gd name="connsiteY24" fmla="*/ 554182 h 2088573"/>
              <a:gd name="connsiteX25" fmla="*/ 2552701 w 3926033"/>
              <a:gd name="connsiteY25" fmla="*/ 554182 h 2088573"/>
              <a:gd name="connsiteX26" fmla="*/ 2552701 w 3926033"/>
              <a:gd name="connsiteY26" fmla="*/ 249382 h 2088573"/>
              <a:gd name="connsiteX27" fmla="*/ 2476501 w 3926033"/>
              <a:gd name="connsiteY27" fmla="*/ 173182 h 2088573"/>
              <a:gd name="connsiteX28" fmla="*/ 2476501 w 3926033"/>
              <a:gd name="connsiteY28" fmla="*/ 20782 h 2088573"/>
              <a:gd name="connsiteX29" fmla="*/ 3214256 w 3926033"/>
              <a:gd name="connsiteY29" fmla="*/ 0 h 2088573"/>
              <a:gd name="connsiteX0" fmla="*/ 3214256 w 3926033"/>
              <a:gd name="connsiteY0" fmla="*/ 0 h 2098025"/>
              <a:gd name="connsiteX1" fmla="*/ 3738996 w 3926033"/>
              <a:gd name="connsiteY1" fmla="*/ 0 h 2098025"/>
              <a:gd name="connsiteX2" fmla="*/ 3894860 w 3926033"/>
              <a:gd name="connsiteY2" fmla="*/ 51955 h 2098025"/>
              <a:gd name="connsiteX3" fmla="*/ 3926033 w 3926033"/>
              <a:gd name="connsiteY3" fmla="*/ 202623 h 2098025"/>
              <a:gd name="connsiteX4" fmla="*/ 3920837 w 3926033"/>
              <a:gd name="connsiteY4" fmla="*/ 1875559 h 2098025"/>
              <a:gd name="connsiteX5" fmla="*/ 3905251 w 3926033"/>
              <a:gd name="connsiteY5" fmla="*/ 2041814 h 2098025"/>
              <a:gd name="connsiteX6" fmla="*/ 3728606 w 3926033"/>
              <a:gd name="connsiteY6" fmla="*/ 2088573 h 2098025"/>
              <a:gd name="connsiteX7" fmla="*/ 190500 w 3926033"/>
              <a:gd name="connsiteY7" fmla="*/ 2078182 h 2098025"/>
              <a:gd name="connsiteX8" fmla="*/ 38100 w 3926033"/>
              <a:gd name="connsiteY8" fmla="*/ 2078182 h 2098025"/>
              <a:gd name="connsiteX9" fmla="*/ 38101 w 3926033"/>
              <a:gd name="connsiteY9" fmla="*/ 1925782 h 2098025"/>
              <a:gd name="connsiteX10" fmla="*/ 38101 w 3926033"/>
              <a:gd name="connsiteY10" fmla="*/ 173182 h 2098025"/>
              <a:gd name="connsiteX11" fmla="*/ 71439 w 3926033"/>
              <a:gd name="connsiteY11" fmla="*/ 51738 h 2098025"/>
              <a:gd name="connsiteX12" fmla="*/ 190500 w 3926033"/>
              <a:gd name="connsiteY12" fmla="*/ 20782 h 2098025"/>
              <a:gd name="connsiteX13" fmla="*/ 1485901 w 3926033"/>
              <a:gd name="connsiteY13" fmla="*/ 20782 h 2098025"/>
              <a:gd name="connsiteX14" fmla="*/ 1485901 w 3926033"/>
              <a:gd name="connsiteY14" fmla="*/ 173182 h 2098025"/>
              <a:gd name="connsiteX15" fmla="*/ 1409701 w 3926033"/>
              <a:gd name="connsiteY15" fmla="*/ 249382 h 2098025"/>
              <a:gd name="connsiteX16" fmla="*/ 1409701 w 3926033"/>
              <a:gd name="connsiteY16" fmla="*/ 554182 h 2098025"/>
              <a:gd name="connsiteX17" fmla="*/ 1714501 w 3926033"/>
              <a:gd name="connsiteY17" fmla="*/ 554182 h 2098025"/>
              <a:gd name="connsiteX18" fmla="*/ 1714501 w 3926033"/>
              <a:gd name="connsiteY18" fmla="*/ 249382 h 2098025"/>
              <a:gd name="connsiteX19" fmla="*/ 1638301 w 3926033"/>
              <a:gd name="connsiteY19" fmla="*/ 173182 h 2098025"/>
              <a:gd name="connsiteX20" fmla="*/ 1638301 w 3926033"/>
              <a:gd name="connsiteY20" fmla="*/ 20782 h 2098025"/>
              <a:gd name="connsiteX21" fmla="*/ 2324101 w 3926033"/>
              <a:gd name="connsiteY21" fmla="*/ 20782 h 2098025"/>
              <a:gd name="connsiteX22" fmla="*/ 2324101 w 3926033"/>
              <a:gd name="connsiteY22" fmla="*/ 173182 h 2098025"/>
              <a:gd name="connsiteX23" fmla="*/ 2247901 w 3926033"/>
              <a:gd name="connsiteY23" fmla="*/ 249382 h 2098025"/>
              <a:gd name="connsiteX24" fmla="*/ 2247901 w 3926033"/>
              <a:gd name="connsiteY24" fmla="*/ 554182 h 2098025"/>
              <a:gd name="connsiteX25" fmla="*/ 2552701 w 3926033"/>
              <a:gd name="connsiteY25" fmla="*/ 554182 h 2098025"/>
              <a:gd name="connsiteX26" fmla="*/ 2552701 w 3926033"/>
              <a:gd name="connsiteY26" fmla="*/ 249382 h 2098025"/>
              <a:gd name="connsiteX27" fmla="*/ 2476501 w 3926033"/>
              <a:gd name="connsiteY27" fmla="*/ 173182 h 2098025"/>
              <a:gd name="connsiteX28" fmla="*/ 2476501 w 3926033"/>
              <a:gd name="connsiteY28" fmla="*/ 20782 h 2098025"/>
              <a:gd name="connsiteX29" fmla="*/ 3214256 w 3926033"/>
              <a:gd name="connsiteY29" fmla="*/ 0 h 2098025"/>
              <a:gd name="connsiteX0" fmla="*/ 3192825 w 3904602"/>
              <a:gd name="connsiteY0" fmla="*/ 0 h 2088573"/>
              <a:gd name="connsiteX1" fmla="*/ 3717565 w 3904602"/>
              <a:gd name="connsiteY1" fmla="*/ 0 h 2088573"/>
              <a:gd name="connsiteX2" fmla="*/ 3873429 w 3904602"/>
              <a:gd name="connsiteY2" fmla="*/ 51955 h 2088573"/>
              <a:gd name="connsiteX3" fmla="*/ 3904602 w 3904602"/>
              <a:gd name="connsiteY3" fmla="*/ 202623 h 2088573"/>
              <a:gd name="connsiteX4" fmla="*/ 3899406 w 3904602"/>
              <a:gd name="connsiteY4" fmla="*/ 1875559 h 2088573"/>
              <a:gd name="connsiteX5" fmla="*/ 3883820 w 3904602"/>
              <a:gd name="connsiteY5" fmla="*/ 2041814 h 2088573"/>
              <a:gd name="connsiteX6" fmla="*/ 3707175 w 3904602"/>
              <a:gd name="connsiteY6" fmla="*/ 2088573 h 2088573"/>
              <a:gd name="connsiteX7" fmla="*/ 169069 w 3904602"/>
              <a:gd name="connsiteY7" fmla="*/ 2078182 h 2088573"/>
              <a:gd name="connsiteX8" fmla="*/ 38100 w 3904602"/>
              <a:gd name="connsiteY8" fmla="*/ 2051989 h 2088573"/>
              <a:gd name="connsiteX9" fmla="*/ 16670 w 3904602"/>
              <a:gd name="connsiteY9" fmla="*/ 1925782 h 2088573"/>
              <a:gd name="connsiteX10" fmla="*/ 16670 w 3904602"/>
              <a:gd name="connsiteY10" fmla="*/ 173182 h 2088573"/>
              <a:gd name="connsiteX11" fmla="*/ 50008 w 3904602"/>
              <a:gd name="connsiteY11" fmla="*/ 51738 h 2088573"/>
              <a:gd name="connsiteX12" fmla="*/ 169069 w 3904602"/>
              <a:gd name="connsiteY12" fmla="*/ 20782 h 2088573"/>
              <a:gd name="connsiteX13" fmla="*/ 1464470 w 3904602"/>
              <a:gd name="connsiteY13" fmla="*/ 20782 h 2088573"/>
              <a:gd name="connsiteX14" fmla="*/ 1464470 w 3904602"/>
              <a:gd name="connsiteY14" fmla="*/ 173182 h 2088573"/>
              <a:gd name="connsiteX15" fmla="*/ 1388270 w 3904602"/>
              <a:gd name="connsiteY15" fmla="*/ 249382 h 2088573"/>
              <a:gd name="connsiteX16" fmla="*/ 1388270 w 3904602"/>
              <a:gd name="connsiteY16" fmla="*/ 554182 h 2088573"/>
              <a:gd name="connsiteX17" fmla="*/ 1693070 w 3904602"/>
              <a:gd name="connsiteY17" fmla="*/ 554182 h 2088573"/>
              <a:gd name="connsiteX18" fmla="*/ 1693070 w 3904602"/>
              <a:gd name="connsiteY18" fmla="*/ 249382 h 2088573"/>
              <a:gd name="connsiteX19" fmla="*/ 1616870 w 3904602"/>
              <a:gd name="connsiteY19" fmla="*/ 173182 h 2088573"/>
              <a:gd name="connsiteX20" fmla="*/ 1616870 w 3904602"/>
              <a:gd name="connsiteY20" fmla="*/ 20782 h 2088573"/>
              <a:gd name="connsiteX21" fmla="*/ 2302670 w 3904602"/>
              <a:gd name="connsiteY21" fmla="*/ 20782 h 2088573"/>
              <a:gd name="connsiteX22" fmla="*/ 2302670 w 3904602"/>
              <a:gd name="connsiteY22" fmla="*/ 173182 h 2088573"/>
              <a:gd name="connsiteX23" fmla="*/ 2226470 w 3904602"/>
              <a:gd name="connsiteY23" fmla="*/ 249382 h 2088573"/>
              <a:gd name="connsiteX24" fmla="*/ 2226470 w 3904602"/>
              <a:gd name="connsiteY24" fmla="*/ 554182 h 2088573"/>
              <a:gd name="connsiteX25" fmla="*/ 2531270 w 3904602"/>
              <a:gd name="connsiteY25" fmla="*/ 554182 h 2088573"/>
              <a:gd name="connsiteX26" fmla="*/ 2531270 w 3904602"/>
              <a:gd name="connsiteY26" fmla="*/ 249382 h 2088573"/>
              <a:gd name="connsiteX27" fmla="*/ 2455070 w 3904602"/>
              <a:gd name="connsiteY27" fmla="*/ 173182 h 2088573"/>
              <a:gd name="connsiteX28" fmla="*/ 2455070 w 3904602"/>
              <a:gd name="connsiteY28" fmla="*/ 20782 h 2088573"/>
              <a:gd name="connsiteX29" fmla="*/ 3192825 w 3904602"/>
              <a:gd name="connsiteY29" fmla="*/ 0 h 2088573"/>
              <a:gd name="connsiteX0" fmla="*/ 3178538 w 3890315"/>
              <a:gd name="connsiteY0" fmla="*/ 0 h 2088573"/>
              <a:gd name="connsiteX1" fmla="*/ 3703278 w 3890315"/>
              <a:gd name="connsiteY1" fmla="*/ 0 h 2088573"/>
              <a:gd name="connsiteX2" fmla="*/ 3859142 w 3890315"/>
              <a:gd name="connsiteY2" fmla="*/ 51955 h 2088573"/>
              <a:gd name="connsiteX3" fmla="*/ 3890315 w 3890315"/>
              <a:gd name="connsiteY3" fmla="*/ 202623 h 2088573"/>
              <a:gd name="connsiteX4" fmla="*/ 3885119 w 3890315"/>
              <a:gd name="connsiteY4" fmla="*/ 1875559 h 2088573"/>
              <a:gd name="connsiteX5" fmla="*/ 3869533 w 3890315"/>
              <a:gd name="connsiteY5" fmla="*/ 2041814 h 2088573"/>
              <a:gd name="connsiteX6" fmla="*/ 3692888 w 3890315"/>
              <a:gd name="connsiteY6" fmla="*/ 2088573 h 2088573"/>
              <a:gd name="connsiteX7" fmla="*/ 154782 w 3890315"/>
              <a:gd name="connsiteY7" fmla="*/ 2078182 h 2088573"/>
              <a:gd name="connsiteX8" fmla="*/ 38100 w 3890315"/>
              <a:gd name="connsiteY8" fmla="*/ 2054371 h 2088573"/>
              <a:gd name="connsiteX9" fmla="*/ 2383 w 3890315"/>
              <a:gd name="connsiteY9" fmla="*/ 1925782 h 2088573"/>
              <a:gd name="connsiteX10" fmla="*/ 2383 w 3890315"/>
              <a:gd name="connsiteY10" fmla="*/ 173182 h 2088573"/>
              <a:gd name="connsiteX11" fmla="*/ 35721 w 3890315"/>
              <a:gd name="connsiteY11" fmla="*/ 51738 h 2088573"/>
              <a:gd name="connsiteX12" fmla="*/ 154782 w 3890315"/>
              <a:gd name="connsiteY12" fmla="*/ 20782 h 2088573"/>
              <a:gd name="connsiteX13" fmla="*/ 1450183 w 3890315"/>
              <a:gd name="connsiteY13" fmla="*/ 20782 h 2088573"/>
              <a:gd name="connsiteX14" fmla="*/ 1450183 w 3890315"/>
              <a:gd name="connsiteY14" fmla="*/ 173182 h 2088573"/>
              <a:gd name="connsiteX15" fmla="*/ 1373983 w 3890315"/>
              <a:gd name="connsiteY15" fmla="*/ 249382 h 2088573"/>
              <a:gd name="connsiteX16" fmla="*/ 1373983 w 3890315"/>
              <a:gd name="connsiteY16" fmla="*/ 554182 h 2088573"/>
              <a:gd name="connsiteX17" fmla="*/ 1678783 w 3890315"/>
              <a:gd name="connsiteY17" fmla="*/ 554182 h 2088573"/>
              <a:gd name="connsiteX18" fmla="*/ 1678783 w 3890315"/>
              <a:gd name="connsiteY18" fmla="*/ 249382 h 2088573"/>
              <a:gd name="connsiteX19" fmla="*/ 1602583 w 3890315"/>
              <a:gd name="connsiteY19" fmla="*/ 173182 h 2088573"/>
              <a:gd name="connsiteX20" fmla="*/ 1602583 w 3890315"/>
              <a:gd name="connsiteY20" fmla="*/ 20782 h 2088573"/>
              <a:gd name="connsiteX21" fmla="*/ 2288383 w 3890315"/>
              <a:gd name="connsiteY21" fmla="*/ 20782 h 2088573"/>
              <a:gd name="connsiteX22" fmla="*/ 2288383 w 3890315"/>
              <a:gd name="connsiteY22" fmla="*/ 173182 h 2088573"/>
              <a:gd name="connsiteX23" fmla="*/ 2212183 w 3890315"/>
              <a:gd name="connsiteY23" fmla="*/ 249382 h 2088573"/>
              <a:gd name="connsiteX24" fmla="*/ 2212183 w 3890315"/>
              <a:gd name="connsiteY24" fmla="*/ 554182 h 2088573"/>
              <a:gd name="connsiteX25" fmla="*/ 2516983 w 3890315"/>
              <a:gd name="connsiteY25" fmla="*/ 554182 h 2088573"/>
              <a:gd name="connsiteX26" fmla="*/ 2516983 w 3890315"/>
              <a:gd name="connsiteY26" fmla="*/ 249382 h 2088573"/>
              <a:gd name="connsiteX27" fmla="*/ 2440783 w 3890315"/>
              <a:gd name="connsiteY27" fmla="*/ 173182 h 2088573"/>
              <a:gd name="connsiteX28" fmla="*/ 2440783 w 3890315"/>
              <a:gd name="connsiteY28" fmla="*/ 20782 h 2088573"/>
              <a:gd name="connsiteX29" fmla="*/ 3178538 w 3890315"/>
              <a:gd name="connsiteY29" fmla="*/ 0 h 2088573"/>
              <a:gd name="connsiteX0" fmla="*/ 3178538 w 3890315"/>
              <a:gd name="connsiteY0" fmla="*/ 0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29" fmla="*/ 3178538 w 3890315"/>
              <a:gd name="connsiteY29" fmla="*/ 0 h 2078831"/>
              <a:gd name="connsiteX0" fmla="*/ 2440783 w 3890315"/>
              <a:gd name="connsiteY0" fmla="*/ 20782 h 2078831"/>
              <a:gd name="connsiteX1" fmla="*/ 3703278 w 3890315"/>
              <a:gd name="connsiteY1" fmla="*/ 0 h 2078831"/>
              <a:gd name="connsiteX2" fmla="*/ 3859142 w 3890315"/>
              <a:gd name="connsiteY2" fmla="*/ 51955 h 2078831"/>
              <a:gd name="connsiteX3" fmla="*/ 3890315 w 3890315"/>
              <a:gd name="connsiteY3" fmla="*/ 202623 h 2078831"/>
              <a:gd name="connsiteX4" fmla="*/ 3885119 w 3890315"/>
              <a:gd name="connsiteY4" fmla="*/ 1875559 h 2078831"/>
              <a:gd name="connsiteX5" fmla="*/ 3869533 w 3890315"/>
              <a:gd name="connsiteY5" fmla="*/ 2041814 h 2078831"/>
              <a:gd name="connsiteX6" fmla="*/ 3736182 w 3890315"/>
              <a:gd name="connsiteY6" fmla="*/ 2078182 h 2078831"/>
              <a:gd name="connsiteX7" fmla="*/ 154782 w 3890315"/>
              <a:gd name="connsiteY7" fmla="*/ 2078182 h 2078831"/>
              <a:gd name="connsiteX8" fmla="*/ 38100 w 3890315"/>
              <a:gd name="connsiteY8" fmla="*/ 2054371 h 2078831"/>
              <a:gd name="connsiteX9" fmla="*/ 2383 w 3890315"/>
              <a:gd name="connsiteY9" fmla="*/ 1925782 h 2078831"/>
              <a:gd name="connsiteX10" fmla="*/ 2383 w 3890315"/>
              <a:gd name="connsiteY10" fmla="*/ 173182 h 2078831"/>
              <a:gd name="connsiteX11" fmla="*/ 35721 w 3890315"/>
              <a:gd name="connsiteY11" fmla="*/ 51738 h 2078831"/>
              <a:gd name="connsiteX12" fmla="*/ 154782 w 3890315"/>
              <a:gd name="connsiteY12" fmla="*/ 20782 h 2078831"/>
              <a:gd name="connsiteX13" fmla="*/ 1450183 w 3890315"/>
              <a:gd name="connsiteY13" fmla="*/ 20782 h 2078831"/>
              <a:gd name="connsiteX14" fmla="*/ 1450183 w 3890315"/>
              <a:gd name="connsiteY14" fmla="*/ 173182 h 2078831"/>
              <a:gd name="connsiteX15" fmla="*/ 1373983 w 3890315"/>
              <a:gd name="connsiteY15" fmla="*/ 249382 h 2078831"/>
              <a:gd name="connsiteX16" fmla="*/ 1373983 w 3890315"/>
              <a:gd name="connsiteY16" fmla="*/ 554182 h 2078831"/>
              <a:gd name="connsiteX17" fmla="*/ 1678783 w 3890315"/>
              <a:gd name="connsiteY17" fmla="*/ 554182 h 2078831"/>
              <a:gd name="connsiteX18" fmla="*/ 1678783 w 3890315"/>
              <a:gd name="connsiteY18" fmla="*/ 249382 h 2078831"/>
              <a:gd name="connsiteX19" fmla="*/ 1602583 w 3890315"/>
              <a:gd name="connsiteY19" fmla="*/ 173182 h 2078831"/>
              <a:gd name="connsiteX20" fmla="*/ 1602583 w 3890315"/>
              <a:gd name="connsiteY20" fmla="*/ 20782 h 2078831"/>
              <a:gd name="connsiteX21" fmla="*/ 2288383 w 3890315"/>
              <a:gd name="connsiteY21" fmla="*/ 20782 h 2078831"/>
              <a:gd name="connsiteX22" fmla="*/ 2288383 w 3890315"/>
              <a:gd name="connsiteY22" fmla="*/ 173182 h 2078831"/>
              <a:gd name="connsiteX23" fmla="*/ 2212183 w 3890315"/>
              <a:gd name="connsiteY23" fmla="*/ 249382 h 2078831"/>
              <a:gd name="connsiteX24" fmla="*/ 2212183 w 3890315"/>
              <a:gd name="connsiteY24" fmla="*/ 554182 h 2078831"/>
              <a:gd name="connsiteX25" fmla="*/ 2516983 w 3890315"/>
              <a:gd name="connsiteY25" fmla="*/ 554182 h 2078831"/>
              <a:gd name="connsiteX26" fmla="*/ 2516983 w 3890315"/>
              <a:gd name="connsiteY26" fmla="*/ 249382 h 2078831"/>
              <a:gd name="connsiteX27" fmla="*/ 2440783 w 3890315"/>
              <a:gd name="connsiteY27" fmla="*/ 173182 h 2078831"/>
              <a:gd name="connsiteX28" fmla="*/ 2440783 w 3890315"/>
              <a:gd name="connsiteY28" fmla="*/ 20782 h 2078831"/>
              <a:gd name="connsiteX0" fmla="*/ 2440783 w 3890315"/>
              <a:gd name="connsiteY0" fmla="*/ 0 h 2058049"/>
              <a:gd name="connsiteX1" fmla="*/ 3736182 w 3890315"/>
              <a:gd name="connsiteY1" fmla="*/ 0 h 2058049"/>
              <a:gd name="connsiteX2" fmla="*/ 3859142 w 3890315"/>
              <a:gd name="connsiteY2" fmla="*/ 31173 h 2058049"/>
              <a:gd name="connsiteX3" fmla="*/ 3890315 w 3890315"/>
              <a:gd name="connsiteY3" fmla="*/ 181841 h 2058049"/>
              <a:gd name="connsiteX4" fmla="*/ 3885119 w 3890315"/>
              <a:gd name="connsiteY4" fmla="*/ 1854777 h 2058049"/>
              <a:gd name="connsiteX5" fmla="*/ 3869533 w 3890315"/>
              <a:gd name="connsiteY5" fmla="*/ 2021032 h 2058049"/>
              <a:gd name="connsiteX6" fmla="*/ 3736182 w 3890315"/>
              <a:gd name="connsiteY6" fmla="*/ 2057400 h 2058049"/>
              <a:gd name="connsiteX7" fmla="*/ 154782 w 3890315"/>
              <a:gd name="connsiteY7" fmla="*/ 2057400 h 2058049"/>
              <a:gd name="connsiteX8" fmla="*/ 38100 w 3890315"/>
              <a:gd name="connsiteY8" fmla="*/ 2033589 h 2058049"/>
              <a:gd name="connsiteX9" fmla="*/ 2383 w 3890315"/>
              <a:gd name="connsiteY9" fmla="*/ 1905000 h 2058049"/>
              <a:gd name="connsiteX10" fmla="*/ 2383 w 3890315"/>
              <a:gd name="connsiteY10" fmla="*/ 152400 h 2058049"/>
              <a:gd name="connsiteX11" fmla="*/ 35721 w 3890315"/>
              <a:gd name="connsiteY11" fmla="*/ 30956 h 2058049"/>
              <a:gd name="connsiteX12" fmla="*/ 154782 w 3890315"/>
              <a:gd name="connsiteY12" fmla="*/ 0 h 2058049"/>
              <a:gd name="connsiteX13" fmla="*/ 1450183 w 3890315"/>
              <a:gd name="connsiteY13" fmla="*/ 0 h 2058049"/>
              <a:gd name="connsiteX14" fmla="*/ 1450183 w 3890315"/>
              <a:gd name="connsiteY14" fmla="*/ 152400 h 2058049"/>
              <a:gd name="connsiteX15" fmla="*/ 1373983 w 3890315"/>
              <a:gd name="connsiteY15" fmla="*/ 228600 h 2058049"/>
              <a:gd name="connsiteX16" fmla="*/ 1373983 w 3890315"/>
              <a:gd name="connsiteY16" fmla="*/ 533400 h 2058049"/>
              <a:gd name="connsiteX17" fmla="*/ 1678783 w 3890315"/>
              <a:gd name="connsiteY17" fmla="*/ 533400 h 2058049"/>
              <a:gd name="connsiteX18" fmla="*/ 1678783 w 3890315"/>
              <a:gd name="connsiteY18" fmla="*/ 228600 h 2058049"/>
              <a:gd name="connsiteX19" fmla="*/ 1602583 w 3890315"/>
              <a:gd name="connsiteY19" fmla="*/ 152400 h 2058049"/>
              <a:gd name="connsiteX20" fmla="*/ 1602583 w 3890315"/>
              <a:gd name="connsiteY20" fmla="*/ 0 h 2058049"/>
              <a:gd name="connsiteX21" fmla="*/ 2288383 w 3890315"/>
              <a:gd name="connsiteY21" fmla="*/ 0 h 2058049"/>
              <a:gd name="connsiteX22" fmla="*/ 2288383 w 3890315"/>
              <a:gd name="connsiteY22" fmla="*/ 152400 h 2058049"/>
              <a:gd name="connsiteX23" fmla="*/ 2212183 w 3890315"/>
              <a:gd name="connsiteY23" fmla="*/ 228600 h 2058049"/>
              <a:gd name="connsiteX24" fmla="*/ 2212183 w 3890315"/>
              <a:gd name="connsiteY24" fmla="*/ 533400 h 2058049"/>
              <a:gd name="connsiteX25" fmla="*/ 2516983 w 3890315"/>
              <a:gd name="connsiteY25" fmla="*/ 533400 h 2058049"/>
              <a:gd name="connsiteX26" fmla="*/ 2516983 w 3890315"/>
              <a:gd name="connsiteY26" fmla="*/ 228600 h 2058049"/>
              <a:gd name="connsiteX27" fmla="*/ 2440783 w 3890315"/>
              <a:gd name="connsiteY27" fmla="*/ 152400 h 2058049"/>
              <a:gd name="connsiteX28" fmla="*/ 2440783 w 3890315"/>
              <a:gd name="connsiteY28" fmla="*/ 0 h 2058049"/>
              <a:gd name="connsiteX0" fmla="*/ 2440783 w 3890315"/>
              <a:gd name="connsiteY0" fmla="*/ 10174 h 2068223"/>
              <a:gd name="connsiteX1" fmla="*/ 3736182 w 3890315"/>
              <a:gd name="connsiteY1" fmla="*/ 10174 h 2068223"/>
              <a:gd name="connsiteX2" fmla="*/ 3859142 w 3890315"/>
              <a:gd name="connsiteY2" fmla="*/ 41347 h 2068223"/>
              <a:gd name="connsiteX3" fmla="*/ 3890315 w 3890315"/>
              <a:gd name="connsiteY3" fmla="*/ 192015 h 2068223"/>
              <a:gd name="connsiteX4" fmla="*/ 3885119 w 3890315"/>
              <a:gd name="connsiteY4" fmla="*/ 1864951 h 2068223"/>
              <a:gd name="connsiteX5" fmla="*/ 3869533 w 3890315"/>
              <a:gd name="connsiteY5" fmla="*/ 2031206 h 2068223"/>
              <a:gd name="connsiteX6" fmla="*/ 3736182 w 3890315"/>
              <a:gd name="connsiteY6" fmla="*/ 2067574 h 2068223"/>
              <a:gd name="connsiteX7" fmla="*/ 154782 w 3890315"/>
              <a:gd name="connsiteY7" fmla="*/ 2067574 h 2068223"/>
              <a:gd name="connsiteX8" fmla="*/ 38100 w 3890315"/>
              <a:gd name="connsiteY8" fmla="*/ 2043763 h 2068223"/>
              <a:gd name="connsiteX9" fmla="*/ 2383 w 3890315"/>
              <a:gd name="connsiteY9" fmla="*/ 1915174 h 2068223"/>
              <a:gd name="connsiteX10" fmla="*/ 2383 w 3890315"/>
              <a:gd name="connsiteY10" fmla="*/ 162574 h 2068223"/>
              <a:gd name="connsiteX11" fmla="*/ 35721 w 3890315"/>
              <a:gd name="connsiteY11" fmla="*/ 41130 h 2068223"/>
              <a:gd name="connsiteX12" fmla="*/ 154782 w 3890315"/>
              <a:gd name="connsiteY12" fmla="*/ 10174 h 2068223"/>
              <a:gd name="connsiteX13" fmla="*/ 1450183 w 3890315"/>
              <a:gd name="connsiteY13" fmla="*/ 10174 h 2068223"/>
              <a:gd name="connsiteX14" fmla="*/ 1450183 w 3890315"/>
              <a:gd name="connsiteY14" fmla="*/ 162574 h 2068223"/>
              <a:gd name="connsiteX15" fmla="*/ 1373983 w 3890315"/>
              <a:gd name="connsiteY15" fmla="*/ 238774 h 2068223"/>
              <a:gd name="connsiteX16" fmla="*/ 1373983 w 3890315"/>
              <a:gd name="connsiteY16" fmla="*/ 543574 h 2068223"/>
              <a:gd name="connsiteX17" fmla="*/ 1678783 w 3890315"/>
              <a:gd name="connsiteY17" fmla="*/ 543574 h 2068223"/>
              <a:gd name="connsiteX18" fmla="*/ 1678783 w 3890315"/>
              <a:gd name="connsiteY18" fmla="*/ 238774 h 2068223"/>
              <a:gd name="connsiteX19" fmla="*/ 1602583 w 3890315"/>
              <a:gd name="connsiteY19" fmla="*/ 162574 h 2068223"/>
              <a:gd name="connsiteX20" fmla="*/ 1602583 w 3890315"/>
              <a:gd name="connsiteY20" fmla="*/ 10174 h 2068223"/>
              <a:gd name="connsiteX21" fmla="*/ 2288383 w 3890315"/>
              <a:gd name="connsiteY21" fmla="*/ 10174 h 2068223"/>
              <a:gd name="connsiteX22" fmla="*/ 2288383 w 3890315"/>
              <a:gd name="connsiteY22" fmla="*/ 162574 h 2068223"/>
              <a:gd name="connsiteX23" fmla="*/ 2212183 w 3890315"/>
              <a:gd name="connsiteY23" fmla="*/ 238774 h 2068223"/>
              <a:gd name="connsiteX24" fmla="*/ 2212183 w 3890315"/>
              <a:gd name="connsiteY24" fmla="*/ 543574 h 2068223"/>
              <a:gd name="connsiteX25" fmla="*/ 2516983 w 3890315"/>
              <a:gd name="connsiteY25" fmla="*/ 543574 h 2068223"/>
              <a:gd name="connsiteX26" fmla="*/ 2516983 w 3890315"/>
              <a:gd name="connsiteY26" fmla="*/ 238774 h 2068223"/>
              <a:gd name="connsiteX27" fmla="*/ 2440783 w 3890315"/>
              <a:gd name="connsiteY27" fmla="*/ 162574 h 2068223"/>
              <a:gd name="connsiteX28" fmla="*/ 2440783 w 3890315"/>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90315 w 3898108"/>
              <a:gd name="connsiteY3" fmla="*/ 192015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68223"/>
              <a:gd name="connsiteX1" fmla="*/ 3736182 w 3898108"/>
              <a:gd name="connsiteY1" fmla="*/ 10174 h 2068223"/>
              <a:gd name="connsiteX2" fmla="*/ 3859142 w 3898108"/>
              <a:gd name="connsiteY2" fmla="*/ 41347 h 2068223"/>
              <a:gd name="connsiteX3" fmla="*/ 3888581 w 3898108"/>
              <a:gd name="connsiteY3" fmla="*/ 238774 h 2068223"/>
              <a:gd name="connsiteX4" fmla="*/ 3885119 w 3898108"/>
              <a:gd name="connsiteY4" fmla="*/ 1864951 h 2068223"/>
              <a:gd name="connsiteX5" fmla="*/ 3869533 w 3898108"/>
              <a:gd name="connsiteY5" fmla="*/ 2031206 h 2068223"/>
              <a:gd name="connsiteX6" fmla="*/ 3736182 w 3898108"/>
              <a:gd name="connsiteY6" fmla="*/ 2067574 h 2068223"/>
              <a:gd name="connsiteX7" fmla="*/ 154782 w 3898108"/>
              <a:gd name="connsiteY7" fmla="*/ 2067574 h 2068223"/>
              <a:gd name="connsiteX8" fmla="*/ 38100 w 3898108"/>
              <a:gd name="connsiteY8" fmla="*/ 2043763 h 2068223"/>
              <a:gd name="connsiteX9" fmla="*/ 2383 w 3898108"/>
              <a:gd name="connsiteY9" fmla="*/ 1915174 h 2068223"/>
              <a:gd name="connsiteX10" fmla="*/ 2383 w 3898108"/>
              <a:gd name="connsiteY10" fmla="*/ 162574 h 2068223"/>
              <a:gd name="connsiteX11" fmla="*/ 35721 w 3898108"/>
              <a:gd name="connsiteY11" fmla="*/ 41130 h 2068223"/>
              <a:gd name="connsiteX12" fmla="*/ 154782 w 3898108"/>
              <a:gd name="connsiteY12" fmla="*/ 10174 h 2068223"/>
              <a:gd name="connsiteX13" fmla="*/ 1450183 w 3898108"/>
              <a:gd name="connsiteY13" fmla="*/ 10174 h 2068223"/>
              <a:gd name="connsiteX14" fmla="*/ 1450183 w 3898108"/>
              <a:gd name="connsiteY14" fmla="*/ 162574 h 2068223"/>
              <a:gd name="connsiteX15" fmla="*/ 1373983 w 3898108"/>
              <a:gd name="connsiteY15" fmla="*/ 238774 h 2068223"/>
              <a:gd name="connsiteX16" fmla="*/ 1373983 w 3898108"/>
              <a:gd name="connsiteY16" fmla="*/ 543574 h 2068223"/>
              <a:gd name="connsiteX17" fmla="*/ 1678783 w 3898108"/>
              <a:gd name="connsiteY17" fmla="*/ 543574 h 2068223"/>
              <a:gd name="connsiteX18" fmla="*/ 1678783 w 3898108"/>
              <a:gd name="connsiteY18" fmla="*/ 238774 h 2068223"/>
              <a:gd name="connsiteX19" fmla="*/ 1602583 w 3898108"/>
              <a:gd name="connsiteY19" fmla="*/ 162574 h 2068223"/>
              <a:gd name="connsiteX20" fmla="*/ 1602583 w 3898108"/>
              <a:gd name="connsiteY20" fmla="*/ 10174 h 2068223"/>
              <a:gd name="connsiteX21" fmla="*/ 2288383 w 3898108"/>
              <a:gd name="connsiteY21" fmla="*/ 10174 h 2068223"/>
              <a:gd name="connsiteX22" fmla="*/ 2288383 w 3898108"/>
              <a:gd name="connsiteY22" fmla="*/ 162574 h 2068223"/>
              <a:gd name="connsiteX23" fmla="*/ 2212183 w 3898108"/>
              <a:gd name="connsiteY23" fmla="*/ 238774 h 2068223"/>
              <a:gd name="connsiteX24" fmla="*/ 2212183 w 3898108"/>
              <a:gd name="connsiteY24" fmla="*/ 543574 h 2068223"/>
              <a:gd name="connsiteX25" fmla="*/ 2516983 w 3898108"/>
              <a:gd name="connsiteY25" fmla="*/ 543574 h 2068223"/>
              <a:gd name="connsiteX26" fmla="*/ 2516983 w 3898108"/>
              <a:gd name="connsiteY26" fmla="*/ 238774 h 2068223"/>
              <a:gd name="connsiteX27" fmla="*/ 2440783 w 3898108"/>
              <a:gd name="connsiteY27" fmla="*/ 162574 h 2068223"/>
              <a:gd name="connsiteX28" fmla="*/ 2440783 w 3898108"/>
              <a:gd name="connsiteY28" fmla="*/ 10174 h 2068223"/>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10174 h 2076667"/>
              <a:gd name="connsiteX1" fmla="*/ 3736182 w 3898108"/>
              <a:gd name="connsiteY1" fmla="*/ 10174 h 2076667"/>
              <a:gd name="connsiteX2" fmla="*/ 3859142 w 3898108"/>
              <a:gd name="connsiteY2" fmla="*/ 41347 h 2076667"/>
              <a:gd name="connsiteX3" fmla="*/ 3888581 w 3898108"/>
              <a:gd name="connsiteY3" fmla="*/ 238774 h 2076667"/>
              <a:gd name="connsiteX4" fmla="*/ 3885119 w 3898108"/>
              <a:gd name="connsiteY4" fmla="*/ 1864951 h 2076667"/>
              <a:gd name="connsiteX5" fmla="*/ 3869533 w 3898108"/>
              <a:gd name="connsiteY5" fmla="*/ 2031206 h 2076667"/>
              <a:gd name="connsiteX6" fmla="*/ 3736182 w 3898108"/>
              <a:gd name="connsiteY6" fmla="*/ 2067574 h 2076667"/>
              <a:gd name="connsiteX7" fmla="*/ 154782 w 3898108"/>
              <a:gd name="connsiteY7" fmla="*/ 2067574 h 2076667"/>
              <a:gd name="connsiteX8" fmla="*/ 38100 w 3898108"/>
              <a:gd name="connsiteY8" fmla="*/ 2043763 h 2076667"/>
              <a:gd name="connsiteX9" fmla="*/ 2383 w 3898108"/>
              <a:gd name="connsiteY9" fmla="*/ 1915174 h 2076667"/>
              <a:gd name="connsiteX10" fmla="*/ 2383 w 3898108"/>
              <a:gd name="connsiteY10" fmla="*/ 162574 h 2076667"/>
              <a:gd name="connsiteX11" fmla="*/ 35721 w 3898108"/>
              <a:gd name="connsiteY11" fmla="*/ 41130 h 2076667"/>
              <a:gd name="connsiteX12" fmla="*/ 154782 w 3898108"/>
              <a:gd name="connsiteY12" fmla="*/ 10174 h 2076667"/>
              <a:gd name="connsiteX13" fmla="*/ 1450183 w 3898108"/>
              <a:gd name="connsiteY13" fmla="*/ 10174 h 2076667"/>
              <a:gd name="connsiteX14" fmla="*/ 1450183 w 3898108"/>
              <a:gd name="connsiteY14" fmla="*/ 162574 h 2076667"/>
              <a:gd name="connsiteX15" fmla="*/ 1373983 w 3898108"/>
              <a:gd name="connsiteY15" fmla="*/ 238774 h 2076667"/>
              <a:gd name="connsiteX16" fmla="*/ 1373983 w 3898108"/>
              <a:gd name="connsiteY16" fmla="*/ 543574 h 2076667"/>
              <a:gd name="connsiteX17" fmla="*/ 1678783 w 3898108"/>
              <a:gd name="connsiteY17" fmla="*/ 543574 h 2076667"/>
              <a:gd name="connsiteX18" fmla="*/ 1678783 w 3898108"/>
              <a:gd name="connsiteY18" fmla="*/ 238774 h 2076667"/>
              <a:gd name="connsiteX19" fmla="*/ 1602583 w 3898108"/>
              <a:gd name="connsiteY19" fmla="*/ 162574 h 2076667"/>
              <a:gd name="connsiteX20" fmla="*/ 1602583 w 3898108"/>
              <a:gd name="connsiteY20" fmla="*/ 10174 h 2076667"/>
              <a:gd name="connsiteX21" fmla="*/ 2288383 w 3898108"/>
              <a:gd name="connsiteY21" fmla="*/ 10174 h 2076667"/>
              <a:gd name="connsiteX22" fmla="*/ 2288383 w 3898108"/>
              <a:gd name="connsiteY22" fmla="*/ 162574 h 2076667"/>
              <a:gd name="connsiteX23" fmla="*/ 2212183 w 3898108"/>
              <a:gd name="connsiteY23" fmla="*/ 238774 h 2076667"/>
              <a:gd name="connsiteX24" fmla="*/ 2212183 w 3898108"/>
              <a:gd name="connsiteY24" fmla="*/ 543574 h 2076667"/>
              <a:gd name="connsiteX25" fmla="*/ 2516983 w 3898108"/>
              <a:gd name="connsiteY25" fmla="*/ 543574 h 2076667"/>
              <a:gd name="connsiteX26" fmla="*/ 2516983 w 3898108"/>
              <a:gd name="connsiteY26" fmla="*/ 238774 h 2076667"/>
              <a:gd name="connsiteX27" fmla="*/ 2440783 w 3898108"/>
              <a:gd name="connsiteY27" fmla="*/ 162574 h 2076667"/>
              <a:gd name="connsiteX28" fmla="*/ 2440783 w 3898108"/>
              <a:gd name="connsiteY28" fmla="*/ 10174 h 2076667"/>
              <a:gd name="connsiteX0" fmla="*/ 2440783 w 3898108"/>
              <a:gd name="connsiteY0" fmla="*/ 5411 h 2071904"/>
              <a:gd name="connsiteX1" fmla="*/ 3736182 w 3898108"/>
              <a:gd name="connsiteY1" fmla="*/ 5411 h 2071904"/>
              <a:gd name="connsiteX2" fmla="*/ 3859142 w 3898108"/>
              <a:gd name="connsiteY2" fmla="*/ 36584 h 2071904"/>
              <a:gd name="connsiteX3" fmla="*/ 3888581 w 3898108"/>
              <a:gd name="connsiteY3" fmla="*/ 234011 h 2071904"/>
              <a:gd name="connsiteX4" fmla="*/ 3885119 w 3898108"/>
              <a:gd name="connsiteY4" fmla="*/ 1860188 h 2071904"/>
              <a:gd name="connsiteX5" fmla="*/ 3869533 w 3898108"/>
              <a:gd name="connsiteY5" fmla="*/ 2026443 h 2071904"/>
              <a:gd name="connsiteX6" fmla="*/ 3736182 w 3898108"/>
              <a:gd name="connsiteY6" fmla="*/ 2062811 h 2071904"/>
              <a:gd name="connsiteX7" fmla="*/ 154782 w 3898108"/>
              <a:gd name="connsiteY7" fmla="*/ 2062811 h 2071904"/>
              <a:gd name="connsiteX8" fmla="*/ 38100 w 3898108"/>
              <a:gd name="connsiteY8" fmla="*/ 2039000 h 2071904"/>
              <a:gd name="connsiteX9" fmla="*/ 2383 w 3898108"/>
              <a:gd name="connsiteY9" fmla="*/ 1910411 h 2071904"/>
              <a:gd name="connsiteX10" fmla="*/ 2383 w 3898108"/>
              <a:gd name="connsiteY10" fmla="*/ 157811 h 2071904"/>
              <a:gd name="connsiteX11" fmla="*/ 35721 w 3898108"/>
              <a:gd name="connsiteY11" fmla="*/ 36367 h 2071904"/>
              <a:gd name="connsiteX12" fmla="*/ 154782 w 3898108"/>
              <a:gd name="connsiteY12" fmla="*/ 5411 h 2071904"/>
              <a:gd name="connsiteX13" fmla="*/ 1450183 w 3898108"/>
              <a:gd name="connsiteY13" fmla="*/ 5411 h 2071904"/>
              <a:gd name="connsiteX14" fmla="*/ 1450183 w 3898108"/>
              <a:gd name="connsiteY14" fmla="*/ 157811 h 2071904"/>
              <a:gd name="connsiteX15" fmla="*/ 1373983 w 3898108"/>
              <a:gd name="connsiteY15" fmla="*/ 234011 h 2071904"/>
              <a:gd name="connsiteX16" fmla="*/ 1373983 w 3898108"/>
              <a:gd name="connsiteY16" fmla="*/ 538811 h 2071904"/>
              <a:gd name="connsiteX17" fmla="*/ 1678783 w 3898108"/>
              <a:gd name="connsiteY17" fmla="*/ 538811 h 2071904"/>
              <a:gd name="connsiteX18" fmla="*/ 1678783 w 3898108"/>
              <a:gd name="connsiteY18" fmla="*/ 234011 h 2071904"/>
              <a:gd name="connsiteX19" fmla="*/ 1602583 w 3898108"/>
              <a:gd name="connsiteY19" fmla="*/ 157811 h 2071904"/>
              <a:gd name="connsiteX20" fmla="*/ 1602583 w 3898108"/>
              <a:gd name="connsiteY20" fmla="*/ 5411 h 2071904"/>
              <a:gd name="connsiteX21" fmla="*/ 2288383 w 3898108"/>
              <a:gd name="connsiteY21" fmla="*/ 5411 h 2071904"/>
              <a:gd name="connsiteX22" fmla="*/ 2288383 w 3898108"/>
              <a:gd name="connsiteY22" fmla="*/ 157811 h 2071904"/>
              <a:gd name="connsiteX23" fmla="*/ 2212183 w 3898108"/>
              <a:gd name="connsiteY23" fmla="*/ 234011 h 2071904"/>
              <a:gd name="connsiteX24" fmla="*/ 2212183 w 3898108"/>
              <a:gd name="connsiteY24" fmla="*/ 538811 h 2071904"/>
              <a:gd name="connsiteX25" fmla="*/ 2516983 w 3898108"/>
              <a:gd name="connsiteY25" fmla="*/ 538811 h 2071904"/>
              <a:gd name="connsiteX26" fmla="*/ 2516983 w 3898108"/>
              <a:gd name="connsiteY26" fmla="*/ 234011 h 2071904"/>
              <a:gd name="connsiteX27" fmla="*/ 2440783 w 3898108"/>
              <a:gd name="connsiteY27" fmla="*/ 157811 h 2071904"/>
              <a:gd name="connsiteX28" fmla="*/ 2440783 w 3898108"/>
              <a:gd name="connsiteY28" fmla="*/ 5411 h 2071904"/>
              <a:gd name="connsiteX0" fmla="*/ 2440783 w 3898108"/>
              <a:gd name="connsiteY0" fmla="*/ 1515 h 2068008"/>
              <a:gd name="connsiteX1" fmla="*/ 3736182 w 3898108"/>
              <a:gd name="connsiteY1" fmla="*/ 1515 h 2068008"/>
              <a:gd name="connsiteX2" fmla="*/ 3859142 w 3898108"/>
              <a:gd name="connsiteY2" fmla="*/ 32688 h 2068008"/>
              <a:gd name="connsiteX3" fmla="*/ 3888581 w 3898108"/>
              <a:gd name="connsiteY3" fmla="*/ 230115 h 2068008"/>
              <a:gd name="connsiteX4" fmla="*/ 3885119 w 3898108"/>
              <a:gd name="connsiteY4" fmla="*/ 1856292 h 2068008"/>
              <a:gd name="connsiteX5" fmla="*/ 3869533 w 3898108"/>
              <a:gd name="connsiteY5" fmla="*/ 2022547 h 2068008"/>
              <a:gd name="connsiteX6" fmla="*/ 3736182 w 3898108"/>
              <a:gd name="connsiteY6" fmla="*/ 2058915 h 2068008"/>
              <a:gd name="connsiteX7" fmla="*/ 154782 w 3898108"/>
              <a:gd name="connsiteY7" fmla="*/ 2058915 h 2068008"/>
              <a:gd name="connsiteX8" fmla="*/ 38100 w 3898108"/>
              <a:gd name="connsiteY8" fmla="*/ 2035104 h 2068008"/>
              <a:gd name="connsiteX9" fmla="*/ 2383 w 3898108"/>
              <a:gd name="connsiteY9" fmla="*/ 1906515 h 2068008"/>
              <a:gd name="connsiteX10" fmla="*/ 2383 w 3898108"/>
              <a:gd name="connsiteY10" fmla="*/ 153915 h 2068008"/>
              <a:gd name="connsiteX11" fmla="*/ 35721 w 3898108"/>
              <a:gd name="connsiteY11" fmla="*/ 32471 h 2068008"/>
              <a:gd name="connsiteX12" fmla="*/ 154782 w 3898108"/>
              <a:gd name="connsiteY12" fmla="*/ 1515 h 2068008"/>
              <a:gd name="connsiteX13" fmla="*/ 1450183 w 3898108"/>
              <a:gd name="connsiteY13" fmla="*/ 1515 h 2068008"/>
              <a:gd name="connsiteX14" fmla="*/ 1450183 w 3898108"/>
              <a:gd name="connsiteY14" fmla="*/ 153915 h 2068008"/>
              <a:gd name="connsiteX15" fmla="*/ 1373983 w 3898108"/>
              <a:gd name="connsiteY15" fmla="*/ 230115 h 2068008"/>
              <a:gd name="connsiteX16" fmla="*/ 1373983 w 3898108"/>
              <a:gd name="connsiteY16" fmla="*/ 534915 h 2068008"/>
              <a:gd name="connsiteX17" fmla="*/ 1678783 w 3898108"/>
              <a:gd name="connsiteY17" fmla="*/ 534915 h 2068008"/>
              <a:gd name="connsiteX18" fmla="*/ 1678783 w 3898108"/>
              <a:gd name="connsiteY18" fmla="*/ 230115 h 2068008"/>
              <a:gd name="connsiteX19" fmla="*/ 1602583 w 3898108"/>
              <a:gd name="connsiteY19" fmla="*/ 153915 h 2068008"/>
              <a:gd name="connsiteX20" fmla="*/ 1602583 w 3898108"/>
              <a:gd name="connsiteY20" fmla="*/ 1515 h 2068008"/>
              <a:gd name="connsiteX21" fmla="*/ 2288383 w 3898108"/>
              <a:gd name="connsiteY21" fmla="*/ 1515 h 2068008"/>
              <a:gd name="connsiteX22" fmla="*/ 2288383 w 3898108"/>
              <a:gd name="connsiteY22" fmla="*/ 153915 h 2068008"/>
              <a:gd name="connsiteX23" fmla="*/ 2212183 w 3898108"/>
              <a:gd name="connsiteY23" fmla="*/ 230115 h 2068008"/>
              <a:gd name="connsiteX24" fmla="*/ 2212183 w 3898108"/>
              <a:gd name="connsiteY24" fmla="*/ 534915 h 2068008"/>
              <a:gd name="connsiteX25" fmla="*/ 2516983 w 3898108"/>
              <a:gd name="connsiteY25" fmla="*/ 534915 h 2068008"/>
              <a:gd name="connsiteX26" fmla="*/ 2516983 w 3898108"/>
              <a:gd name="connsiteY26" fmla="*/ 230115 h 2068008"/>
              <a:gd name="connsiteX27" fmla="*/ 2440783 w 3898108"/>
              <a:gd name="connsiteY27" fmla="*/ 153915 h 2068008"/>
              <a:gd name="connsiteX28" fmla="*/ 2440783 w 3898108"/>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5119 w 3891397"/>
              <a:gd name="connsiteY4" fmla="*/ 1856292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91397"/>
              <a:gd name="connsiteY0" fmla="*/ 1515 h 2068008"/>
              <a:gd name="connsiteX1" fmla="*/ 3736182 w 3891397"/>
              <a:gd name="connsiteY1" fmla="*/ 1515 h 2068008"/>
              <a:gd name="connsiteX2" fmla="*/ 3859142 w 3891397"/>
              <a:gd name="connsiteY2" fmla="*/ 32688 h 2068008"/>
              <a:gd name="connsiteX3" fmla="*/ 3888581 w 3891397"/>
              <a:gd name="connsiteY3" fmla="*/ 230115 h 2068008"/>
              <a:gd name="connsiteX4" fmla="*/ 3888582 w 3891397"/>
              <a:gd name="connsiteY4" fmla="*/ 1906514 h 2068008"/>
              <a:gd name="connsiteX5" fmla="*/ 3869533 w 3891397"/>
              <a:gd name="connsiteY5" fmla="*/ 2022547 h 2068008"/>
              <a:gd name="connsiteX6" fmla="*/ 3736182 w 3891397"/>
              <a:gd name="connsiteY6" fmla="*/ 2058915 h 2068008"/>
              <a:gd name="connsiteX7" fmla="*/ 154782 w 3891397"/>
              <a:gd name="connsiteY7" fmla="*/ 2058915 h 2068008"/>
              <a:gd name="connsiteX8" fmla="*/ 38100 w 3891397"/>
              <a:gd name="connsiteY8" fmla="*/ 2035104 h 2068008"/>
              <a:gd name="connsiteX9" fmla="*/ 2383 w 3891397"/>
              <a:gd name="connsiteY9" fmla="*/ 1906515 h 2068008"/>
              <a:gd name="connsiteX10" fmla="*/ 2383 w 3891397"/>
              <a:gd name="connsiteY10" fmla="*/ 153915 h 2068008"/>
              <a:gd name="connsiteX11" fmla="*/ 35721 w 3891397"/>
              <a:gd name="connsiteY11" fmla="*/ 32471 h 2068008"/>
              <a:gd name="connsiteX12" fmla="*/ 154782 w 3891397"/>
              <a:gd name="connsiteY12" fmla="*/ 1515 h 2068008"/>
              <a:gd name="connsiteX13" fmla="*/ 1450183 w 3891397"/>
              <a:gd name="connsiteY13" fmla="*/ 1515 h 2068008"/>
              <a:gd name="connsiteX14" fmla="*/ 1450183 w 3891397"/>
              <a:gd name="connsiteY14" fmla="*/ 153915 h 2068008"/>
              <a:gd name="connsiteX15" fmla="*/ 1373983 w 3891397"/>
              <a:gd name="connsiteY15" fmla="*/ 230115 h 2068008"/>
              <a:gd name="connsiteX16" fmla="*/ 1373983 w 3891397"/>
              <a:gd name="connsiteY16" fmla="*/ 534915 h 2068008"/>
              <a:gd name="connsiteX17" fmla="*/ 1678783 w 3891397"/>
              <a:gd name="connsiteY17" fmla="*/ 534915 h 2068008"/>
              <a:gd name="connsiteX18" fmla="*/ 1678783 w 3891397"/>
              <a:gd name="connsiteY18" fmla="*/ 230115 h 2068008"/>
              <a:gd name="connsiteX19" fmla="*/ 1602583 w 3891397"/>
              <a:gd name="connsiteY19" fmla="*/ 153915 h 2068008"/>
              <a:gd name="connsiteX20" fmla="*/ 1602583 w 3891397"/>
              <a:gd name="connsiteY20" fmla="*/ 1515 h 2068008"/>
              <a:gd name="connsiteX21" fmla="*/ 2288383 w 3891397"/>
              <a:gd name="connsiteY21" fmla="*/ 1515 h 2068008"/>
              <a:gd name="connsiteX22" fmla="*/ 2288383 w 3891397"/>
              <a:gd name="connsiteY22" fmla="*/ 153915 h 2068008"/>
              <a:gd name="connsiteX23" fmla="*/ 2212183 w 3891397"/>
              <a:gd name="connsiteY23" fmla="*/ 230115 h 2068008"/>
              <a:gd name="connsiteX24" fmla="*/ 2212183 w 3891397"/>
              <a:gd name="connsiteY24" fmla="*/ 534915 h 2068008"/>
              <a:gd name="connsiteX25" fmla="*/ 2516983 w 3891397"/>
              <a:gd name="connsiteY25" fmla="*/ 534915 h 2068008"/>
              <a:gd name="connsiteX26" fmla="*/ 2516983 w 3891397"/>
              <a:gd name="connsiteY26" fmla="*/ 230115 h 2068008"/>
              <a:gd name="connsiteX27" fmla="*/ 2440783 w 3891397"/>
              <a:gd name="connsiteY27" fmla="*/ 153915 h 2068008"/>
              <a:gd name="connsiteX28" fmla="*/ 2440783 w 3891397"/>
              <a:gd name="connsiteY28" fmla="*/ 1515 h 2068008"/>
              <a:gd name="connsiteX0" fmla="*/ 2440783 w 3888583"/>
              <a:gd name="connsiteY0" fmla="*/ 1515 h 2068008"/>
              <a:gd name="connsiteX1" fmla="*/ 3736182 w 3888583"/>
              <a:gd name="connsiteY1" fmla="*/ 1515 h 2068008"/>
              <a:gd name="connsiteX2" fmla="*/ 3859142 w 3888583"/>
              <a:gd name="connsiteY2" fmla="*/ 32688 h 2068008"/>
              <a:gd name="connsiteX3" fmla="*/ 3888581 w 3888583"/>
              <a:gd name="connsiteY3" fmla="*/ 230115 h 2068008"/>
              <a:gd name="connsiteX4" fmla="*/ 3888582 w 3888583"/>
              <a:gd name="connsiteY4" fmla="*/ 1906514 h 2068008"/>
              <a:gd name="connsiteX5" fmla="*/ 3862389 w 3888583"/>
              <a:gd name="connsiteY5" fmla="*/ 2022547 h 2068008"/>
              <a:gd name="connsiteX6" fmla="*/ 3736182 w 3888583"/>
              <a:gd name="connsiteY6" fmla="*/ 2058915 h 2068008"/>
              <a:gd name="connsiteX7" fmla="*/ 154782 w 3888583"/>
              <a:gd name="connsiteY7" fmla="*/ 2058915 h 2068008"/>
              <a:gd name="connsiteX8" fmla="*/ 38100 w 3888583"/>
              <a:gd name="connsiteY8" fmla="*/ 2035104 h 2068008"/>
              <a:gd name="connsiteX9" fmla="*/ 2383 w 3888583"/>
              <a:gd name="connsiteY9" fmla="*/ 1906515 h 2068008"/>
              <a:gd name="connsiteX10" fmla="*/ 2383 w 3888583"/>
              <a:gd name="connsiteY10" fmla="*/ 153915 h 2068008"/>
              <a:gd name="connsiteX11" fmla="*/ 35721 w 3888583"/>
              <a:gd name="connsiteY11" fmla="*/ 32471 h 2068008"/>
              <a:gd name="connsiteX12" fmla="*/ 154782 w 3888583"/>
              <a:gd name="connsiteY12" fmla="*/ 1515 h 2068008"/>
              <a:gd name="connsiteX13" fmla="*/ 1450183 w 3888583"/>
              <a:gd name="connsiteY13" fmla="*/ 1515 h 2068008"/>
              <a:gd name="connsiteX14" fmla="*/ 1450183 w 3888583"/>
              <a:gd name="connsiteY14" fmla="*/ 153915 h 2068008"/>
              <a:gd name="connsiteX15" fmla="*/ 1373983 w 3888583"/>
              <a:gd name="connsiteY15" fmla="*/ 230115 h 2068008"/>
              <a:gd name="connsiteX16" fmla="*/ 1373983 w 3888583"/>
              <a:gd name="connsiteY16" fmla="*/ 534915 h 2068008"/>
              <a:gd name="connsiteX17" fmla="*/ 1678783 w 3888583"/>
              <a:gd name="connsiteY17" fmla="*/ 534915 h 2068008"/>
              <a:gd name="connsiteX18" fmla="*/ 1678783 w 3888583"/>
              <a:gd name="connsiteY18" fmla="*/ 230115 h 2068008"/>
              <a:gd name="connsiteX19" fmla="*/ 1602583 w 3888583"/>
              <a:gd name="connsiteY19" fmla="*/ 153915 h 2068008"/>
              <a:gd name="connsiteX20" fmla="*/ 1602583 w 3888583"/>
              <a:gd name="connsiteY20" fmla="*/ 1515 h 2068008"/>
              <a:gd name="connsiteX21" fmla="*/ 2288383 w 3888583"/>
              <a:gd name="connsiteY21" fmla="*/ 1515 h 2068008"/>
              <a:gd name="connsiteX22" fmla="*/ 2288383 w 3888583"/>
              <a:gd name="connsiteY22" fmla="*/ 153915 h 2068008"/>
              <a:gd name="connsiteX23" fmla="*/ 2212183 w 3888583"/>
              <a:gd name="connsiteY23" fmla="*/ 230115 h 2068008"/>
              <a:gd name="connsiteX24" fmla="*/ 2212183 w 3888583"/>
              <a:gd name="connsiteY24" fmla="*/ 534915 h 2068008"/>
              <a:gd name="connsiteX25" fmla="*/ 2516983 w 3888583"/>
              <a:gd name="connsiteY25" fmla="*/ 534915 h 2068008"/>
              <a:gd name="connsiteX26" fmla="*/ 2516983 w 3888583"/>
              <a:gd name="connsiteY26" fmla="*/ 230115 h 2068008"/>
              <a:gd name="connsiteX27" fmla="*/ 2440783 w 3888583"/>
              <a:gd name="connsiteY27" fmla="*/ 153915 h 2068008"/>
              <a:gd name="connsiteX28" fmla="*/ 2440783 w 3888583"/>
              <a:gd name="connsiteY28" fmla="*/ 1515 h 2068008"/>
              <a:gd name="connsiteX0" fmla="*/ 2440783 w 3898540"/>
              <a:gd name="connsiteY0" fmla="*/ 1515 h 2068008"/>
              <a:gd name="connsiteX1" fmla="*/ 3736182 w 3898540"/>
              <a:gd name="connsiteY1" fmla="*/ 1515 h 2068008"/>
              <a:gd name="connsiteX2" fmla="*/ 3859142 w 3898540"/>
              <a:gd name="connsiteY2" fmla="*/ 32688 h 2068008"/>
              <a:gd name="connsiteX3" fmla="*/ 3888581 w 3898540"/>
              <a:gd name="connsiteY3" fmla="*/ 230115 h 2068008"/>
              <a:gd name="connsiteX4" fmla="*/ 3888582 w 3898540"/>
              <a:gd name="connsiteY4" fmla="*/ 1906514 h 2068008"/>
              <a:gd name="connsiteX5" fmla="*/ 3862389 w 3898540"/>
              <a:gd name="connsiteY5" fmla="*/ 2022547 h 2068008"/>
              <a:gd name="connsiteX6" fmla="*/ 3736182 w 3898540"/>
              <a:gd name="connsiteY6" fmla="*/ 2058915 h 2068008"/>
              <a:gd name="connsiteX7" fmla="*/ 154782 w 3898540"/>
              <a:gd name="connsiteY7" fmla="*/ 2058915 h 2068008"/>
              <a:gd name="connsiteX8" fmla="*/ 38100 w 3898540"/>
              <a:gd name="connsiteY8" fmla="*/ 2035104 h 2068008"/>
              <a:gd name="connsiteX9" fmla="*/ 2383 w 3898540"/>
              <a:gd name="connsiteY9" fmla="*/ 1906515 h 2068008"/>
              <a:gd name="connsiteX10" fmla="*/ 2383 w 3898540"/>
              <a:gd name="connsiteY10" fmla="*/ 153915 h 2068008"/>
              <a:gd name="connsiteX11" fmla="*/ 35721 w 3898540"/>
              <a:gd name="connsiteY11" fmla="*/ 32471 h 2068008"/>
              <a:gd name="connsiteX12" fmla="*/ 154782 w 3898540"/>
              <a:gd name="connsiteY12" fmla="*/ 1515 h 2068008"/>
              <a:gd name="connsiteX13" fmla="*/ 1450183 w 3898540"/>
              <a:gd name="connsiteY13" fmla="*/ 1515 h 2068008"/>
              <a:gd name="connsiteX14" fmla="*/ 1450183 w 3898540"/>
              <a:gd name="connsiteY14" fmla="*/ 153915 h 2068008"/>
              <a:gd name="connsiteX15" fmla="*/ 1373983 w 3898540"/>
              <a:gd name="connsiteY15" fmla="*/ 230115 h 2068008"/>
              <a:gd name="connsiteX16" fmla="*/ 1373983 w 3898540"/>
              <a:gd name="connsiteY16" fmla="*/ 534915 h 2068008"/>
              <a:gd name="connsiteX17" fmla="*/ 1678783 w 3898540"/>
              <a:gd name="connsiteY17" fmla="*/ 534915 h 2068008"/>
              <a:gd name="connsiteX18" fmla="*/ 1678783 w 3898540"/>
              <a:gd name="connsiteY18" fmla="*/ 230115 h 2068008"/>
              <a:gd name="connsiteX19" fmla="*/ 1602583 w 3898540"/>
              <a:gd name="connsiteY19" fmla="*/ 153915 h 2068008"/>
              <a:gd name="connsiteX20" fmla="*/ 1602583 w 3898540"/>
              <a:gd name="connsiteY20" fmla="*/ 1515 h 2068008"/>
              <a:gd name="connsiteX21" fmla="*/ 2288383 w 3898540"/>
              <a:gd name="connsiteY21" fmla="*/ 1515 h 2068008"/>
              <a:gd name="connsiteX22" fmla="*/ 2288383 w 3898540"/>
              <a:gd name="connsiteY22" fmla="*/ 153915 h 2068008"/>
              <a:gd name="connsiteX23" fmla="*/ 2212183 w 3898540"/>
              <a:gd name="connsiteY23" fmla="*/ 230115 h 2068008"/>
              <a:gd name="connsiteX24" fmla="*/ 2212183 w 3898540"/>
              <a:gd name="connsiteY24" fmla="*/ 534915 h 2068008"/>
              <a:gd name="connsiteX25" fmla="*/ 2516983 w 3898540"/>
              <a:gd name="connsiteY25" fmla="*/ 534915 h 2068008"/>
              <a:gd name="connsiteX26" fmla="*/ 2516983 w 3898540"/>
              <a:gd name="connsiteY26" fmla="*/ 230115 h 2068008"/>
              <a:gd name="connsiteX27" fmla="*/ 2440783 w 3898540"/>
              <a:gd name="connsiteY27" fmla="*/ 153915 h 2068008"/>
              <a:gd name="connsiteX28" fmla="*/ 2440783 w 3898540"/>
              <a:gd name="connsiteY28" fmla="*/ 1515 h 2068008"/>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 name="connsiteX0" fmla="*/ 2440783 w 3898540"/>
              <a:gd name="connsiteY0" fmla="*/ 1515 h 2059564"/>
              <a:gd name="connsiteX1" fmla="*/ 3736182 w 3898540"/>
              <a:gd name="connsiteY1" fmla="*/ 1515 h 2059564"/>
              <a:gd name="connsiteX2" fmla="*/ 3859142 w 3898540"/>
              <a:gd name="connsiteY2" fmla="*/ 32688 h 2059564"/>
              <a:gd name="connsiteX3" fmla="*/ 3888581 w 3898540"/>
              <a:gd name="connsiteY3" fmla="*/ 230115 h 2059564"/>
              <a:gd name="connsiteX4" fmla="*/ 3888582 w 3898540"/>
              <a:gd name="connsiteY4" fmla="*/ 1906514 h 2059564"/>
              <a:gd name="connsiteX5" fmla="*/ 3862389 w 3898540"/>
              <a:gd name="connsiteY5" fmla="*/ 2022547 h 2059564"/>
              <a:gd name="connsiteX6" fmla="*/ 3736182 w 3898540"/>
              <a:gd name="connsiteY6" fmla="*/ 2058915 h 2059564"/>
              <a:gd name="connsiteX7" fmla="*/ 154782 w 3898540"/>
              <a:gd name="connsiteY7" fmla="*/ 2058915 h 2059564"/>
              <a:gd name="connsiteX8" fmla="*/ 38100 w 3898540"/>
              <a:gd name="connsiteY8" fmla="*/ 2035104 h 2059564"/>
              <a:gd name="connsiteX9" fmla="*/ 2383 w 3898540"/>
              <a:gd name="connsiteY9" fmla="*/ 1906515 h 2059564"/>
              <a:gd name="connsiteX10" fmla="*/ 2383 w 3898540"/>
              <a:gd name="connsiteY10" fmla="*/ 153915 h 2059564"/>
              <a:gd name="connsiteX11" fmla="*/ 35721 w 3898540"/>
              <a:gd name="connsiteY11" fmla="*/ 32471 h 2059564"/>
              <a:gd name="connsiteX12" fmla="*/ 154782 w 3898540"/>
              <a:gd name="connsiteY12" fmla="*/ 1515 h 2059564"/>
              <a:gd name="connsiteX13" fmla="*/ 1450183 w 3898540"/>
              <a:gd name="connsiteY13" fmla="*/ 1515 h 2059564"/>
              <a:gd name="connsiteX14" fmla="*/ 1450183 w 3898540"/>
              <a:gd name="connsiteY14" fmla="*/ 153915 h 2059564"/>
              <a:gd name="connsiteX15" fmla="*/ 1373983 w 3898540"/>
              <a:gd name="connsiteY15" fmla="*/ 230115 h 2059564"/>
              <a:gd name="connsiteX16" fmla="*/ 1373983 w 3898540"/>
              <a:gd name="connsiteY16" fmla="*/ 534915 h 2059564"/>
              <a:gd name="connsiteX17" fmla="*/ 1678783 w 3898540"/>
              <a:gd name="connsiteY17" fmla="*/ 534915 h 2059564"/>
              <a:gd name="connsiteX18" fmla="*/ 1678783 w 3898540"/>
              <a:gd name="connsiteY18" fmla="*/ 230115 h 2059564"/>
              <a:gd name="connsiteX19" fmla="*/ 1602583 w 3898540"/>
              <a:gd name="connsiteY19" fmla="*/ 153915 h 2059564"/>
              <a:gd name="connsiteX20" fmla="*/ 1602583 w 3898540"/>
              <a:gd name="connsiteY20" fmla="*/ 1515 h 2059564"/>
              <a:gd name="connsiteX21" fmla="*/ 2288383 w 3898540"/>
              <a:gd name="connsiteY21" fmla="*/ 1515 h 2059564"/>
              <a:gd name="connsiteX22" fmla="*/ 2288383 w 3898540"/>
              <a:gd name="connsiteY22" fmla="*/ 153915 h 2059564"/>
              <a:gd name="connsiteX23" fmla="*/ 2212183 w 3898540"/>
              <a:gd name="connsiteY23" fmla="*/ 230115 h 2059564"/>
              <a:gd name="connsiteX24" fmla="*/ 2212183 w 3898540"/>
              <a:gd name="connsiteY24" fmla="*/ 534915 h 2059564"/>
              <a:gd name="connsiteX25" fmla="*/ 2516983 w 3898540"/>
              <a:gd name="connsiteY25" fmla="*/ 534915 h 2059564"/>
              <a:gd name="connsiteX26" fmla="*/ 2516983 w 3898540"/>
              <a:gd name="connsiteY26" fmla="*/ 230115 h 2059564"/>
              <a:gd name="connsiteX27" fmla="*/ 2440783 w 3898540"/>
              <a:gd name="connsiteY27" fmla="*/ 153915 h 2059564"/>
              <a:gd name="connsiteX28" fmla="*/ 2440783 w 3898540"/>
              <a:gd name="connsiteY28" fmla="*/ 1515 h 20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8540" h="2059564">
                <a:moveTo>
                  <a:pt x="2440783" y="1515"/>
                </a:moveTo>
                <a:lnTo>
                  <a:pt x="3736182" y="1515"/>
                </a:lnTo>
                <a:cubicBezTo>
                  <a:pt x="3777169" y="0"/>
                  <a:pt x="3839586" y="3248"/>
                  <a:pt x="3859142" y="32688"/>
                </a:cubicBezTo>
                <a:cubicBezTo>
                  <a:pt x="3888583" y="51955"/>
                  <a:pt x="3885334" y="175129"/>
                  <a:pt x="3888581" y="230115"/>
                </a:cubicBezTo>
                <a:cubicBezTo>
                  <a:pt x="3888581" y="788915"/>
                  <a:pt x="3888582" y="1347714"/>
                  <a:pt x="3888582" y="1906514"/>
                </a:cubicBezTo>
                <a:cubicBezTo>
                  <a:pt x="3883387" y="1961932"/>
                  <a:pt x="3898540" y="1976654"/>
                  <a:pt x="3862389" y="2022547"/>
                </a:cubicBezTo>
                <a:cubicBezTo>
                  <a:pt x="3834608" y="2056102"/>
                  <a:pt x="3783013" y="2058698"/>
                  <a:pt x="3736182" y="2058915"/>
                </a:cubicBezTo>
                <a:lnTo>
                  <a:pt x="154782" y="2058915"/>
                </a:lnTo>
                <a:cubicBezTo>
                  <a:pt x="77861" y="2059564"/>
                  <a:pt x="69057" y="2054947"/>
                  <a:pt x="38100" y="2035104"/>
                </a:cubicBezTo>
                <a:cubicBezTo>
                  <a:pt x="0" y="2012879"/>
                  <a:pt x="2383" y="1957315"/>
                  <a:pt x="2383" y="1906515"/>
                </a:cubicBezTo>
                <a:cubicBezTo>
                  <a:pt x="4115" y="1314233"/>
                  <a:pt x="651" y="746197"/>
                  <a:pt x="2383" y="153915"/>
                </a:cubicBezTo>
                <a:cubicBezTo>
                  <a:pt x="2383" y="112640"/>
                  <a:pt x="3" y="66603"/>
                  <a:pt x="35721" y="32471"/>
                </a:cubicBezTo>
                <a:cubicBezTo>
                  <a:pt x="59534" y="3103"/>
                  <a:pt x="109538" y="1912"/>
                  <a:pt x="154782" y="1515"/>
                </a:cubicBezTo>
                <a:lnTo>
                  <a:pt x="1450183" y="1515"/>
                </a:lnTo>
                <a:lnTo>
                  <a:pt x="1450183" y="153915"/>
                </a:lnTo>
                <a:lnTo>
                  <a:pt x="1373983" y="230115"/>
                </a:lnTo>
                <a:lnTo>
                  <a:pt x="1373983" y="534915"/>
                </a:lnTo>
                <a:lnTo>
                  <a:pt x="1678783" y="534915"/>
                </a:lnTo>
                <a:cubicBezTo>
                  <a:pt x="1677051" y="436201"/>
                  <a:pt x="1680515" y="328829"/>
                  <a:pt x="1678783" y="230115"/>
                </a:cubicBezTo>
                <a:lnTo>
                  <a:pt x="1602583" y="153915"/>
                </a:lnTo>
                <a:lnTo>
                  <a:pt x="1602583" y="1515"/>
                </a:lnTo>
                <a:lnTo>
                  <a:pt x="2288383" y="1515"/>
                </a:lnTo>
                <a:lnTo>
                  <a:pt x="2288383" y="153915"/>
                </a:lnTo>
                <a:lnTo>
                  <a:pt x="2212183" y="230115"/>
                </a:lnTo>
                <a:lnTo>
                  <a:pt x="2212183" y="534915"/>
                </a:lnTo>
                <a:lnTo>
                  <a:pt x="2516983" y="534915"/>
                </a:lnTo>
                <a:cubicBezTo>
                  <a:pt x="2515251" y="431006"/>
                  <a:pt x="2518715" y="334024"/>
                  <a:pt x="2516983" y="230115"/>
                </a:cubicBezTo>
                <a:lnTo>
                  <a:pt x="2440783" y="153915"/>
                </a:lnTo>
                <a:lnTo>
                  <a:pt x="2440783" y="1515"/>
                </a:lnTo>
                <a:close/>
              </a:path>
            </a:pathLst>
          </a:custGeom>
          <a:solidFill>
            <a:schemeClr val="bg1"/>
          </a:solidFill>
          <a:ln w="12700">
            <a:solidFill>
              <a:schemeClr val="bg1">
                <a:lumMod val="65000"/>
              </a:schemeClr>
            </a:solidFill>
          </a:ln>
          <a:effectLst>
            <a:outerShdw blurRad="152400" sx="102000" sy="102000" algn="ctr" rotWithShape="0">
              <a:prstClr val="black">
                <a:alpha val="32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 name="Rectangle 4"/>
          <p:cNvSpPr/>
          <p:nvPr/>
        </p:nvSpPr>
        <p:spPr>
          <a:xfrm>
            <a:off x="4146731" y="3531894"/>
            <a:ext cx="3886200" cy="914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ctr">
              <a:spcBef>
                <a:spcPts val="300"/>
              </a:spcBef>
            </a:pPr>
            <a:r>
              <a:rPr lang="en-US" b="1" dirty="0">
                <a:solidFill>
                  <a:schemeClr val="tx1"/>
                </a:solidFill>
              </a:rPr>
              <a:t>Samuel Jero</a:t>
            </a:r>
          </a:p>
          <a:p>
            <a:pPr algn="ctr">
              <a:spcBef>
                <a:spcPts val="300"/>
              </a:spcBef>
            </a:pPr>
            <a:r>
              <a:rPr lang="en-US" sz="1400" b="1" dirty="0">
                <a:solidFill>
                  <a:schemeClr val="tx1"/>
                </a:solidFill>
              </a:rPr>
              <a:t>sjero@sjero.net</a:t>
            </a:r>
          </a:p>
        </p:txBody>
      </p:sp>
      <p:sp>
        <p:nvSpPr>
          <p:cNvPr id="6" name="Text Box 10">
            <a:extLst>
              <a:ext uri="{FF2B5EF4-FFF2-40B4-BE49-F238E27FC236}">
                <a16:creationId xmlns:a16="http://schemas.microsoft.com/office/drawing/2014/main" id="{8550DF00-0F85-4B7D-A47D-8C173F467EA4}"/>
              </a:ext>
            </a:extLst>
          </p:cNvPr>
          <p:cNvSpPr txBox="1">
            <a:spLocks noChangeArrowheads="1"/>
          </p:cNvSpPr>
          <p:nvPr/>
        </p:nvSpPr>
        <p:spPr bwMode="auto">
          <a:xfrm>
            <a:off x="551389" y="5330214"/>
            <a:ext cx="11142771" cy="823918"/>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ctr">
            <a:noAutofit/>
          </a:bodyPr>
          <a:lstStyle/>
          <a:p>
            <a:pPr lvl="0" algn="ctr" defTabSz="914400" hangingPunct="1">
              <a:defRPr/>
            </a:pPr>
            <a:r>
              <a:rPr lang="en-US" sz="2400" b="1" kern="1200" dirty="0">
                <a:solidFill>
                  <a:sysClr val="windowText" lastClr="000000"/>
                </a:solidFill>
              </a:rPr>
              <a:t>Check out the code! </a:t>
            </a:r>
          </a:p>
          <a:p>
            <a:pPr lvl="0" algn="ctr" defTabSz="914400" hangingPunct="1">
              <a:defRPr/>
            </a:pPr>
            <a:r>
              <a:rPr lang="en-US" sz="2400" b="1" kern="1200" dirty="0">
                <a:solidFill>
                  <a:sysClr val="windowText" lastClr="000000"/>
                </a:solidFill>
              </a:rPr>
              <a:t>https://github.com/samueljero/TCPwn</a:t>
            </a:r>
          </a:p>
        </p:txBody>
      </p:sp>
    </p:spTree>
    <p:extLst>
      <p:ext uri="{BB962C8B-B14F-4D97-AF65-F5344CB8AC3E}">
        <p14:creationId xmlns:p14="http://schemas.microsoft.com/office/powerpoint/2010/main" val="331879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A481-23A5-40EB-A3EA-BF256291A20A}"/>
              </a:ext>
            </a:extLst>
          </p:cNvPr>
          <p:cNvSpPr>
            <a:spLocks noGrp="1"/>
          </p:cNvSpPr>
          <p:nvPr>
            <p:ph type="title"/>
          </p:nvPr>
        </p:nvSpPr>
        <p:spPr/>
        <p:txBody>
          <a:bodyPr/>
          <a:lstStyle/>
          <a:p>
            <a:r>
              <a:rPr lang="en-US" dirty="0"/>
              <a:t>Off-path Repeated Slow Start Attack</a:t>
            </a:r>
          </a:p>
        </p:txBody>
      </p:sp>
      <p:sp>
        <p:nvSpPr>
          <p:cNvPr id="3" name="Content Placeholder 2">
            <a:extLst>
              <a:ext uri="{FF2B5EF4-FFF2-40B4-BE49-F238E27FC236}">
                <a16:creationId xmlns:a16="http://schemas.microsoft.com/office/drawing/2014/main" id="{2B07C446-5528-4787-BD47-F38CED561B55}"/>
              </a:ext>
            </a:extLst>
          </p:cNvPr>
          <p:cNvSpPr>
            <a:spLocks noGrp="1"/>
          </p:cNvSpPr>
          <p:nvPr>
            <p:ph idx="1"/>
          </p:nvPr>
        </p:nvSpPr>
        <p:spPr>
          <a:xfrm>
            <a:off x="838200" y="950976"/>
            <a:ext cx="7927682" cy="3603664"/>
          </a:xfrm>
        </p:spPr>
        <p:txBody>
          <a:bodyPr>
            <a:normAutofit fontScale="92500"/>
          </a:bodyPr>
          <a:lstStyle/>
          <a:p>
            <a:r>
              <a:rPr lang="en-US" sz="2400" dirty="0"/>
              <a:t>Linux includes adjustable dup ack threshold</a:t>
            </a:r>
          </a:p>
          <a:p>
            <a:pPr lvl="1"/>
            <a:r>
              <a:rPr lang="en-US" sz="2000" dirty="0"/>
              <a:t>Based on observed duplicate and reordered packets</a:t>
            </a:r>
          </a:p>
          <a:p>
            <a:r>
              <a:rPr lang="en-US" sz="2400" dirty="0"/>
              <a:t>Attacker injects many duplicate acks</a:t>
            </a:r>
          </a:p>
          <a:p>
            <a:pPr lvl="1"/>
            <a:r>
              <a:rPr lang="en-US" sz="2000" dirty="0"/>
              <a:t> Increasing dup ack threshold</a:t>
            </a:r>
          </a:p>
          <a:p>
            <a:r>
              <a:rPr lang="en-US" sz="2400" dirty="0"/>
              <a:t>Timeout occurs before dup ack loss detection</a:t>
            </a:r>
          </a:p>
          <a:p>
            <a:r>
              <a:rPr lang="en-US" sz="2400" dirty="0"/>
              <a:t>Enter Exponential </a:t>
            </a:r>
            <a:r>
              <a:rPr lang="en-US" sz="2400" dirty="0" err="1"/>
              <a:t>Backoff</a:t>
            </a:r>
            <a:r>
              <a:rPr lang="en-US" sz="2400" dirty="0"/>
              <a:t> and then Slow Start</a:t>
            </a:r>
          </a:p>
          <a:p>
            <a:pPr lvl="1"/>
            <a:r>
              <a:rPr lang="en-US" sz="2000" dirty="0"/>
              <a:t>Instead of Fast Recovery</a:t>
            </a:r>
          </a:p>
          <a:p>
            <a:r>
              <a:rPr lang="en-US" sz="2400" dirty="0"/>
              <a:t>Short 200ms timeout causes throughput to be &gt;= normal</a:t>
            </a:r>
          </a:p>
          <a:p>
            <a:r>
              <a:rPr lang="en-US" sz="2400" dirty="0"/>
              <a:t>Competing connections  also suffer badly due to repeated losses</a:t>
            </a:r>
          </a:p>
        </p:txBody>
      </p:sp>
      <p:sp>
        <p:nvSpPr>
          <p:cNvPr id="4" name="Slide Number Placeholder 3">
            <a:extLst>
              <a:ext uri="{FF2B5EF4-FFF2-40B4-BE49-F238E27FC236}">
                <a16:creationId xmlns:a16="http://schemas.microsoft.com/office/drawing/2014/main" id="{EE9F5AE0-E36D-4BED-956C-44FBCD95BE95}"/>
              </a:ext>
            </a:extLst>
          </p:cNvPr>
          <p:cNvSpPr>
            <a:spLocks noGrp="1"/>
          </p:cNvSpPr>
          <p:nvPr>
            <p:ph type="sldNum" sz="quarter" idx="12"/>
          </p:nvPr>
        </p:nvSpPr>
        <p:spPr/>
        <p:txBody>
          <a:bodyPr/>
          <a:lstStyle/>
          <a:p>
            <a:fld id="{36099DA5-221F-4E13-A14C-874F5A3109C9}" type="slidenum">
              <a:rPr lang="en-US" smtClean="0"/>
              <a:t>18</a:t>
            </a:fld>
            <a:endParaRPr lang="en-US" dirty="0"/>
          </a:p>
        </p:txBody>
      </p:sp>
      <p:grpSp>
        <p:nvGrpSpPr>
          <p:cNvPr id="58" name="Group 57">
            <a:extLst>
              <a:ext uri="{FF2B5EF4-FFF2-40B4-BE49-F238E27FC236}">
                <a16:creationId xmlns:a16="http://schemas.microsoft.com/office/drawing/2014/main" id="{E0DD160F-5963-4118-A21F-50FA871B9E2F}"/>
              </a:ext>
            </a:extLst>
          </p:cNvPr>
          <p:cNvGrpSpPr/>
          <p:nvPr/>
        </p:nvGrpSpPr>
        <p:grpSpPr>
          <a:xfrm>
            <a:off x="536864" y="2852751"/>
            <a:ext cx="10241675" cy="3595039"/>
            <a:chOff x="-90678" y="2634839"/>
            <a:chExt cx="8606028" cy="3595039"/>
          </a:xfrm>
        </p:grpSpPr>
        <p:cxnSp>
          <p:nvCxnSpPr>
            <p:cNvPr id="5" name="Straight Connector 4">
              <a:extLst>
                <a:ext uri="{FF2B5EF4-FFF2-40B4-BE49-F238E27FC236}">
                  <a16:creationId xmlns:a16="http://schemas.microsoft.com/office/drawing/2014/main" id="{9976B90A-198F-447F-BC26-CF58655423D3}"/>
                </a:ext>
              </a:extLst>
            </p:cNvPr>
            <p:cNvCxnSpPr/>
            <p:nvPr/>
          </p:nvCxnSpPr>
          <p:spPr>
            <a:xfrm>
              <a:off x="963930" y="4431714"/>
              <a:ext cx="0" cy="1511886"/>
            </a:xfrm>
            <a:prstGeom prst="line">
              <a:avLst/>
            </a:prstGeom>
            <a:ln w="38100"/>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6C686E4-7EC2-4118-B48A-B75F305AA8C0}"/>
                </a:ext>
              </a:extLst>
            </p:cNvPr>
            <p:cNvCxnSpPr/>
            <p:nvPr/>
          </p:nvCxnSpPr>
          <p:spPr>
            <a:xfrm>
              <a:off x="963930" y="5926329"/>
              <a:ext cx="7551420" cy="0"/>
            </a:xfrm>
            <a:prstGeom prst="line">
              <a:avLst/>
            </a:prstGeom>
            <a:ln w="38100">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98E64424-7829-442B-8D5C-3C65E349FEAE}"/>
                </a:ext>
              </a:extLst>
            </p:cNvPr>
            <p:cNvSpPr txBox="1"/>
            <p:nvPr/>
          </p:nvSpPr>
          <p:spPr>
            <a:xfrm>
              <a:off x="4008188" y="5860546"/>
              <a:ext cx="649537" cy="369332"/>
            </a:xfrm>
            <a:prstGeom prst="rect">
              <a:avLst/>
            </a:prstGeom>
            <a:noFill/>
          </p:spPr>
          <p:txBody>
            <a:bodyPr wrap="none" rtlCol="0">
              <a:spAutoFit/>
            </a:bodyPr>
            <a:lstStyle/>
            <a:p>
              <a:r>
                <a:rPr lang="en-US" dirty="0"/>
                <a:t>Time</a:t>
              </a:r>
            </a:p>
          </p:txBody>
        </p:sp>
        <p:sp>
          <p:nvSpPr>
            <p:cNvPr id="8" name="TextBox 7">
              <a:extLst>
                <a:ext uri="{FF2B5EF4-FFF2-40B4-BE49-F238E27FC236}">
                  <a16:creationId xmlns:a16="http://schemas.microsoft.com/office/drawing/2014/main" id="{F18FBEA5-CD94-478B-B74D-A8F82892DF96}"/>
                </a:ext>
              </a:extLst>
            </p:cNvPr>
            <p:cNvSpPr txBox="1"/>
            <p:nvPr/>
          </p:nvSpPr>
          <p:spPr>
            <a:xfrm>
              <a:off x="179710" y="4815645"/>
              <a:ext cx="784220" cy="646331"/>
            </a:xfrm>
            <a:prstGeom prst="rect">
              <a:avLst/>
            </a:prstGeom>
            <a:noFill/>
          </p:spPr>
          <p:txBody>
            <a:bodyPr wrap="none" rtlCol="0">
              <a:spAutoFit/>
            </a:bodyPr>
            <a:lstStyle/>
            <a:p>
              <a:r>
                <a:rPr lang="en-US" dirty="0"/>
                <a:t>Sending</a:t>
              </a:r>
              <a:br>
                <a:rPr lang="en-US" dirty="0"/>
              </a:br>
              <a:r>
                <a:rPr lang="en-US" dirty="0"/>
                <a:t>Rate</a:t>
              </a:r>
            </a:p>
          </p:txBody>
        </p:sp>
        <p:sp>
          <p:nvSpPr>
            <p:cNvPr id="9" name="Arc 8">
              <a:extLst>
                <a:ext uri="{FF2B5EF4-FFF2-40B4-BE49-F238E27FC236}">
                  <a16:creationId xmlns:a16="http://schemas.microsoft.com/office/drawing/2014/main" id="{E262F6D0-31B8-483C-A9C5-3867F50FB7FE}"/>
                </a:ext>
              </a:extLst>
            </p:cNvPr>
            <p:cNvSpPr/>
            <p:nvPr/>
          </p:nvSpPr>
          <p:spPr>
            <a:xfrm>
              <a:off x="-90678" y="3821775"/>
              <a:ext cx="1669542" cy="2150854"/>
            </a:xfrm>
            <a:prstGeom prst="arc">
              <a:avLst>
                <a:gd name="adj1" fmla="val 564797"/>
                <a:gd name="adj2" fmla="val 464047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710FFD1C-E2FF-479E-A73B-33AA90A1607F}"/>
                </a:ext>
              </a:extLst>
            </p:cNvPr>
            <p:cNvGrpSpPr/>
            <p:nvPr/>
          </p:nvGrpSpPr>
          <p:grpSpPr>
            <a:xfrm>
              <a:off x="2387427" y="5481602"/>
              <a:ext cx="156202" cy="420358"/>
              <a:chOff x="2283691" y="5235679"/>
              <a:chExt cx="267159" cy="677441"/>
            </a:xfrm>
          </p:grpSpPr>
          <p:cxnSp>
            <p:nvCxnSpPr>
              <p:cNvPr id="11" name="Straight Connector 10">
                <a:extLst>
                  <a:ext uri="{FF2B5EF4-FFF2-40B4-BE49-F238E27FC236}">
                    <a16:creationId xmlns:a16="http://schemas.microsoft.com/office/drawing/2014/main" id="{57F81E40-7941-483E-83B8-F969E15FA9A3}"/>
                  </a:ext>
                </a:extLst>
              </p:cNvPr>
              <p:cNvCxnSpPr/>
              <p:nvPr/>
            </p:nvCxnSpPr>
            <p:spPr>
              <a:xfrm>
                <a:off x="2283691" y="5235679"/>
                <a:ext cx="14502" cy="6774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03CC79-7B44-48B6-BB1F-39E0824E403C}"/>
                  </a:ext>
                </a:extLst>
              </p:cNvPr>
              <p:cNvCxnSpPr/>
              <p:nvPr/>
            </p:nvCxnSpPr>
            <p:spPr>
              <a:xfrm>
                <a:off x="2291365" y="5913120"/>
                <a:ext cx="2594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831FBAC-B2F4-4B7D-ACE6-97D74F30FAFC}"/>
                </a:ext>
              </a:extLst>
            </p:cNvPr>
            <p:cNvGrpSpPr/>
            <p:nvPr/>
          </p:nvGrpSpPr>
          <p:grpSpPr>
            <a:xfrm>
              <a:off x="1454180" y="3646074"/>
              <a:ext cx="1800022" cy="2326555"/>
              <a:chOff x="628650" y="3834384"/>
              <a:chExt cx="1800022" cy="2150854"/>
            </a:xfrm>
          </p:grpSpPr>
          <p:sp>
            <p:nvSpPr>
              <p:cNvPr id="14" name="Arc 13">
                <a:extLst>
                  <a:ext uri="{FF2B5EF4-FFF2-40B4-BE49-F238E27FC236}">
                    <a16:creationId xmlns:a16="http://schemas.microsoft.com/office/drawing/2014/main" id="{F19E2578-44E7-470E-A34C-3E0BDC00452E}"/>
                  </a:ext>
                </a:extLst>
              </p:cNvPr>
              <p:cNvSpPr/>
              <p:nvPr/>
            </p:nvSpPr>
            <p:spPr>
              <a:xfrm>
                <a:off x="628650" y="3834384"/>
                <a:ext cx="1669542" cy="2150854"/>
              </a:xfrm>
              <a:prstGeom prst="arc">
                <a:avLst>
                  <a:gd name="adj1" fmla="val 21568323"/>
                  <a:gd name="adj2" fmla="val 464047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C71FB13-EB03-4F6C-9A3D-7FC05FD3CB84}"/>
                  </a:ext>
                </a:extLst>
              </p:cNvPr>
              <p:cNvCxnSpPr/>
              <p:nvPr/>
            </p:nvCxnSpPr>
            <p:spPr>
              <a:xfrm flipH="1">
                <a:off x="2290572" y="4909811"/>
                <a:ext cx="23221" cy="10033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F77E35-BA36-4008-920D-69010DC8FC42}"/>
                  </a:ext>
                </a:extLst>
              </p:cNvPr>
              <p:cNvCxnSpPr/>
              <p:nvPr/>
            </p:nvCxnSpPr>
            <p:spPr>
              <a:xfrm>
                <a:off x="2291365" y="5913120"/>
                <a:ext cx="13730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00B6F63-36B8-4020-A860-61207948B0F9}"/>
                </a:ext>
              </a:extLst>
            </p:cNvPr>
            <p:cNvGrpSpPr/>
            <p:nvPr/>
          </p:nvGrpSpPr>
          <p:grpSpPr>
            <a:xfrm>
              <a:off x="2210109" y="4088213"/>
              <a:ext cx="1798079" cy="1875191"/>
              <a:chOff x="628650" y="3834384"/>
              <a:chExt cx="1798079" cy="2150854"/>
            </a:xfrm>
          </p:grpSpPr>
          <p:sp>
            <p:nvSpPr>
              <p:cNvPr id="18" name="Arc 17">
                <a:extLst>
                  <a:ext uri="{FF2B5EF4-FFF2-40B4-BE49-F238E27FC236}">
                    <a16:creationId xmlns:a16="http://schemas.microsoft.com/office/drawing/2014/main" id="{73414D23-92E5-4794-B3D3-992993F7D16D}"/>
                  </a:ext>
                </a:extLst>
              </p:cNvPr>
              <p:cNvSpPr/>
              <p:nvPr/>
            </p:nvSpPr>
            <p:spPr>
              <a:xfrm>
                <a:off x="628650" y="3834384"/>
                <a:ext cx="1669542" cy="2150854"/>
              </a:xfrm>
              <a:prstGeom prst="arc">
                <a:avLst>
                  <a:gd name="adj1" fmla="val 564797"/>
                  <a:gd name="adj2" fmla="val 464047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07B143A-FC30-4645-A2C9-68248F8C04AD}"/>
                  </a:ext>
                </a:extLst>
              </p:cNvPr>
              <p:cNvCxnSpPr>
                <a:stCxn id="18" idx="0"/>
              </p:cNvCxnSpPr>
              <p:nvPr/>
            </p:nvCxnSpPr>
            <p:spPr>
              <a:xfrm>
                <a:off x="2291365" y="5047073"/>
                <a:ext cx="6827" cy="866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D3552D-D806-4A55-A4B1-D49D9E12E7AD}"/>
                  </a:ext>
                </a:extLst>
              </p:cNvPr>
              <p:cNvCxnSpPr/>
              <p:nvPr/>
            </p:nvCxnSpPr>
            <p:spPr>
              <a:xfrm>
                <a:off x="2291365" y="5913120"/>
                <a:ext cx="1353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0F55F00-16A2-4F1B-AD96-8F174F19DF2E}"/>
                </a:ext>
              </a:extLst>
            </p:cNvPr>
            <p:cNvGrpSpPr/>
            <p:nvPr/>
          </p:nvGrpSpPr>
          <p:grpSpPr>
            <a:xfrm>
              <a:off x="2825569" y="3184996"/>
              <a:ext cx="1883591" cy="2812740"/>
              <a:chOff x="628650" y="3834384"/>
              <a:chExt cx="1796327" cy="2150854"/>
            </a:xfrm>
          </p:grpSpPr>
          <p:sp>
            <p:nvSpPr>
              <p:cNvPr id="22" name="Arc 21">
                <a:extLst>
                  <a:ext uri="{FF2B5EF4-FFF2-40B4-BE49-F238E27FC236}">
                    <a16:creationId xmlns:a16="http://schemas.microsoft.com/office/drawing/2014/main" id="{D20FD8EC-E575-4C76-B555-B1FA26B67682}"/>
                  </a:ext>
                </a:extLst>
              </p:cNvPr>
              <p:cNvSpPr/>
              <p:nvPr/>
            </p:nvSpPr>
            <p:spPr>
              <a:xfrm>
                <a:off x="628650" y="3834384"/>
                <a:ext cx="1669542" cy="2150854"/>
              </a:xfrm>
              <a:prstGeom prst="arc">
                <a:avLst>
                  <a:gd name="adj1" fmla="val 564797"/>
                  <a:gd name="adj2" fmla="val 464047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20552ED1-33CE-43AE-AE02-7FACA477120A}"/>
                  </a:ext>
                </a:extLst>
              </p:cNvPr>
              <p:cNvCxnSpPr>
                <a:stCxn id="22" idx="0"/>
              </p:cNvCxnSpPr>
              <p:nvPr/>
            </p:nvCxnSpPr>
            <p:spPr>
              <a:xfrm>
                <a:off x="2291365" y="5047073"/>
                <a:ext cx="6827" cy="866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10F2AF-B548-4D58-ADB8-4D37BA2FC72F}"/>
                  </a:ext>
                </a:extLst>
              </p:cNvPr>
              <p:cNvCxnSpPr/>
              <p:nvPr/>
            </p:nvCxnSpPr>
            <p:spPr>
              <a:xfrm flipV="1">
                <a:off x="2291365" y="5910905"/>
                <a:ext cx="133612" cy="22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00C532D9-7F89-4C16-9557-C5172450040F}"/>
                </a:ext>
              </a:extLst>
            </p:cNvPr>
            <p:cNvGrpSpPr/>
            <p:nvPr/>
          </p:nvGrpSpPr>
          <p:grpSpPr>
            <a:xfrm>
              <a:off x="3558512" y="3102524"/>
              <a:ext cx="1807844" cy="2899984"/>
              <a:chOff x="628650" y="3851340"/>
              <a:chExt cx="1807844" cy="2150854"/>
            </a:xfrm>
          </p:grpSpPr>
          <p:sp>
            <p:nvSpPr>
              <p:cNvPr id="26" name="Arc 25">
                <a:extLst>
                  <a:ext uri="{FF2B5EF4-FFF2-40B4-BE49-F238E27FC236}">
                    <a16:creationId xmlns:a16="http://schemas.microsoft.com/office/drawing/2014/main" id="{A03D66D5-CE5A-4E84-9591-6456C5C04BF2}"/>
                  </a:ext>
                </a:extLst>
              </p:cNvPr>
              <p:cNvSpPr/>
              <p:nvPr/>
            </p:nvSpPr>
            <p:spPr>
              <a:xfrm>
                <a:off x="628650" y="3851340"/>
                <a:ext cx="1669542" cy="2150854"/>
              </a:xfrm>
              <a:prstGeom prst="arc">
                <a:avLst>
                  <a:gd name="adj1" fmla="val 564797"/>
                  <a:gd name="adj2" fmla="val 464047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40E921D-4472-4F43-8D6C-C8EC20163B66}"/>
                  </a:ext>
                </a:extLst>
              </p:cNvPr>
              <p:cNvCxnSpPr>
                <a:stCxn id="26" idx="0"/>
              </p:cNvCxnSpPr>
              <p:nvPr/>
            </p:nvCxnSpPr>
            <p:spPr>
              <a:xfrm>
                <a:off x="2291365" y="5064029"/>
                <a:ext cx="6827" cy="8660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81B730-16F4-4372-B665-9AEB005B9232}"/>
                  </a:ext>
                </a:extLst>
              </p:cNvPr>
              <p:cNvCxnSpPr/>
              <p:nvPr/>
            </p:nvCxnSpPr>
            <p:spPr>
              <a:xfrm flipV="1">
                <a:off x="2291365" y="5927621"/>
                <a:ext cx="145129" cy="24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239445-80FA-4969-AD12-1A0EEB41ED56}"/>
                </a:ext>
              </a:extLst>
            </p:cNvPr>
            <p:cNvGrpSpPr/>
            <p:nvPr/>
          </p:nvGrpSpPr>
          <p:grpSpPr>
            <a:xfrm>
              <a:off x="4026164" y="2642459"/>
              <a:ext cx="2377176" cy="3308761"/>
              <a:chOff x="4538595" y="2634839"/>
              <a:chExt cx="2377176" cy="3308761"/>
            </a:xfrm>
          </p:grpSpPr>
          <p:sp>
            <p:nvSpPr>
              <p:cNvPr id="30" name="Arc 29">
                <a:extLst>
                  <a:ext uri="{FF2B5EF4-FFF2-40B4-BE49-F238E27FC236}">
                    <a16:creationId xmlns:a16="http://schemas.microsoft.com/office/drawing/2014/main" id="{43FBCBA4-AEB6-4A1D-AC38-B008FA12FB36}"/>
                  </a:ext>
                </a:extLst>
              </p:cNvPr>
              <p:cNvSpPr/>
              <p:nvPr/>
            </p:nvSpPr>
            <p:spPr>
              <a:xfrm>
                <a:off x="4538595" y="2634839"/>
                <a:ext cx="2232549" cy="3308761"/>
              </a:xfrm>
              <a:prstGeom prst="arc">
                <a:avLst>
                  <a:gd name="adj1" fmla="val 21536114"/>
                  <a:gd name="adj2" fmla="val 496484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A175462D-EAD5-4007-871C-E4661449CC95}"/>
                  </a:ext>
                </a:extLst>
              </p:cNvPr>
              <p:cNvCxnSpPr>
                <a:stCxn id="30" idx="0"/>
              </p:cNvCxnSpPr>
              <p:nvPr/>
            </p:nvCxnSpPr>
            <p:spPr>
              <a:xfrm>
                <a:off x="6771056" y="4268474"/>
                <a:ext cx="10" cy="16261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79BBA1-5833-4397-9902-D37A2768B279}"/>
                  </a:ext>
                </a:extLst>
              </p:cNvPr>
              <p:cNvCxnSpPr/>
              <p:nvPr/>
            </p:nvCxnSpPr>
            <p:spPr>
              <a:xfrm flipV="1">
                <a:off x="6771066" y="5892908"/>
                <a:ext cx="144705" cy="17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E63C86B6-4174-45A2-AC64-97027C76108C}"/>
                </a:ext>
              </a:extLst>
            </p:cNvPr>
            <p:cNvSpPr txBox="1"/>
            <p:nvPr/>
          </p:nvSpPr>
          <p:spPr>
            <a:xfrm>
              <a:off x="2367521" y="5574268"/>
              <a:ext cx="565411" cy="369332"/>
            </a:xfrm>
            <a:prstGeom prst="rect">
              <a:avLst/>
            </a:prstGeom>
            <a:noFill/>
          </p:spPr>
          <p:txBody>
            <a:bodyPr wrap="none" rtlCol="0">
              <a:spAutoFit/>
            </a:bodyPr>
            <a:lstStyle/>
            <a:p>
              <a:r>
                <a:rPr lang="en-US" dirty="0"/>
                <a:t>RTO</a:t>
              </a:r>
            </a:p>
          </p:txBody>
        </p:sp>
        <p:cxnSp>
          <p:nvCxnSpPr>
            <p:cNvPr id="34" name="Straight Connector 33">
              <a:extLst>
                <a:ext uri="{FF2B5EF4-FFF2-40B4-BE49-F238E27FC236}">
                  <a16:creationId xmlns:a16="http://schemas.microsoft.com/office/drawing/2014/main" id="{B0361A7C-6D9C-4790-8527-FB1DF07191FF}"/>
                </a:ext>
              </a:extLst>
            </p:cNvPr>
            <p:cNvCxnSpPr>
              <a:stCxn id="9" idx="0"/>
            </p:cNvCxnSpPr>
            <p:nvPr/>
          </p:nvCxnSpPr>
          <p:spPr>
            <a:xfrm>
              <a:off x="1572037" y="5034464"/>
              <a:ext cx="10687" cy="539804"/>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DFE4E9C-9B55-478C-BD36-5DF096D31A69}"/>
                </a:ext>
              </a:extLst>
            </p:cNvPr>
            <p:cNvCxnSpPr/>
            <p:nvPr/>
          </p:nvCxnSpPr>
          <p:spPr>
            <a:xfrm flipV="1">
              <a:off x="1570340" y="5472068"/>
              <a:ext cx="818560" cy="1077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48D984-0D0A-4300-B8C1-6D0D1CB29086}"/>
                </a:ext>
              </a:extLst>
            </p:cNvPr>
            <p:cNvGrpSpPr/>
            <p:nvPr/>
          </p:nvGrpSpPr>
          <p:grpSpPr>
            <a:xfrm>
              <a:off x="5056883" y="2642459"/>
              <a:ext cx="2370077" cy="3308761"/>
              <a:chOff x="4538595" y="2634839"/>
              <a:chExt cx="2370077" cy="3308761"/>
            </a:xfrm>
          </p:grpSpPr>
          <p:sp>
            <p:nvSpPr>
              <p:cNvPr id="37" name="Arc 36">
                <a:extLst>
                  <a:ext uri="{FF2B5EF4-FFF2-40B4-BE49-F238E27FC236}">
                    <a16:creationId xmlns:a16="http://schemas.microsoft.com/office/drawing/2014/main" id="{660D3816-1D83-4693-9C9A-605B5C7B73B4}"/>
                  </a:ext>
                </a:extLst>
              </p:cNvPr>
              <p:cNvSpPr/>
              <p:nvPr/>
            </p:nvSpPr>
            <p:spPr>
              <a:xfrm>
                <a:off x="4538595" y="2634839"/>
                <a:ext cx="2232549" cy="3308761"/>
              </a:xfrm>
              <a:prstGeom prst="arc">
                <a:avLst>
                  <a:gd name="adj1" fmla="val 21539602"/>
                  <a:gd name="adj2" fmla="val 496484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4F50D0E-AAFE-4D4A-828D-0C0CD853AF1B}"/>
                  </a:ext>
                </a:extLst>
              </p:cNvPr>
              <p:cNvCxnSpPr>
                <a:stCxn id="37" idx="0"/>
              </p:cNvCxnSpPr>
              <p:nvPr/>
            </p:nvCxnSpPr>
            <p:spPr>
              <a:xfrm>
                <a:off x="6771066" y="4269607"/>
                <a:ext cx="0" cy="16250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C6C74B-953C-448C-9A5B-210BA3753E3D}"/>
                  </a:ext>
                </a:extLst>
              </p:cNvPr>
              <p:cNvCxnSpPr/>
              <p:nvPr/>
            </p:nvCxnSpPr>
            <p:spPr>
              <a:xfrm flipV="1">
                <a:off x="6771066" y="5892908"/>
                <a:ext cx="137606" cy="17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D1D10E2-B883-41E9-BDFB-7F146A2A15F5}"/>
                </a:ext>
              </a:extLst>
            </p:cNvPr>
            <p:cNvSpPr txBox="1"/>
            <p:nvPr/>
          </p:nvSpPr>
          <p:spPr>
            <a:xfrm>
              <a:off x="3093022" y="5574268"/>
              <a:ext cx="565411" cy="369332"/>
            </a:xfrm>
            <a:prstGeom prst="rect">
              <a:avLst/>
            </a:prstGeom>
            <a:noFill/>
          </p:spPr>
          <p:txBody>
            <a:bodyPr wrap="none" rtlCol="0">
              <a:spAutoFit/>
            </a:bodyPr>
            <a:lstStyle/>
            <a:p>
              <a:r>
                <a:rPr lang="en-US" dirty="0"/>
                <a:t>RTO</a:t>
              </a:r>
            </a:p>
          </p:txBody>
        </p:sp>
        <p:sp>
          <p:nvSpPr>
            <p:cNvPr id="41" name="TextBox 40">
              <a:extLst>
                <a:ext uri="{FF2B5EF4-FFF2-40B4-BE49-F238E27FC236}">
                  <a16:creationId xmlns:a16="http://schemas.microsoft.com/office/drawing/2014/main" id="{9A5649EE-A08C-4481-A4D3-5F348C6422C4}"/>
                </a:ext>
              </a:extLst>
            </p:cNvPr>
            <p:cNvSpPr txBox="1"/>
            <p:nvPr/>
          </p:nvSpPr>
          <p:spPr>
            <a:xfrm>
              <a:off x="3798546" y="5574268"/>
              <a:ext cx="565411" cy="369332"/>
            </a:xfrm>
            <a:prstGeom prst="rect">
              <a:avLst/>
            </a:prstGeom>
            <a:noFill/>
          </p:spPr>
          <p:txBody>
            <a:bodyPr wrap="none" rtlCol="0">
              <a:spAutoFit/>
            </a:bodyPr>
            <a:lstStyle/>
            <a:p>
              <a:r>
                <a:rPr lang="en-US" dirty="0"/>
                <a:t>RTO</a:t>
              </a:r>
            </a:p>
          </p:txBody>
        </p:sp>
        <p:sp>
          <p:nvSpPr>
            <p:cNvPr id="42" name="TextBox 41">
              <a:extLst>
                <a:ext uri="{FF2B5EF4-FFF2-40B4-BE49-F238E27FC236}">
                  <a16:creationId xmlns:a16="http://schemas.microsoft.com/office/drawing/2014/main" id="{500FC38C-AF15-4F10-8081-13F3624F2ACE}"/>
                </a:ext>
              </a:extLst>
            </p:cNvPr>
            <p:cNvSpPr txBox="1"/>
            <p:nvPr/>
          </p:nvSpPr>
          <p:spPr>
            <a:xfrm>
              <a:off x="4516041" y="5574268"/>
              <a:ext cx="565411" cy="369332"/>
            </a:xfrm>
            <a:prstGeom prst="rect">
              <a:avLst/>
            </a:prstGeom>
            <a:noFill/>
          </p:spPr>
          <p:txBody>
            <a:bodyPr wrap="none" rtlCol="0">
              <a:spAutoFit/>
            </a:bodyPr>
            <a:lstStyle/>
            <a:p>
              <a:r>
                <a:rPr lang="en-US" dirty="0"/>
                <a:t>RTO</a:t>
              </a:r>
            </a:p>
          </p:txBody>
        </p:sp>
        <p:sp>
          <p:nvSpPr>
            <p:cNvPr id="43" name="TextBox 42">
              <a:extLst>
                <a:ext uri="{FF2B5EF4-FFF2-40B4-BE49-F238E27FC236}">
                  <a16:creationId xmlns:a16="http://schemas.microsoft.com/office/drawing/2014/main" id="{12B08277-E209-4E1A-AC87-5A0C1131287C}"/>
                </a:ext>
              </a:extLst>
            </p:cNvPr>
            <p:cNvSpPr txBox="1"/>
            <p:nvPr/>
          </p:nvSpPr>
          <p:spPr>
            <a:xfrm>
              <a:off x="5341639" y="5574268"/>
              <a:ext cx="565411" cy="369332"/>
            </a:xfrm>
            <a:prstGeom prst="rect">
              <a:avLst/>
            </a:prstGeom>
            <a:noFill/>
          </p:spPr>
          <p:txBody>
            <a:bodyPr wrap="none" rtlCol="0">
              <a:spAutoFit/>
            </a:bodyPr>
            <a:lstStyle/>
            <a:p>
              <a:r>
                <a:rPr lang="en-US" dirty="0"/>
                <a:t>RTO</a:t>
              </a:r>
            </a:p>
          </p:txBody>
        </p:sp>
        <p:sp>
          <p:nvSpPr>
            <p:cNvPr id="44" name="TextBox 43">
              <a:extLst>
                <a:ext uri="{FF2B5EF4-FFF2-40B4-BE49-F238E27FC236}">
                  <a16:creationId xmlns:a16="http://schemas.microsoft.com/office/drawing/2014/main" id="{C125F608-6842-481A-9797-C08DE7749D6B}"/>
                </a:ext>
              </a:extLst>
            </p:cNvPr>
            <p:cNvSpPr txBox="1"/>
            <p:nvPr/>
          </p:nvSpPr>
          <p:spPr>
            <a:xfrm>
              <a:off x="6267376" y="5574268"/>
              <a:ext cx="565411" cy="369332"/>
            </a:xfrm>
            <a:prstGeom prst="rect">
              <a:avLst/>
            </a:prstGeom>
            <a:noFill/>
          </p:spPr>
          <p:txBody>
            <a:bodyPr wrap="none" rtlCol="0">
              <a:spAutoFit/>
            </a:bodyPr>
            <a:lstStyle/>
            <a:p>
              <a:r>
                <a:rPr lang="en-US" dirty="0"/>
                <a:t>RTO</a:t>
              </a:r>
            </a:p>
          </p:txBody>
        </p:sp>
        <p:sp>
          <p:nvSpPr>
            <p:cNvPr id="45" name="TextBox 44">
              <a:extLst>
                <a:ext uri="{FF2B5EF4-FFF2-40B4-BE49-F238E27FC236}">
                  <a16:creationId xmlns:a16="http://schemas.microsoft.com/office/drawing/2014/main" id="{C4A154CA-35AE-4CA3-AE84-6812EDBEAC2D}"/>
                </a:ext>
              </a:extLst>
            </p:cNvPr>
            <p:cNvSpPr txBox="1"/>
            <p:nvPr/>
          </p:nvSpPr>
          <p:spPr>
            <a:xfrm>
              <a:off x="1920079" y="4350450"/>
              <a:ext cx="1046569" cy="369332"/>
            </a:xfrm>
            <a:prstGeom prst="rect">
              <a:avLst/>
            </a:prstGeom>
            <a:noFill/>
          </p:spPr>
          <p:txBody>
            <a:bodyPr wrap="none" rtlCol="0">
              <a:spAutoFit/>
            </a:bodyPr>
            <a:lstStyle/>
            <a:p>
              <a:r>
                <a:rPr lang="en-US" dirty="0"/>
                <a:t>Dup </a:t>
              </a:r>
              <a:r>
                <a:rPr lang="en-US" dirty="0" err="1"/>
                <a:t>Acks</a:t>
              </a:r>
              <a:endParaRPr lang="en-US" dirty="0"/>
            </a:p>
          </p:txBody>
        </p:sp>
        <p:cxnSp>
          <p:nvCxnSpPr>
            <p:cNvPr id="46" name="Straight Arrow Connector 45">
              <a:extLst>
                <a:ext uri="{FF2B5EF4-FFF2-40B4-BE49-F238E27FC236}">
                  <a16:creationId xmlns:a16="http://schemas.microsoft.com/office/drawing/2014/main" id="{1D0F6633-6E4A-43AE-821E-6F33B20A919D}"/>
                </a:ext>
              </a:extLst>
            </p:cNvPr>
            <p:cNvCxnSpPr/>
            <p:nvPr/>
          </p:nvCxnSpPr>
          <p:spPr>
            <a:xfrm flipH="1">
              <a:off x="1920079" y="4734533"/>
              <a:ext cx="232812" cy="66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9B4947-8689-46F7-A20D-70453E509552}"/>
                </a:ext>
              </a:extLst>
            </p:cNvPr>
            <p:cNvCxnSpPr/>
            <p:nvPr/>
          </p:nvCxnSpPr>
          <p:spPr>
            <a:xfrm flipH="1">
              <a:off x="2064104" y="4734533"/>
              <a:ext cx="232812" cy="66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67610B-FE73-48FB-87DF-AE8AA446C742}"/>
                </a:ext>
              </a:extLst>
            </p:cNvPr>
            <p:cNvCxnSpPr/>
            <p:nvPr/>
          </p:nvCxnSpPr>
          <p:spPr>
            <a:xfrm flipH="1">
              <a:off x="2221442" y="4734533"/>
              <a:ext cx="232812" cy="66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423C5C5-6171-4F4C-B0D7-C007C1B56BF6}"/>
                </a:ext>
              </a:extLst>
            </p:cNvPr>
            <p:cNvCxnSpPr/>
            <p:nvPr/>
          </p:nvCxnSpPr>
          <p:spPr>
            <a:xfrm flipH="1">
              <a:off x="2385078" y="4734533"/>
              <a:ext cx="232812" cy="66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41628D2-71F9-46AC-90CE-DBD2E3873C5E}"/>
                </a:ext>
              </a:extLst>
            </p:cNvPr>
            <p:cNvCxnSpPr/>
            <p:nvPr/>
          </p:nvCxnSpPr>
          <p:spPr>
            <a:xfrm flipH="1">
              <a:off x="1771020" y="4734533"/>
              <a:ext cx="232812" cy="66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FB25A74-0A95-4137-86FF-D4D42824BB2B}"/>
                </a:ext>
              </a:extLst>
            </p:cNvPr>
            <p:cNvCxnSpPr/>
            <p:nvPr/>
          </p:nvCxnSpPr>
          <p:spPr>
            <a:xfrm flipH="1">
              <a:off x="2524017" y="4734533"/>
              <a:ext cx="232812" cy="6637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A2D262E-FB48-4DB7-9AC7-41D55F3D4FDF}"/>
                </a:ext>
              </a:extLst>
            </p:cNvPr>
            <p:cNvGrpSpPr/>
            <p:nvPr/>
          </p:nvGrpSpPr>
          <p:grpSpPr>
            <a:xfrm>
              <a:off x="6076926" y="2634839"/>
              <a:ext cx="2370077" cy="3308761"/>
              <a:chOff x="4538595" y="2634839"/>
              <a:chExt cx="2370077" cy="3308761"/>
            </a:xfrm>
          </p:grpSpPr>
          <p:sp>
            <p:nvSpPr>
              <p:cNvPr id="54" name="Arc 53">
                <a:extLst>
                  <a:ext uri="{FF2B5EF4-FFF2-40B4-BE49-F238E27FC236}">
                    <a16:creationId xmlns:a16="http://schemas.microsoft.com/office/drawing/2014/main" id="{4662E537-A742-43B1-B10A-767BC7E5943C}"/>
                  </a:ext>
                </a:extLst>
              </p:cNvPr>
              <p:cNvSpPr/>
              <p:nvPr/>
            </p:nvSpPr>
            <p:spPr>
              <a:xfrm>
                <a:off x="4538595" y="2634839"/>
                <a:ext cx="2232549" cy="3308761"/>
              </a:xfrm>
              <a:prstGeom prst="arc">
                <a:avLst>
                  <a:gd name="adj1" fmla="val 21539602"/>
                  <a:gd name="adj2" fmla="val 496484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6FDE23A5-667E-40D9-A058-C32861FEFBFA}"/>
                  </a:ext>
                </a:extLst>
              </p:cNvPr>
              <p:cNvCxnSpPr>
                <a:stCxn id="54" idx="0"/>
              </p:cNvCxnSpPr>
              <p:nvPr/>
            </p:nvCxnSpPr>
            <p:spPr>
              <a:xfrm>
                <a:off x="6771066" y="4269607"/>
                <a:ext cx="0" cy="16250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604F45-33C8-4087-AC38-F22BDC5163C7}"/>
                  </a:ext>
                </a:extLst>
              </p:cNvPr>
              <p:cNvCxnSpPr/>
              <p:nvPr/>
            </p:nvCxnSpPr>
            <p:spPr>
              <a:xfrm flipV="1">
                <a:off x="6771066" y="5892908"/>
                <a:ext cx="137606" cy="17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DAC1448C-6996-4825-8BCB-9DA97130A4F2}"/>
                </a:ext>
              </a:extLst>
            </p:cNvPr>
            <p:cNvSpPr txBox="1"/>
            <p:nvPr/>
          </p:nvSpPr>
          <p:spPr>
            <a:xfrm>
              <a:off x="7298095" y="5574268"/>
              <a:ext cx="565411" cy="369332"/>
            </a:xfrm>
            <a:prstGeom prst="rect">
              <a:avLst/>
            </a:prstGeom>
            <a:noFill/>
          </p:spPr>
          <p:txBody>
            <a:bodyPr wrap="none" rtlCol="0">
              <a:spAutoFit/>
            </a:bodyPr>
            <a:lstStyle/>
            <a:p>
              <a:r>
                <a:rPr lang="en-US" dirty="0"/>
                <a:t>RTO</a:t>
              </a:r>
            </a:p>
          </p:txBody>
        </p:sp>
      </p:grpSp>
      <p:sp>
        <p:nvSpPr>
          <p:cNvPr id="59" name="TextBox 58">
            <a:extLst>
              <a:ext uri="{FF2B5EF4-FFF2-40B4-BE49-F238E27FC236}">
                <a16:creationId xmlns:a16="http://schemas.microsoft.com/office/drawing/2014/main" id="{B6602848-FCE1-43FD-998C-5125CC8C661B}"/>
              </a:ext>
            </a:extLst>
          </p:cNvPr>
          <p:cNvSpPr txBox="1"/>
          <p:nvPr/>
        </p:nvSpPr>
        <p:spPr>
          <a:xfrm>
            <a:off x="7805139" y="962727"/>
            <a:ext cx="3356305"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t>Off-path attacker can increase throughput for Linux senders</a:t>
            </a:r>
          </a:p>
        </p:txBody>
      </p:sp>
      <p:pic>
        <p:nvPicPr>
          <p:cNvPr id="60" name="Content Placeholder 5">
            <a:extLst>
              <a:ext uri="{FF2B5EF4-FFF2-40B4-BE49-F238E27FC236}">
                <a16:creationId xmlns:a16="http://schemas.microsoft.com/office/drawing/2014/main" id="{16B9EE73-0DF1-4FEE-A82D-2C648C47F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605" y="4605928"/>
            <a:ext cx="533158" cy="533158"/>
          </a:xfrm>
          <a:prstGeom prst="rect">
            <a:avLst/>
          </a:prstGeom>
        </p:spPr>
      </p:pic>
    </p:spTree>
    <p:extLst>
      <p:ext uri="{BB962C8B-B14F-4D97-AF65-F5344CB8AC3E}">
        <p14:creationId xmlns:p14="http://schemas.microsoft.com/office/powerpoint/2010/main" val="362596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84FE-EAAF-4983-B4AA-A36D28AF27D4}"/>
              </a:ext>
            </a:extLst>
          </p:cNvPr>
          <p:cNvSpPr>
            <a:spLocks noGrp="1"/>
          </p:cNvSpPr>
          <p:nvPr>
            <p:ph type="title"/>
          </p:nvPr>
        </p:nvSpPr>
        <p:spPr/>
        <p:txBody>
          <a:bodyPr/>
          <a:lstStyle/>
          <a:p>
            <a:r>
              <a:rPr lang="en-US" dirty="0"/>
              <a:t>Inferring Congestion Control State</a:t>
            </a:r>
          </a:p>
        </p:txBody>
      </p:sp>
      <p:sp>
        <p:nvSpPr>
          <p:cNvPr id="3" name="Content Placeholder 2">
            <a:extLst>
              <a:ext uri="{FF2B5EF4-FFF2-40B4-BE49-F238E27FC236}">
                <a16:creationId xmlns:a16="http://schemas.microsoft.com/office/drawing/2014/main" id="{D00059B7-C942-4634-97E2-DF991CBFA043}"/>
              </a:ext>
            </a:extLst>
          </p:cNvPr>
          <p:cNvSpPr>
            <a:spLocks noGrp="1"/>
          </p:cNvSpPr>
          <p:nvPr>
            <p:ph idx="1"/>
          </p:nvPr>
        </p:nvSpPr>
        <p:spPr>
          <a:xfrm>
            <a:off x="838200" y="1705596"/>
            <a:ext cx="10515600" cy="1312508"/>
          </a:xfrm>
        </p:spPr>
        <p:txBody>
          <a:bodyPr>
            <a:normAutofit/>
          </a:bodyPr>
          <a:lstStyle/>
          <a:p>
            <a:r>
              <a:rPr lang="en-US" sz="2400" dirty="0"/>
              <a:t>Approximate congestion control state and assume normal application behavior</a:t>
            </a:r>
          </a:p>
          <a:p>
            <a:r>
              <a:rPr lang="en-US" sz="2400" dirty="0"/>
              <a:t>Take a small </a:t>
            </a:r>
            <a:r>
              <a:rPr lang="en-US" sz="2400" dirty="0" err="1"/>
              <a:t>timeslice</a:t>
            </a:r>
            <a:r>
              <a:rPr lang="en-US" sz="2400" dirty="0"/>
              <a:t> and observe the bytes sent and acknowledged by the implementation</a:t>
            </a:r>
          </a:p>
        </p:txBody>
      </p:sp>
      <p:sp>
        <p:nvSpPr>
          <p:cNvPr id="4" name="Slide Number Placeholder 3">
            <a:extLst>
              <a:ext uri="{FF2B5EF4-FFF2-40B4-BE49-F238E27FC236}">
                <a16:creationId xmlns:a16="http://schemas.microsoft.com/office/drawing/2014/main" id="{43100F8E-51E5-42E4-B7D9-6C6FA3D51ECC}"/>
              </a:ext>
            </a:extLst>
          </p:cNvPr>
          <p:cNvSpPr>
            <a:spLocks noGrp="1"/>
          </p:cNvSpPr>
          <p:nvPr>
            <p:ph type="sldNum" sz="quarter" idx="12"/>
          </p:nvPr>
        </p:nvSpPr>
        <p:spPr/>
        <p:txBody>
          <a:bodyPr/>
          <a:lstStyle/>
          <a:p>
            <a:fld id="{36099DA5-221F-4E13-A14C-874F5A3109C9}" type="slidenum">
              <a:rPr lang="en-US" smtClean="0"/>
              <a:t>19</a:t>
            </a:fld>
            <a:endParaRPr lang="en-US" dirty="0"/>
          </a:p>
        </p:txBody>
      </p:sp>
      <p:grpSp>
        <p:nvGrpSpPr>
          <p:cNvPr id="5" name="Group 4">
            <a:extLst>
              <a:ext uri="{FF2B5EF4-FFF2-40B4-BE49-F238E27FC236}">
                <a16:creationId xmlns:a16="http://schemas.microsoft.com/office/drawing/2014/main" id="{BA0FADE8-9CE9-426E-B1C9-A6AA69415E1F}"/>
              </a:ext>
            </a:extLst>
          </p:cNvPr>
          <p:cNvGrpSpPr/>
          <p:nvPr/>
        </p:nvGrpSpPr>
        <p:grpSpPr>
          <a:xfrm>
            <a:off x="5355362" y="3138535"/>
            <a:ext cx="6510475" cy="3182736"/>
            <a:chOff x="464257" y="3497636"/>
            <a:chExt cx="6510475" cy="3182736"/>
          </a:xfrm>
        </p:grpSpPr>
        <p:grpSp>
          <p:nvGrpSpPr>
            <p:cNvPr id="6" name="Group 5">
              <a:extLst>
                <a:ext uri="{FF2B5EF4-FFF2-40B4-BE49-F238E27FC236}">
                  <a16:creationId xmlns:a16="http://schemas.microsoft.com/office/drawing/2014/main" id="{34939986-71A5-44FC-806A-CD189EDFB1FA}"/>
                </a:ext>
              </a:extLst>
            </p:cNvPr>
            <p:cNvGrpSpPr/>
            <p:nvPr/>
          </p:nvGrpSpPr>
          <p:grpSpPr>
            <a:xfrm>
              <a:off x="1130915" y="5819078"/>
              <a:ext cx="184728" cy="332508"/>
              <a:chOff x="942109" y="6077526"/>
              <a:chExt cx="184728" cy="332508"/>
            </a:xfrm>
          </p:grpSpPr>
          <p:sp>
            <p:nvSpPr>
              <p:cNvPr id="60" name="Rectangle 59">
                <a:extLst>
                  <a:ext uri="{FF2B5EF4-FFF2-40B4-BE49-F238E27FC236}">
                    <a16:creationId xmlns:a16="http://schemas.microsoft.com/office/drawing/2014/main" id="{E0E440A1-ED89-4130-B9C6-24F6C8E6D836}"/>
                  </a:ext>
                </a:extLst>
              </p:cNvPr>
              <p:cNvSpPr/>
              <p:nvPr/>
            </p:nvSpPr>
            <p:spPr>
              <a:xfrm>
                <a:off x="942109" y="6077526"/>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37BE3EC-00CA-4146-B91E-293778272108}"/>
                  </a:ext>
                </a:extLst>
              </p:cNvPr>
              <p:cNvSpPr/>
              <p:nvPr/>
            </p:nvSpPr>
            <p:spPr>
              <a:xfrm>
                <a:off x="942109" y="6243780"/>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14E65771-1ACB-45A3-AA52-779403567397}"/>
                </a:ext>
              </a:extLst>
            </p:cNvPr>
            <p:cNvGrpSpPr/>
            <p:nvPr/>
          </p:nvGrpSpPr>
          <p:grpSpPr>
            <a:xfrm>
              <a:off x="2011253" y="5154062"/>
              <a:ext cx="184728" cy="665016"/>
              <a:chOff x="2050473" y="5412510"/>
              <a:chExt cx="184728" cy="665016"/>
            </a:xfrm>
          </p:grpSpPr>
          <p:sp>
            <p:nvSpPr>
              <p:cNvPr id="55" name="Rectangle 54">
                <a:extLst>
                  <a:ext uri="{FF2B5EF4-FFF2-40B4-BE49-F238E27FC236}">
                    <a16:creationId xmlns:a16="http://schemas.microsoft.com/office/drawing/2014/main" id="{1E221168-AB74-43A4-A734-69A660475075}"/>
                  </a:ext>
                </a:extLst>
              </p:cNvPr>
              <p:cNvSpPr/>
              <p:nvPr/>
            </p:nvSpPr>
            <p:spPr>
              <a:xfrm>
                <a:off x="2050473" y="5911272"/>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9A6A261E-CC75-4E60-875F-DF7A5FBFDC6E}"/>
                  </a:ext>
                </a:extLst>
              </p:cNvPr>
              <p:cNvGrpSpPr/>
              <p:nvPr/>
            </p:nvGrpSpPr>
            <p:grpSpPr>
              <a:xfrm>
                <a:off x="2050473" y="5412510"/>
                <a:ext cx="184728" cy="498762"/>
                <a:chOff x="2050473" y="5412510"/>
                <a:chExt cx="184728" cy="498762"/>
              </a:xfrm>
            </p:grpSpPr>
            <p:sp>
              <p:nvSpPr>
                <p:cNvPr id="57" name="Rectangle 56">
                  <a:extLst>
                    <a:ext uri="{FF2B5EF4-FFF2-40B4-BE49-F238E27FC236}">
                      <a16:creationId xmlns:a16="http://schemas.microsoft.com/office/drawing/2014/main" id="{A76952A7-2100-4868-9F39-E4D209B0D1ED}"/>
                    </a:ext>
                  </a:extLst>
                </p:cNvPr>
                <p:cNvSpPr/>
                <p:nvPr/>
              </p:nvSpPr>
              <p:spPr>
                <a:xfrm>
                  <a:off x="2050473" y="5745018"/>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9E9A81A-F8D4-4BD8-9B3E-7DE8F93DA798}"/>
                    </a:ext>
                  </a:extLst>
                </p:cNvPr>
                <p:cNvSpPr/>
                <p:nvPr/>
              </p:nvSpPr>
              <p:spPr>
                <a:xfrm>
                  <a:off x="2050473" y="5578764"/>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7353EA5-259C-43E0-95D3-9790F36FB76C}"/>
                    </a:ext>
                  </a:extLst>
                </p:cNvPr>
                <p:cNvSpPr/>
                <p:nvPr/>
              </p:nvSpPr>
              <p:spPr>
                <a:xfrm>
                  <a:off x="2050473" y="5412510"/>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7BB457CA-6AEF-41A3-8DD2-7FB5B4DE259D}"/>
                </a:ext>
              </a:extLst>
            </p:cNvPr>
            <p:cNvGrpSpPr/>
            <p:nvPr/>
          </p:nvGrpSpPr>
          <p:grpSpPr>
            <a:xfrm>
              <a:off x="3182539" y="4479807"/>
              <a:ext cx="184728" cy="674255"/>
              <a:chOff x="3015673" y="4738255"/>
              <a:chExt cx="184728" cy="674255"/>
            </a:xfrm>
          </p:grpSpPr>
          <p:sp>
            <p:nvSpPr>
              <p:cNvPr id="50" name="Rectangle 49">
                <a:extLst>
                  <a:ext uri="{FF2B5EF4-FFF2-40B4-BE49-F238E27FC236}">
                    <a16:creationId xmlns:a16="http://schemas.microsoft.com/office/drawing/2014/main" id="{58F98151-E673-4DB2-91F5-585ECEF387EC}"/>
                  </a:ext>
                </a:extLst>
              </p:cNvPr>
              <p:cNvSpPr/>
              <p:nvPr/>
            </p:nvSpPr>
            <p:spPr>
              <a:xfrm>
                <a:off x="3015673" y="5246256"/>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D457A773-0DD4-4F84-B8CD-66435BB0A544}"/>
                  </a:ext>
                </a:extLst>
              </p:cNvPr>
              <p:cNvGrpSpPr/>
              <p:nvPr/>
            </p:nvGrpSpPr>
            <p:grpSpPr>
              <a:xfrm>
                <a:off x="3015673" y="4738255"/>
                <a:ext cx="184728" cy="508001"/>
                <a:chOff x="3015673" y="4738255"/>
                <a:chExt cx="184728" cy="508001"/>
              </a:xfrm>
            </p:grpSpPr>
            <p:sp>
              <p:nvSpPr>
                <p:cNvPr id="52" name="Rectangle 51">
                  <a:extLst>
                    <a:ext uri="{FF2B5EF4-FFF2-40B4-BE49-F238E27FC236}">
                      <a16:creationId xmlns:a16="http://schemas.microsoft.com/office/drawing/2014/main" id="{B7693FE9-DDA9-405D-A435-7023E69A37A2}"/>
                    </a:ext>
                  </a:extLst>
                </p:cNvPr>
                <p:cNvSpPr/>
                <p:nvPr/>
              </p:nvSpPr>
              <p:spPr>
                <a:xfrm>
                  <a:off x="3015673" y="5080002"/>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2D22052-697D-47E0-BE7A-76BC3D0C65C8}"/>
                    </a:ext>
                  </a:extLst>
                </p:cNvPr>
                <p:cNvSpPr/>
                <p:nvPr/>
              </p:nvSpPr>
              <p:spPr>
                <a:xfrm>
                  <a:off x="3015673" y="4913748"/>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7160606-46C7-4726-A45C-3536E50BD11F}"/>
                    </a:ext>
                  </a:extLst>
                </p:cNvPr>
                <p:cNvSpPr/>
                <p:nvPr/>
              </p:nvSpPr>
              <p:spPr>
                <a:xfrm>
                  <a:off x="3015673" y="4738255"/>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E65083D-0369-46BF-B1FE-39ED968319DF}"/>
                </a:ext>
              </a:extLst>
            </p:cNvPr>
            <p:cNvGrpSpPr/>
            <p:nvPr/>
          </p:nvGrpSpPr>
          <p:grpSpPr>
            <a:xfrm>
              <a:off x="4289173" y="3781539"/>
              <a:ext cx="184728" cy="657859"/>
              <a:chOff x="4151745" y="4006508"/>
              <a:chExt cx="184728" cy="657859"/>
            </a:xfrm>
          </p:grpSpPr>
          <p:grpSp>
            <p:nvGrpSpPr>
              <p:cNvPr id="45" name="Group 44">
                <a:extLst>
                  <a:ext uri="{FF2B5EF4-FFF2-40B4-BE49-F238E27FC236}">
                    <a16:creationId xmlns:a16="http://schemas.microsoft.com/office/drawing/2014/main" id="{D5312736-38A7-4096-B574-A76010892748}"/>
                  </a:ext>
                </a:extLst>
              </p:cNvPr>
              <p:cNvGrpSpPr/>
              <p:nvPr/>
            </p:nvGrpSpPr>
            <p:grpSpPr>
              <a:xfrm>
                <a:off x="4151745" y="4165605"/>
                <a:ext cx="184728" cy="498762"/>
                <a:chOff x="4151745" y="4165605"/>
                <a:chExt cx="184728" cy="498762"/>
              </a:xfrm>
            </p:grpSpPr>
            <p:sp>
              <p:nvSpPr>
                <p:cNvPr id="47" name="Rectangle 46">
                  <a:extLst>
                    <a:ext uri="{FF2B5EF4-FFF2-40B4-BE49-F238E27FC236}">
                      <a16:creationId xmlns:a16="http://schemas.microsoft.com/office/drawing/2014/main" id="{5964B047-ACF6-4934-ADA1-0450ADDE89EA}"/>
                    </a:ext>
                  </a:extLst>
                </p:cNvPr>
                <p:cNvSpPr/>
                <p:nvPr/>
              </p:nvSpPr>
              <p:spPr>
                <a:xfrm>
                  <a:off x="4151745" y="4498113"/>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62C108C-4772-4B25-A426-2CCEFAB006D8}"/>
                    </a:ext>
                  </a:extLst>
                </p:cNvPr>
                <p:cNvSpPr/>
                <p:nvPr/>
              </p:nvSpPr>
              <p:spPr>
                <a:xfrm>
                  <a:off x="4151745" y="4331859"/>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826D84C-8627-4462-826C-115348FF7552}"/>
                    </a:ext>
                  </a:extLst>
                </p:cNvPr>
                <p:cNvSpPr/>
                <p:nvPr/>
              </p:nvSpPr>
              <p:spPr>
                <a:xfrm>
                  <a:off x="4151745" y="4165605"/>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B3BD8ED3-61C2-458E-9B9C-322E75777118}"/>
                  </a:ext>
                </a:extLst>
              </p:cNvPr>
              <p:cNvSpPr/>
              <p:nvPr/>
            </p:nvSpPr>
            <p:spPr>
              <a:xfrm>
                <a:off x="4151745" y="4006508"/>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72AD3D3-33FB-4C09-BE8F-0CD52EA54D51}"/>
                </a:ext>
              </a:extLst>
            </p:cNvPr>
            <p:cNvGrpSpPr/>
            <p:nvPr/>
          </p:nvGrpSpPr>
          <p:grpSpPr>
            <a:xfrm>
              <a:off x="1816713" y="5819078"/>
              <a:ext cx="184728" cy="332508"/>
              <a:chOff x="942109" y="6077526"/>
              <a:chExt cx="184728" cy="332508"/>
            </a:xfrm>
            <a:solidFill>
              <a:schemeClr val="accent4"/>
            </a:solidFill>
          </p:grpSpPr>
          <p:sp>
            <p:nvSpPr>
              <p:cNvPr id="43" name="Rectangle 42">
                <a:extLst>
                  <a:ext uri="{FF2B5EF4-FFF2-40B4-BE49-F238E27FC236}">
                    <a16:creationId xmlns:a16="http://schemas.microsoft.com/office/drawing/2014/main" id="{16C028FC-FBBB-435E-AF12-BD4001EDF284}"/>
                  </a:ext>
                </a:extLst>
              </p:cNvPr>
              <p:cNvSpPr/>
              <p:nvPr/>
            </p:nvSpPr>
            <p:spPr>
              <a:xfrm>
                <a:off x="942109" y="6077526"/>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CB7254A-E131-43CF-B935-FFDA3FD30F09}"/>
                  </a:ext>
                </a:extLst>
              </p:cNvPr>
              <p:cNvSpPr/>
              <p:nvPr/>
            </p:nvSpPr>
            <p:spPr>
              <a:xfrm>
                <a:off x="942109" y="6243780"/>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118FB8B-7E7C-4086-9CB5-3A2FDE0301EF}"/>
                </a:ext>
              </a:extLst>
            </p:cNvPr>
            <p:cNvGrpSpPr/>
            <p:nvPr/>
          </p:nvGrpSpPr>
          <p:grpSpPr>
            <a:xfrm>
              <a:off x="2987996" y="5154062"/>
              <a:ext cx="184728" cy="665016"/>
              <a:chOff x="2050473" y="5412510"/>
              <a:chExt cx="184728" cy="665016"/>
            </a:xfrm>
            <a:solidFill>
              <a:schemeClr val="accent4"/>
            </a:solidFill>
          </p:grpSpPr>
          <p:sp>
            <p:nvSpPr>
              <p:cNvPr id="38" name="Rectangle 37">
                <a:extLst>
                  <a:ext uri="{FF2B5EF4-FFF2-40B4-BE49-F238E27FC236}">
                    <a16:creationId xmlns:a16="http://schemas.microsoft.com/office/drawing/2014/main" id="{EB84CEAC-604C-48C9-B130-2BAA1680E27F}"/>
                  </a:ext>
                </a:extLst>
              </p:cNvPr>
              <p:cNvSpPr/>
              <p:nvPr/>
            </p:nvSpPr>
            <p:spPr>
              <a:xfrm>
                <a:off x="2050473" y="5911272"/>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1E6DCDD-FA26-44C6-8D54-A116D63AF4E1}"/>
                  </a:ext>
                </a:extLst>
              </p:cNvPr>
              <p:cNvGrpSpPr/>
              <p:nvPr/>
            </p:nvGrpSpPr>
            <p:grpSpPr>
              <a:xfrm>
                <a:off x="2050473" y="5412510"/>
                <a:ext cx="184728" cy="498762"/>
                <a:chOff x="2050473" y="5412510"/>
                <a:chExt cx="184728" cy="498762"/>
              </a:xfrm>
              <a:grpFill/>
            </p:grpSpPr>
            <p:sp>
              <p:nvSpPr>
                <p:cNvPr id="40" name="Rectangle 39">
                  <a:extLst>
                    <a:ext uri="{FF2B5EF4-FFF2-40B4-BE49-F238E27FC236}">
                      <a16:creationId xmlns:a16="http://schemas.microsoft.com/office/drawing/2014/main" id="{5383DD7B-BDF6-4BCF-8EE0-8FA28D5D48B9}"/>
                    </a:ext>
                  </a:extLst>
                </p:cNvPr>
                <p:cNvSpPr/>
                <p:nvPr/>
              </p:nvSpPr>
              <p:spPr>
                <a:xfrm>
                  <a:off x="2050473" y="5745018"/>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668D334-9CAA-4F5A-97A7-52CA66B9E670}"/>
                    </a:ext>
                  </a:extLst>
                </p:cNvPr>
                <p:cNvSpPr/>
                <p:nvPr/>
              </p:nvSpPr>
              <p:spPr>
                <a:xfrm>
                  <a:off x="2050473" y="5578764"/>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0635BC2-EDEA-443F-A64D-DAFEB186E2A0}"/>
                    </a:ext>
                  </a:extLst>
                </p:cNvPr>
                <p:cNvSpPr/>
                <p:nvPr/>
              </p:nvSpPr>
              <p:spPr>
                <a:xfrm>
                  <a:off x="2050473" y="5412510"/>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7A7E1CAE-482E-4830-9C6E-4402029DEA30}"/>
                </a:ext>
              </a:extLst>
            </p:cNvPr>
            <p:cNvGrpSpPr/>
            <p:nvPr/>
          </p:nvGrpSpPr>
          <p:grpSpPr>
            <a:xfrm>
              <a:off x="4092328" y="4448634"/>
              <a:ext cx="184728" cy="674255"/>
              <a:chOff x="3015673" y="4738255"/>
              <a:chExt cx="184728" cy="674255"/>
            </a:xfrm>
            <a:solidFill>
              <a:schemeClr val="accent4"/>
            </a:solidFill>
          </p:grpSpPr>
          <p:sp>
            <p:nvSpPr>
              <p:cNvPr id="33" name="Rectangle 32">
                <a:extLst>
                  <a:ext uri="{FF2B5EF4-FFF2-40B4-BE49-F238E27FC236}">
                    <a16:creationId xmlns:a16="http://schemas.microsoft.com/office/drawing/2014/main" id="{CB1619B4-ACAE-4BF1-91E1-1BE386B0E53A}"/>
                  </a:ext>
                </a:extLst>
              </p:cNvPr>
              <p:cNvSpPr/>
              <p:nvPr/>
            </p:nvSpPr>
            <p:spPr>
              <a:xfrm>
                <a:off x="3015673" y="5246256"/>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BDD2A53-2A30-46DE-9EB8-F746EE7D1F6B}"/>
                  </a:ext>
                </a:extLst>
              </p:cNvPr>
              <p:cNvGrpSpPr/>
              <p:nvPr/>
            </p:nvGrpSpPr>
            <p:grpSpPr>
              <a:xfrm>
                <a:off x="3015673" y="4738255"/>
                <a:ext cx="184728" cy="508001"/>
                <a:chOff x="3015673" y="4738255"/>
                <a:chExt cx="184728" cy="508001"/>
              </a:xfrm>
              <a:grpFill/>
            </p:grpSpPr>
            <p:sp>
              <p:nvSpPr>
                <p:cNvPr id="35" name="Rectangle 34">
                  <a:extLst>
                    <a:ext uri="{FF2B5EF4-FFF2-40B4-BE49-F238E27FC236}">
                      <a16:creationId xmlns:a16="http://schemas.microsoft.com/office/drawing/2014/main" id="{BF42CE09-8CB9-42B2-937B-F92B93E649B0}"/>
                    </a:ext>
                  </a:extLst>
                </p:cNvPr>
                <p:cNvSpPr/>
                <p:nvPr/>
              </p:nvSpPr>
              <p:spPr>
                <a:xfrm>
                  <a:off x="3015673" y="5080002"/>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D72027-2DF6-4E0A-8F5B-17C26351E5D8}"/>
                    </a:ext>
                  </a:extLst>
                </p:cNvPr>
                <p:cNvSpPr/>
                <p:nvPr/>
              </p:nvSpPr>
              <p:spPr>
                <a:xfrm>
                  <a:off x="3015673" y="4913748"/>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54E0F18-D585-404C-9710-57A357093632}"/>
                    </a:ext>
                  </a:extLst>
                </p:cNvPr>
                <p:cNvSpPr/>
                <p:nvPr/>
              </p:nvSpPr>
              <p:spPr>
                <a:xfrm>
                  <a:off x="3015673" y="4738255"/>
                  <a:ext cx="184728" cy="166254"/>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875F147E-B7C6-4946-A1A8-879422A97860}"/>
                </a:ext>
              </a:extLst>
            </p:cNvPr>
            <p:cNvGrpSpPr/>
            <p:nvPr/>
          </p:nvGrpSpPr>
          <p:grpSpPr>
            <a:xfrm>
              <a:off x="5370112" y="4073411"/>
              <a:ext cx="761135" cy="360221"/>
              <a:chOff x="5420299" y="4331859"/>
              <a:chExt cx="761135" cy="360221"/>
            </a:xfrm>
          </p:grpSpPr>
          <p:sp>
            <p:nvSpPr>
              <p:cNvPr id="29" name="Rectangle 28">
                <a:extLst>
                  <a:ext uri="{FF2B5EF4-FFF2-40B4-BE49-F238E27FC236}">
                    <a16:creationId xmlns:a16="http://schemas.microsoft.com/office/drawing/2014/main" id="{4E4621FA-C3DD-4786-9A9D-FB30B5076F34}"/>
                  </a:ext>
                </a:extLst>
              </p:cNvPr>
              <p:cNvSpPr/>
              <p:nvPr/>
            </p:nvSpPr>
            <p:spPr>
              <a:xfrm>
                <a:off x="5996706" y="4331859"/>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2EA65A4-B0B6-4B8B-8FBE-CCAB44FC1BC0}"/>
                  </a:ext>
                </a:extLst>
              </p:cNvPr>
              <p:cNvSpPr/>
              <p:nvPr/>
            </p:nvSpPr>
            <p:spPr>
              <a:xfrm>
                <a:off x="5792927" y="4525818"/>
                <a:ext cx="184728" cy="166254"/>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BC4226-674C-4A1B-98EE-EB2F9702B4AF}"/>
                  </a:ext>
                </a:extLst>
              </p:cNvPr>
              <p:cNvSpPr/>
              <p:nvPr/>
            </p:nvSpPr>
            <p:spPr>
              <a:xfrm>
                <a:off x="5608199" y="4525826"/>
                <a:ext cx="184728" cy="166254"/>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8CA180-215D-4A79-B996-18858D3228D1}"/>
                  </a:ext>
                </a:extLst>
              </p:cNvPr>
              <p:cNvSpPr/>
              <p:nvPr/>
            </p:nvSpPr>
            <p:spPr>
              <a:xfrm>
                <a:off x="5420299" y="4525821"/>
                <a:ext cx="184728" cy="166254"/>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E3B499E-6A32-433F-88E1-AE3CEE2C0F7C}"/>
                </a:ext>
              </a:extLst>
            </p:cNvPr>
            <p:cNvSpPr/>
            <p:nvPr/>
          </p:nvSpPr>
          <p:spPr>
            <a:xfrm>
              <a:off x="926560" y="3710879"/>
              <a:ext cx="2535087" cy="25769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E6A28-0FB3-4190-8C6D-6FA95E1C70DF}"/>
                </a:ext>
              </a:extLst>
            </p:cNvPr>
            <p:cNvSpPr/>
            <p:nvPr/>
          </p:nvSpPr>
          <p:spPr>
            <a:xfrm>
              <a:off x="3464820" y="3710879"/>
              <a:ext cx="2409303" cy="25769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0F60AE-FE31-4D93-85F3-05F4F62F92A3}"/>
                </a:ext>
              </a:extLst>
            </p:cNvPr>
            <p:cNvSpPr/>
            <p:nvPr/>
          </p:nvSpPr>
          <p:spPr>
            <a:xfrm>
              <a:off x="5874123" y="3706657"/>
              <a:ext cx="787633" cy="25811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3888072-4F7D-4115-976E-51FC3E05F0C2}"/>
                </a:ext>
              </a:extLst>
            </p:cNvPr>
            <p:cNvSpPr txBox="1"/>
            <p:nvPr/>
          </p:nvSpPr>
          <p:spPr>
            <a:xfrm>
              <a:off x="1222539" y="3761510"/>
              <a:ext cx="920765" cy="307777"/>
            </a:xfrm>
            <a:prstGeom prst="rect">
              <a:avLst/>
            </a:prstGeom>
            <a:noFill/>
          </p:spPr>
          <p:txBody>
            <a:bodyPr wrap="none" rtlCol="0">
              <a:spAutoFit/>
            </a:bodyPr>
            <a:lstStyle/>
            <a:p>
              <a:r>
                <a:rPr lang="en-US" sz="1400" dirty="0">
                  <a:solidFill>
                    <a:schemeClr val="accent6"/>
                  </a:solidFill>
                </a:rPr>
                <a:t>Slow Start</a:t>
              </a:r>
            </a:p>
          </p:txBody>
        </p:sp>
        <p:sp>
          <p:nvSpPr>
            <p:cNvPr id="18" name="TextBox 17">
              <a:extLst>
                <a:ext uri="{FF2B5EF4-FFF2-40B4-BE49-F238E27FC236}">
                  <a16:creationId xmlns:a16="http://schemas.microsoft.com/office/drawing/2014/main" id="{2F39F9FF-09C5-4A8F-9703-5BBC1C2431FB}"/>
                </a:ext>
              </a:extLst>
            </p:cNvPr>
            <p:cNvSpPr txBox="1"/>
            <p:nvPr/>
          </p:nvSpPr>
          <p:spPr>
            <a:xfrm>
              <a:off x="3750303" y="5403443"/>
              <a:ext cx="1801647" cy="307777"/>
            </a:xfrm>
            <a:prstGeom prst="rect">
              <a:avLst/>
            </a:prstGeom>
            <a:noFill/>
          </p:spPr>
          <p:txBody>
            <a:bodyPr wrap="none" rtlCol="0">
              <a:spAutoFit/>
            </a:bodyPr>
            <a:lstStyle/>
            <a:p>
              <a:r>
                <a:rPr lang="en-US" sz="1400" dirty="0">
                  <a:solidFill>
                    <a:schemeClr val="accent6"/>
                  </a:solidFill>
                </a:rPr>
                <a:t>Congestion Avoidance</a:t>
              </a:r>
            </a:p>
          </p:txBody>
        </p:sp>
        <p:sp>
          <p:nvSpPr>
            <p:cNvPr id="19" name="TextBox 18">
              <a:extLst>
                <a:ext uri="{FF2B5EF4-FFF2-40B4-BE49-F238E27FC236}">
                  <a16:creationId xmlns:a16="http://schemas.microsoft.com/office/drawing/2014/main" id="{3C9FE354-B7A4-47DC-AA03-DD397C29EEAD}"/>
                </a:ext>
              </a:extLst>
            </p:cNvPr>
            <p:cNvSpPr txBox="1"/>
            <p:nvPr/>
          </p:nvSpPr>
          <p:spPr>
            <a:xfrm>
              <a:off x="5833149" y="4584931"/>
              <a:ext cx="851708" cy="523220"/>
            </a:xfrm>
            <a:prstGeom prst="rect">
              <a:avLst/>
            </a:prstGeom>
            <a:noFill/>
          </p:spPr>
          <p:txBody>
            <a:bodyPr wrap="none" rtlCol="0">
              <a:spAutoFit/>
            </a:bodyPr>
            <a:lstStyle/>
            <a:p>
              <a:r>
                <a:rPr lang="en-US" sz="1400" dirty="0">
                  <a:solidFill>
                    <a:schemeClr val="accent6"/>
                  </a:solidFill>
                </a:rPr>
                <a:t>Fast</a:t>
              </a:r>
              <a:br>
                <a:rPr lang="en-US" sz="1400" dirty="0">
                  <a:solidFill>
                    <a:schemeClr val="accent6"/>
                  </a:solidFill>
                </a:rPr>
              </a:br>
              <a:r>
                <a:rPr lang="en-US" sz="1400" dirty="0">
                  <a:solidFill>
                    <a:schemeClr val="accent6"/>
                  </a:solidFill>
                </a:rPr>
                <a:t>Recovery</a:t>
              </a:r>
            </a:p>
          </p:txBody>
        </p:sp>
        <p:grpSp>
          <p:nvGrpSpPr>
            <p:cNvPr id="20" name="Group 19">
              <a:extLst>
                <a:ext uri="{FF2B5EF4-FFF2-40B4-BE49-F238E27FC236}">
                  <a16:creationId xmlns:a16="http://schemas.microsoft.com/office/drawing/2014/main" id="{61D80B57-95FD-426F-8469-54431A8EB3A8}"/>
                </a:ext>
              </a:extLst>
            </p:cNvPr>
            <p:cNvGrpSpPr/>
            <p:nvPr/>
          </p:nvGrpSpPr>
          <p:grpSpPr>
            <a:xfrm>
              <a:off x="1115170" y="4156538"/>
              <a:ext cx="680384" cy="564087"/>
              <a:chOff x="942109" y="4271971"/>
              <a:chExt cx="680384" cy="564087"/>
            </a:xfrm>
          </p:grpSpPr>
          <p:sp>
            <p:nvSpPr>
              <p:cNvPr id="25" name="Rectangle 24">
                <a:extLst>
                  <a:ext uri="{FF2B5EF4-FFF2-40B4-BE49-F238E27FC236}">
                    <a16:creationId xmlns:a16="http://schemas.microsoft.com/office/drawing/2014/main" id="{F353A3A2-2E7C-44F5-80C0-7D0F4ABA3ACD}"/>
                  </a:ext>
                </a:extLst>
              </p:cNvPr>
              <p:cNvSpPr/>
              <p:nvPr/>
            </p:nvSpPr>
            <p:spPr>
              <a:xfrm>
                <a:off x="942109" y="4331950"/>
                <a:ext cx="184728" cy="166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3700E0-F9B6-48B8-9D5B-4027502D1109}"/>
                  </a:ext>
                </a:extLst>
              </p:cNvPr>
              <p:cNvSpPr/>
              <p:nvPr/>
            </p:nvSpPr>
            <p:spPr>
              <a:xfrm>
                <a:off x="942109" y="4595044"/>
                <a:ext cx="184728" cy="166254"/>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BED3F47-ABE4-49A5-AD64-24D6AFDB44F5}"/>
                  </a:ext>
                </a:extLst>
              </p:cNvPr>
              <p:cNvSpPr txBox="1"/>
              <p:nvPr/>
            </p:nvSpPr>
            <p:spPr>
              <a:xfrm>
                <a:off x="1097028" y="4271971"/>
                <a:ext cx="525465" cy="307777"/>
              </a:xfrm>
              <a:prstGeom prst="rect">
                <a:avLst/>
              </a:prstGeom>
              <a:noFill/>
            </p:spPr>
            <p:txBody>
              <a:bodyPr wrap="none" rtlCol="0">
                <a:spAutoFit/>
              </a:bodyPr>
              <a:lstStyle/>
              <a:p>
                <a:r>
                  <a:rPr lang="en-US" sz="1400" dirty="0"/>
                  <a:t>Data</a:t>
                </a:r>
              </a:p>
            </p:txBody>
          </p:sp>
          <p:sp>
            <p:nvSpPr>
              <p:cNvPr id="28" name="TextBox 27">
                <a:extLst>
                  <a:ext uri="{FF2B5EF4-FFF2-40B4-BE49-F238E27FC236}">
                    <a16:creationId xmlns:a16="http://schemas.microsoft.com/office/drawing/2014/main" id="{5D760D70-922C-4769-A72D-B130137F43A9}"/>
                  </a:ext>
                </a:extLst>
              </p:cNvPr>
              <p:cNvSpPr txBox="1"/>
              <p:nvPr/>
            </p:nvSpPr>
            <p:spPr>
              <a:xfrm>
                <a:off x="1103954" y="4528281"/>
                <a:ext cx="445956" cy="307777"/>
              </a:xfrm>
              <a:prstGeom prst="rect">
                <a:avLst/>
              </a:prstGeom>
              <a:noFill/>
            </p:spPr>
            <p:txBody>
              <a:bodyPr wrap="none" rtlCol="0">
                <a:spAutoFit/>
              </a:bodyPr>
              <a:lstStyle/>
              <a:p>
                <a:r>
                  <a:rPr lang="en-US" sz="1400" dirty="0"/>
                  <a:t>Ack</a:t>
                </a:r>
              </a:p>
            </p:txBody>
          </p:sp>
        </p:grpSp>
        <p:cxnSp>
          <p:nvCxnSpPr>
            <p:cNvPr id="21" name="Straight Connector 20">
              <a:extLst>
                <a:ext uri="{FF2B5EF4-FFF2-40B4-BE49-F238E27FC236}">
                  <a16:creationId xmlns:a16="http://schemas.microsoft.com/office/drawing/2014/main" id="{3439AFF7-117F-4A51-BEC1-B551ED0E3A1F}"/>
                </a:ext>
              </a:extLst>
            </p:cNvPr>
            <p:cNvCxnSpPr>
              <a:cxnSpLocks/>
            </p:cNvCxnSpPr>
            <p:nvPr/>
          </p:nvCxnSpPr>
          <p:spPr>
            <a:xfrm>
              <a:off x="876510" y="3497636"/>
              <a:ext cx="0" cy="2852535"/>
            </a:xfrm>
            <a:prstGeom prst="line">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1E3B2-FEFB-47C4-86FC-D0E9D917C833}"/>
                </a:ext>
              </a:extLst>
            </p:cNvPr>
            <p:cNvCxnSpPr>
              <a:cxnSpLocks/>
            </p:cNvCxnSpPr>
            <p:nvPr/>
          </p:nvCxnSpPr>
          <p:spPr>
            <a:xfrm flipH="1" flipV="1">
              <a:off x="860849" y="6339780"/>
              <a:ext cx="6113883" cy="10391"/>
            </a:xfrm>
            <a:prstGeom prst="line">
              <a:avLst/>
            </a:prstGeom>
            <a:ln w="381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3375978-0BAC-4CEC-84E7-12514715291B}"/>
                </a:ext>
              </a:extLst>
            </p:cNvPr>
            <p:cNvSpPr txBox="1"/>
            <p:nvPr/>
          </p:nvSpPr>
          <p:spPr>
            <a:xfrm>
              <a:off x="3274903" y="6311040"/>
              <a:ext cx="649537" cy="369332"/>
            </a:xfrm>
            <a:prstGeom prst="rect">
              <a:avLst/>
            </a:prstGeom>
            <a:noFill/>
          </p:spPr>
          <p:txBody>
            <a:bodyPr wrap="none" rtlCol="0">
              <a:spAutoFit/>
            </a:bodyPr>
            <a:lstStyle/>
            <a:p>
              <a:r>
                <a:rPr lang="en-US" dirty="0"/>
                <a:t>Time</a:t>
              </a:r>
            </a:p>
          </p:txBody>
        </p:sp>
        <p:sp>
          <p:nvSpPr>
            <p:cNvPr id="24" name="TextBox 23">
              <a:extLst>
                <a:ext uri="{FF2B5EF4-FFF2-40B4-BE49-F238E27FC236}">
                  <a16:creationId xmlns:a16="http://schemas.microsoft.com/office/drawing/2014/main" id="{A4505081-44EC-41A0-8366-13E5D5985E66}"/>
                </a:ext>
              </a:extLst>
            </p:cNvPr>
            <p:cNvSpPr txBox="1"/>
            <p:nvPr/>
          </p:nvSpPr>
          <p:spPr>
            <a:xfrm rot="16200000">
              <a:off x="-313841" y="4886268"/>
              <a:ext cx="1925527" cy="369332"/>
            </a:xfrm>
            <a:prstGeom prst="rect">
              <a:avLst/>
            </a:prstGeom>
            <a:noFill/>
          </p:spPr>
          <p:txBody>
            <a:bodyPr wrap="none" rtlCol="0">
              <a:spAutoFit/>
            </a:bodyPr>
            <a:lstStyle/>
            <a:p>
              <a:r>
                <a:rPr lang="en-US" dirty="0"/>
                <a:t>Sequence Number</a:t>
              </a:r>
            </a:p>
          </p:txBody>
        </p:sp>
      </p:grpSp>
      <p:sp>
        <p:nvSpPr>
          <p:cNvPr id="62" name="Text Box 10">
            <a:extLst>
              <a:ext uri="{FF2B5EF4-FFF2-40B4-BE49-F238E27FC236}">
                <a16:creationId xmlns:a16="http://schemas.microsoft.com/office/drawing/2014/main" id="{2CE97541-92E0-4F8B-B2D0-26E3B86086D6}"/>
              </a:ext>
            </a:extLst>
          </p:cNvPr>
          <p:cNvSpPr txBox="1">
            <a:spLocks noChangeArrowheads="1"/>
          </p:cNvSpPr>
          <p:nvPr/>
        </p:nvSpPr>
        <p:spPr bwMode="auto">
          <a:xfrm>
            <a:off x="838200" y="907316"/>
            <a:ext cx="10515600" cy="754158"/>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ctr">
            <a:noAutofit/>
          </a:bodyPr>
          <a:lstStyle/>
          <a:p>
            <a:pPr lvl="0" algn="ctr">
              <a:lnSpc>
                <a:spcPct val="90000"/>
              </a:lnSpc>
              <a:spcBef>
                <a:spcPts val="1000"/>
              </a:spcBef>
            </a:pPr>
            <a:r>
              <a:rPr lang="en-US" sz="2600" b="1" dirty="0">
                <a:solidFill>
                  <a:prstClr val="black"/>
                </a:solidFill>
              </a:rPr>
              <a:t>To apply concrete strategies to an implementation, we need to know the sender’s congestion control state</a:t>
            </a:r>
          </a:p>
        </p:txBody>
      </p:sp>
      <p:sp>
        <p:nvSpPr>
          <p:cNvPr id="63" name="TextBox 62">
            <a:extLst>
              <a:ext uri="{FF2B5EF4-FFF2-40B4-BE49-F238E27FC236}">
                <a16:creationId xmlns:a16="http://schemas.microsoft.com/office/drawing/2014/main" id="{8440F3CE-EF7C-4169-B889-F215FEAF8EC5}"/>
              </a:ext>
            </a:extLst>
          </p:cNvPr>
          <p:cNvSpPr txBox="1"/>
          <p:nvPr/>
        </p:nvSpPr>
        <p:spPr>
          <a:xfrm>
            <a:off x="431821" y="3306947"/>
            <a:ext cx="4995085" cy="2554545"/>
          </a:xfrm>
          <a:prstGeom prst="rect">
            <a:avLst/>
          </a:prstGeom>
          <a:noFill/>
        </p:spPr>
        <p:txBody>
          <a:bodyPr wrap="none" rtlCol="0">
            <a:spAutoFit/>
          </a:bodyPr>
          <a:lstStyle/>
          <a:p>
            <a:r>
              <a:rPr lang="en-US" sz="2000" dirty="0"/>
              <a:t>Bytes Sent*2 ≈ Bytes </a:t>
            </a:r>
            <a:r>
              <a:rPr lang="en-US" sz="2000" dirty="0" err="1"/>
              <a:t>Acked</a:t>
            </a:r>
            <a:endParaRPr lang="en-US" sz="2000" dirty="0"/>
          </a:p>
          <a:p>
            <a:pPr lvl="1"/>
            <a:r>
              <a:rPr lang="en-US" sz="2000" dirty="0"/>
              <a:t>State: Slow Start</a:t>
            </a:r>
          </a:p>
          <a:p>
            <a:r>
              <a:rPr lang="en-US" sz="2000" dirty="0"/>
              <a:t>Bytes Sent ≈ Bytes </a:t>
            </a:r>
            <a:r>
              <a:rPr lang="en-US" sz="2000" dirty="0" err="1"/>
              <a:t>Acked</a:t>
            </a:r>
            <a:endParaRPr lang="en-US" sz="2000" dirty="0"/>
          </a:p>
          <a:p>
            <a:pPr lvl="1"/>
            <a:r>
              <a:rPr lang="en-US" sz="2000" dirty="0"/>
              <a:t>State: Congestion Avoidance</a:t>
            </a:r>
          </a:p>
          <a:p>
            <a:r>
              <a:rPr lang="en-US" sz="2000" dirty="0"/>
              <a:t>Retransmitted packets or ACK </a:t>
            </a:r>
            <a:r>
              <a:rPr lang="en-US" sz="2000" dirty="0" err="1"/>
              <a:t>pkts</a:t>
            </a:r>
            <a:r>
              <a:rPr lang="en-US" sz="2000" dirty="0"/>
              <a:t> &gt; Data </a:t>
            </a:r>
            <a:r>
              <a:rPr lang="en-US" sz="2000" dirty="0" err="1"/>
              <a:t>pkts</a:t>
            </a:r>
            <a:endParaRPr lang="en-US" sz="2000" dirty="0"/>
          </a:p>
          <a:p>
            <a:pPr lvl="1"/>
            <a:r>
              <a:rPr lang="en-US" sz="2000" dirty="0"/>
              <a:t>State: Fast Recovery</a:t>
            </a:r>
          </a:p>
          <a:p>
            <a:r>
              <a:rPr lang="en-US" sz="2000" dirty="0"/>
              <a:t>ACK </a:t>
            </a:r>
            <a:r>
              <a:rPr lang="en-US" sz="2000" dirty="0" err="1"/>
              <a:t>pkts</a:t>
            </a:r>
            <a:r>
              <a:rPr lang="en-US" sz="2000" dirty="0"/>
              <a:t>  == 0 and Data </a:t>
            </a:r>
            <a:r>
              <a:rPr lang="en-US" sz="2000" dirty="0" err="1"/>
              <a:t>pkts</a:t>
            </a:r>
            <a:r>
              <a:rPr lang="en-US" sz="2000" dirty="0"/>
              <a:t> &gt; 0</a:t>
            </a:r>
          </a:p>
          <a:p>
            <a:pPr lvl="1"/>
            <a:r>
              <a:rPr lang="en-US" sz="2000" dirty="0"/>
              <a:t>State: Exponential </a:t>
            </a:r>
            <a:r>
              <a:rPr lang="en-US" sz="2000" dirty="0" err="1"/>
              <a:t>Backoff</a:t>
            </a:r>
            <a:endParaRPr lang="en-US" sz="2000" dirty="0"/>
          </a:p>
        </p:txBody>
      </p:sp>
    </p:spTree>
    <p:extLst>
      <p:ext uri="{BB962C8B-B14F-4D97-AF65-F5344CB8AC3E}">
        <p14:creationId xmlns:p14="http://schemas.microsoft.com/office/powerpoint/2010/main" val="324737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AC1EC5D1-9612-4401-8F89-87B18E3C3D29}"/>
              </a:ext>
            </a:extLst>
          </p:cNvPr>
          <p:cNvCxnSpPr>
            <a:cxnSpLocks/>
          </p:cNvCxnSpPr>
          <p:nvPr/>
        </p:nvCxnSpPr>
        <p:spPr>
          <a:xfrm flipH="1">
            <a:off x="9546002" y="2509935"/>
            <a:ext cx="639184" cy="15019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AE9656-9365-462F-ADD1-D6B27776AD37}"/>
              </a:ext>
            </a:extLst>
          </p:cNvPr>
          <p:cNvCxnSpPr>
            <a:cxnSpLocks/>
          </p:cNvCxnSpPr>
          <p:nvPr/>
        </p:nvCxnSpPr>
        <p:spPr>
          <a:xfrm>
            <a:off x="6395727" y="4235408"/>
            <a:ext cx="209683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961271-D9B8-4BC7-B4E4-B9ECF8D5A78A}"/>
              </a:ext>
            </a:extLst>
          </p:cNvPr>
          <p:cNvCxnSpPr>
            <a:cxnSpLocks/>
          </p:cNvCxnSpPr>
          <p:nvPr/>
        </p:nvCxnSpPr>
        <p:spPr>
          <a:xfrm>
            <a:off x="9429135" y="4151403"/>
            <a:ext cx="812376" cy="131533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81936E8A-43F7-487C-887D-FABBF2181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1269" y="3581493"/>
            <a:ext cx="2190977" cy="1246117"/>
          </a:xfrm>
          <a:prstGeom prst="rect">
            <a:avLst/>
          </a:prstGeom>
        </p:spPr>
      </p:pic>
      <p:sp>
        <p:nvSpPr>
          <p:cNvPr id="2" name="Title 1">
            <a:extLst>
              <a:ext uri="{FF2B5EF4-FFF2-40B4-BE49-F238E27FC236}">
                <a16:creationId xmlns:a16="http://schemas.microsoft.com/office/drawing/2014/main" id="{4AC07977-FB47-4BFA-B902-2F5D79E23488}"/>
              </a:ext>
            </a:extLst>
          </p:cNvPr>
          <p:cNvSpPr>
            <a:spLocks noGrp="1"/>
          </p:cNvSpPr>
          <p:nvPr>
            <p:ph type="title"/>
          </p:nvPr>
        </p:nvSpPr>
        <p:spPr/>
        <p:txBody>
          <a:bodyPr/>
          <a:lstStyle/>
          <a:p>
            <a:r>
              <a:rPr lang="en-US" dirty="0"/>
              <a:t>A Day In the Life of </a:t>
            </a:r>
            <a:r>
              <a:rPr lang="en-US"/>
              <a:t>the Internet</a:t>
            </a:r>
            <a:endParaRPr lang="en-US" dirty="0"/>
          </a:p>
        </p:txBody>
      </p:sp>
      <p:sp>
        <p:nvSpPr>
          <p:cNvPr id="4" name="Slide Number Placeholder 3">
            <a:extLst>
              <a:ext uri="{FF2B5EF4-FFF2-40B4-BE49-F238E27FC236}">
                <a16:creationId xmlns:a16="http://schemas.microsoft.com/office/drawing/2014/main" id="{9184B802-C6F6-41A8-9270-D6DC5E5CF50B}"/>
              </a:ext>
            </a:extLst>
          </p:cNvPr>
          <p:cNvSpPr>
            <a:spLocks noGrp="1"/>
          </p:cNvSpPr>
          <p:nvPr>
            <p:ph type="sldNum" sz="quarter" idx="12"/>
          </p:nvPr>
        </p:nvSpPr>
        <p:spPr/>
        <p:txBody>
          <a:bodyPr/>
          <a:lstStyle/>
          <a:p>
            <a:fld id="{36099DA5-221F-4E13-A14C-874F5A3109C9}" type="slidenum">
              <a:rPr lang="en-US" smtClean="0"/>
              <a:t>2</a:t>
            </a:fld>
            <a:endParaRPr lang="en-US" dirty="0"/>
          </a:p>
        </p:txBody>
      </p:sp>
      <p:pic>
        <p:nvPicPr>
          <p:cNvPr id="8" name="Picture 7">
            <a:extLst>
              <a:ext uri="{FF2B5EF4-FFF2-40B4-BE49-F238E27FC236}">
                <a16:creationId xmlns:a16="http://schemas.microsoft.com/office/drawing/2014/main" id="{6FCEF36F-EC3F-445C-B8CB-78AD9305D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83" y="3334524"/>
            <a:ext cx="1424872" cy="1424872"/>
          </a:xfrm>
          <a:prstGeom prst="rect">
            <a:avLst/>
          </a:prstGeom>
        </p:spPr>
      </p:pic>
      <p:pic>
        <p:nvPicPr>
          <p:cNvPr id="12" name="Picture 11">
            <a:extLst>
              <a:ext uri="{FF2B5EF4-FFF2-40B4-BE49-F238E27FC236}">
                <a16:creationId xmlns:a16="http://schemas.microsoft.com/office/drawing/2014/main" id="{9C59494F-E743-4D1C-A834-0F7C56788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1149" y="976180"/>
            <a:ext cx="3480724" cy="1614186"/>
          </a:xfrm>
          <a:prstGeom prst="rect">
            <a:avLst/>
          </a:prstGeom>
        </p:spPr>
      </p:pic>
      <p:pic>
        <p:nvPicPr>
          <p:cNvPr id="14" name="Picture 13">
            <a:extLst>
              <a:ext uri="{FF2B5EF4-FFF2-40B4-BE49-F238E27FC236}">
                <a16:creationId xmlns:a16="http://schemas.microsoft.com/office/drawing/2014/main" id="{6051B3FA-D29B-44C5-ACC1-D62F2F05B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276" y="3397398"/>
            <a:ext cx="1769688" cy="1325054"/>
          </a:xfrm>
          <a:prstGeom prst="rect">
            <a:avLst/>
          </a:prstGeom>
        </p:spPr>
      </p:pic>
      <p:pic>
        <p:nvPicPr>
          <p:cNvPr id="6" name="Content Placeholder 5">
            <a:extLst>
              <a:ext uri="{FF2B5EF4-FFF2-40B4-BE49-F238E27FC236}">
                <a16:creationId xmlns:a16="http://schemas.microsoft.com/office/drawing/2014/main" id="{5CEF4447-E187-4A45-9B47-EF34F8F6DA9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834716" y="5329239"/>
            <a:ext cx="978996" cy="978996"/>
          </a:xfrm>
        </p:spPr>
      </p:pic>
      <p:sp>
        <p:nvSpPr>
          <p:cNvPr id="32" name="Freeform: Shape 31">
            <a:extLst>
              <a:ext uri="{FF2B5EF4-FFF2-40B4-BE49-F238E27FC236}">
                <a16:creationId xmlns:a16="http://schemas.microsoft.com/office/drawing/2014/main" id="{6FBBCC6C-D22E-4EA8-8680-F78CA3880B06}"/>
              </a:ext>
            </a:extLst>
          </p:cNvPr>
          <p:cNvSpPr/>
          <p:nvPr/>
        </p:nvSpPr>
        <p:spPr>
          <a:xfrm>
            <a:off x="2604655" y="2605141"/>
            <a:ext cx="7448766" cy="1546549"/>
          </a:xfrm>
          <a:custGeom>
            <a:avLst/>
            <a:gdLst>
              <a:gd name="connsiteX0" fmla="*/ 7403690 w 7412603"/>
              <a:gd name="connsiteY0" fmla="*/ 0 h 1442447"/>
              <a:gd name="connsiteX1" fmla="*/ 6980903 w 7412603"/>
              <a:gd name="connsiteY1" fmla="*/ 894736 h 1442447"/>
              <a:gd name="connsiteX2" fmla="*/ 4611329 w 7412603"/>
              <a:gd name="connsiteY2" fmla="*/ 1376517 h 1442447"/>
              <a:gd name="connsiteX3" fmla="*/ 0 w 7412603"/>
              <a:gd name="connsiteY3" fmla="*/ 1425678 h 1442447"/>
            </a:gdLst>
            <a:ahLst/>
            <a:cxnLst>
              <a:cxn ang="0">
                <a:pos x="connsiteX0" y="connsiteY0"/>
              </a:cxn>
              <a:cxn ang="0">
                <a:pos x="connsiteX1" y="connsiteY1"/>
              </a:cxn>
              <a:cxn ang="0">
                <a:pos x="connsiteX2" y="connsiteY2"/>
              </a:cxn>
              <a:cxn ang="0">
                <a:pos x="connsiteX3" y="connsiteY3"/>
              </a:cxn>
            </a:cxnLst>
            <a:rect l="l" t="t" r="r" b="b"/>
            <a:pathLst>
              <a:path w="7412603" h="1442447">
                <a:moveTo>
                  <a:pt x="7403690" y="0"/>
                </a:moveTo>
                <a:cubicBezTo>
                  <a:pt x="7424993" y="332658"/>
                  <a:pt x="7446297" y="665316"/>
                  <a:pt x="6980903" y="894736"/>
                </a:cubicBezTo>
                <a:cubicBezTo>
                  <a:pt x="6515509" y="1124156"/>
                  <a:pt x="5774813" y="1288027"/>
                  <a:pt x="4611329" y="1376517"/>
                </a:cubicBezTo>
                <a:cubicBezTo>
                  <a:pt x="3447845" y="1465007"/>
                  <a:pt x="1723922" y="1445342"/>
                  <a:pt x="0" y="1425678"/>
                </a:cubicBezTo>
              </a:path>
            </a:pathLst>
          </a:custGeom>
          <a:noFill/>
          <a:ln w="127000">
            <a:solidFill>
              <a:schemeClr val="accent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35C90139-97A4-49EA-B32C-6BD4411BE153}"/>
              </a:ext>
            </a:extLst>
          </p:cNvPr>
          <p:cNvCxnSpPr/>
          <p:nvPr/>
        </p:nvCxnSpPr>
        <p:spPr>
          <a:xfrm flipH="1" flipV="1">
            <a:off x="9326868" y="3812353"/>
            <a:ext cx="726553" cy="15536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DCDD594-EF33-42F7-BFE5-F0561A2104A8}"/>
              </a:ext>
            </a:extLst>
          </p:cNvPr>
          <p:cNvSpPr txBox="1"/>
          <p:nvPr/>
        </p:nvSpPr>
        <p:spPr>
          <a:xfrm>
            <a:off x="6863811" y="3231318"/>
            <a:ext cx="500458" cy="369332"/>
          </a:xfrm>
          <a:prstGeom prst="rect">
            <a:avLst/>
          </a:prstGeom>
          <a:noFill/>
        </p:spPr>
        <p:txBody>
          <a:bodyPr wrap="none" rtlCol="0">
            <a:spAutoFit/>
          </a:bodyPr>
          <a:lstStyle/>
          <a:p>
            <a:r>
              <a:rPr lang="en-US" dirty="0"/>
              <a:t>TLS</a:t>
            </a:r>
          </a:p>
        </p:txBody>
      </p:sp>
      <p:sp>
        <p:nvSpPr>
          <p:cNvPr id="38" name="TextBox 37">
            <a:extLst>
              <a:ext uri="{FF2B5EF4-FFF2-40B4-BE49-F238E27FC236}">
                <a16:creationId xmlns:a16="http://schemas.microsoft.com/office/drawing/2014/main" id="{B4F1B638-D3F5-42D5-A2C8-0193E2139617}"/>
              </a:ext>
            </a:extLst>
          </p:cNvPr>
          <p:cNvSpPr txBox="1"/>
          <p:nvPr/>
        </p:nvSpPr>
        <p:spPr>
          <a:xfrm>
            <a:off x="8883470" y="3273958"/>
            <a:ext cx="534185" cy="369332"/>
          </a:xfrm>
          <a:prstGeom prst="rect">
            <a:avLst/>
          </a:prstGeom>
          <a:noFill/>
        </p:spPr>
        <p:txBody>
          <a:bodyPr wrap="none" rtlCol="0">
            <a:spAutoFit/>
          </a:bodyPr>
          <a:lstStyle/>
          <a:p>
            <a:r>
              <a:rPr lang="en-US" dirty="0"/>
              <a:t>TCP</a:t>
            </a:r>
          </a:p>
        </p:txBody>
      </p:sp>
      <p:pic>
        <p:nvPicPr>
          <p:cNvPr id="48" name="Picture 47">
            <a:extLst>
              <a:ext uri="{FF2B5EF4-FFF2-40B4-BE49-F238E27FC236}">
                <a16:creationId xmlns:a16="http://schemas.microsoft.com/office/drawing/2014/main" id="{7B1A3664-0ABA-42C5-9A6E-BA7B94CD4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6947" y="2575907"/>
            <a:ext cx="821491" cy="821491"/>
          </a:xfrm>
          <a:prstGeom prst="rect">
            <a:avLst/>
          </a:prstGeom>
        </p:spPr>
      </p:pic>
      <p:pic>
        <p:nvPicPr>
          <p:cNvPr id="49" name="Picture 48">
            <a:extLst>
              <a:ext uri="{FF2B5EF4-FFF2-40B4-BE49-F238E27FC236}">
                <a16:creationId xmlns:a16="http://schemas.microsoft.com/office/drawing/2014/main" id="{FB44119B-AB94-4FDF-9275-2DFF26883C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1311" y="1353926"/>
            <a:ext cx="821491" cy="821491"/>
          </a:xfrm>
          <a:prstGeom prst="rect">
            <a:avLst/>
          </a:prstGeom>
        </p:spPr>
      </p:pic>
      <p:pic>
        <p:nvPicPr>
          <p:cNvPr id="5" name="Picture 4">
            <a:extLst>
              <a:ext uri="{FF2B5EF4-FFF2-40B4-BE49-F238E27FC236}">
                <a16:creationId xmlns:a16="http://schemas.microsoft.com/office/drawing/2014/main" id="{94547A57-98CD-4FEF-B7D2-677D2CCC85D9}"/>
              </a:ext>
            </a:extLst>
          </p:cNvPr>
          <p:cNvPicPr>
            <a:picLocks noChangeAspect="1"/>
          </p:cNvPicPr>
          <p:nvPr/>
        </p:nvPicPr>
        <p:blipFill rotWithShape="1">
          <a:blip r:embed="rId8">
            <a:extLst>
              <a:ext uri="{28A0092B-C50C-407E-A947-70E740481C1C}">
                <a14:useLocalDpi xmlns:a14="http://schemas.microsoft.com/office/drawing/2010/main" val="0"/>
              </a:ext>
            </a:extLst>
          </a:blip>
          <a:srcRect r="50454"/>
          <a:stretch/>
        </p:blipFill>
        <p:spPr>
          <a:xfrm>
            <a:off x="519709" y="2691624"/>
            <a:ext cx="2218032" cy="1447800"/>
          </a:xfrm>
          <a:prstGeom prst="rect">
            <a:avLst/>
          </a:prstGeom>
        </p:spPr>
      </p:pic>
      <p:pic>
        <p:nvPicPr>
          <p:cNvPr id="34" name="Picture 33">
            <a:extLst>
              <a:ext uri="{FF2B5EF4-FFF2-40B4-BE49-F238E27FC236}">
                <a16:creationId xmlns:a16="http://schemas.microsoft.com/office/drawing/2014/main" id="{463B2F12-4005-4B7F-87C3-8DE7B9C41F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675" y="2381614"/>
            <a:ext cx="2195286" cy="1897620"/>
          </a:xfrm>
          <a:prstGeom prst="rect">
            <a:avLst/>
          </a:prstGeom>
        </p:spPr>
      </p:pic>
      <p:sp>
        <p:nvSpPr>
          <p:cNvPr id="44" name="Freeform: Shape 43">
            <a:extLst>
              <a:ext uri="{FF2B5EF4-FFF2-40B4-BE49-F238E27FC236}">
                <a16:creationId xmlns:a16="http://schemas.microsoft.com/office/drawing/2014/main" id="{93B0549C-EC3F-40F8-B378-710E97F2511F}"/>
              </a:ext>
            </a:extLst>
          </p:cNvPr>
          <p:cNvSpPr/>
          <p:nvPr/>
        </p:nvSpPr>
        <p:spPr>
          <a:xfrm>
            <a:off x="2604655" y="2707817"/>
            <a:ext cx="7483242" cy="1414238"/>
          </a:xfrm>
          <a:custGeom>
            <a:avLst/>
            <a:gdLst>
              <a:gd name="connsiteX0" fmla="*/ 7403690 w 7412603"/>
              <a:gd name="connsiteY0" fmla="*/ 0 h 1442447"/>
              <a:gd name="connsiteX1" fmla="*/ 6980903 w 7412603"/>
              <a:gd name="connsiteY1" fmla="*/ 894736 h 1442447"/>
              <a:gd name="connsiteX2" fmla="*/ 4611329 w 7412603"/>
              <a:gd name="connsiteY2" fmla="*/ 1376517 h 1442447"/>
              <a:gd name="connsiteX3" fmla="*/ 0 w 7412603"/>
              <a:gd name="connsiteY3" fmla="*/ 1425678 h 1442447"/>
            </a:gdLst>
            <a:ahLst/>
            <a:cxnLst>
              <a:cxn ang="0">
                <a:pos x="connsiteX0" y="connsiteY0"/>
              </a:cxn>
              <a:cxn ang="0">
                <a:pos x="connsiteX1" y="connsiteY1"/>
              </a:cxn>
              <a:cxn ang="0">
                <a:pos x="connsiteX2" y="connsiteY2"/>
              </a:cxn>
              <a:cxn ang="0">
                <a:pos x="connsiteX3" y="connsiteY3"/>
              </a:cxn>
            </a:cxnLst>
            <a:rect l="l" t="t" r="r" b="b"/>
            <a:pathLst>
              <a:path w="7412603" h="1442447">
                <a:moveTo>
                  <a:pt x="7403690" y="0"/>
                </a:moveTo>
                <a:cubicBezTo>
                  <a:pt x="7424993" y="332658"/>
                  <a:pt x="7446297" y="665316"/>
                  <a:pt x="6980903" y="894736"/>
                </a:cubicBezTo>
                <a:cubicBezTo>
                  <a:pt x="6515509" y="1124156"/>
                  <a:pt x="5774813" y="1288027"/>
                  <a:pt x="4611329" y="1376517"/>
                </a:cubicBezTo>
                <a:cubicBezTo>
                  <a:pt x="3447845" y="1465007"/>
                  <a:pt x="1723922" y="1445342"/>
                  <a:pt x="0" y="1425678"/>
                </a:cubicBezTo>
              </a:path>
            </a:pathLst>
          </a:custGeom>
          <a:noFill/>
          <a:ln w="38100">
            <a:solidFill>
              <a:schemeClr val="accent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8B7E8C6-8B39-451F-BCB7-72CF37CF44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8304" y="3543861"/>
            <a:ext cx="754312" cy="754312"/>
          </a:xfrm>
          <a:prstGeom prst="rect">
            <a:avLst/>
          </a:prstGeom>
        </p:spPr>
      </p:pic>
    </p:spTree>
    <p:extLst>
      <p:ext uri="{BB962C8B-B14F-4D97-AF65-F5344CB8AC3E}">
        <p14:creationId xmlns:p14="http://schemas.microsoft.com/office/powerpoint/2010/main" val="4834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7" grpId="0"/>
      <p:bldP spid="38" grpId="0"/>
      <p:bldP spid="4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6DE2-9B12-495B-98CE-1F2929D5AFC8}"/>
              </a:ext>
            </a:extLst>
          </p:cNvPr>
          <p:cNvSpPr>
            <a:spLocks noGrp="1"/>
          </p:cNvSpPr>
          <p:nvPr>
            <p:ph type="title"/>
          </p:nvPr>
        </p:nvSpPr>
        <p:spPr/>
        <p:txBody>
          <a:bodyPr>
            <a:normAutofit/>
          </a:bodyPr>
          <a:lstStyle/>
          <a:p>
            <a:r>
              <a:rPr lang="en-US" dirty="0"/>
              <a:t>More on Congestion Control</a:t>
            </a:r>
          </a:p>
        </p:txBody>
      </p:sp>
      <p:sp>
        <p:nvSpPr>
          <p:cNvPr id="33" name="Content Placeholder 32">
            <a:extLst>
              <a:ext uri="{FF2B5EF4-FFF2-40B4-BE49-F238E27FC236}">
                <a16:creationId xmlns:a16="http://schemas.microsoft.com/office/drawing/2014/main" id="{3B00B3EF-598D-4666-BFA0-DE79534AE550}"/>
              </a:ext>
            </a:extLst>
          </p:cNvPr>
          <p:cNvSpPr>
            <a:spLocks noGrp="1"/>
          </p:cNvSpPr>
          <p:nvPr>
            <p:ph sz="half" idx="1"/>
          </p:nvPr>
        </p:nvSpPr>
        <p:spPr>
          <a:xfrm>
            <a:off x="838200" y="933061"/>
            <a:ext cx="5181600" cy="5243902"/>
          </a:xfrm>
        </p:spPr>
        <p:txBody>
          <a:bodyPr>
            <a:normAutofit lnSpcReduction="10000"/>
          </a:bodyPr>
          <a:lstStyle/>
          <a:p>
            <a:r>
              <a:rPr lang="en-US" dirty="0"/>
              <a:t>Model as a state machine</a:t>
            </a:r>
          </a:p>
          <a:p>
            <a:pPr lvl="1"/>
            <a:r>
              <a:rPr lang="en-US" dirty="0"/>
              <a:t>Input: Acks and Timers</a:t>
            </a:r>
          </a:p>
          <a:p>
            <a:pPr lvl="1"/>
            <a:r>
              <a:rPr lang="en-US" dirty="0"/>
              <a:t>Output: Congestion Window (</a:t>
            </a:r>
            <a:r>
              <a:rPr lang="en-US" dirty="0" err="1">
                <a:latin typeface="Courier New" panose="02070309020205020404" pitchFamily="49" charset="0"/>
                <a:cs typeface="Courier New" panose="02070309020205020404" pitchFamily="49" charset="0"/>
              </a:rPr>
              <a:t>cwnd</a:t>
            </a:r>
            <a:r>
              <a:rPr lang="en-US" dirty="0"/>
              <a:t>)</a:t>
            </a:r>
          </a:p>
          <a:p>
            <a:r>
              <a:rPr lang="en-US" dirty="0"/>
              <a:t>Four states:</a:t>
            </a:r>
          </a:p>
          <a:p>
            <a:pPr lvl="1"/>
            <a:r>
              <a:rPr lang="en-US" i="1" dirty="0"/>
              <a:t>Slow Start</a:t>
            </a:r>
            <a:r>
              <a:rPr lang="en-US" dirty="0"/>
              <a:t>—Quickly find available bandwidth</a:t>
            </a:r>
          </a:p>
          <a:p>
            <a:pPr lvl="1"/>
            <a:r>
              <a:rPr lang="en-US" i="1" dirty="0"/>
              <a:t>Congestion Avoidance</a:t>
            </a:r>
            <a:r>
              <a:rPr lang="en-US" dirty="0"/>
              <a:t>—Steady state sending with occasional probe for more bandwidth</a:t>
            </a:r>
          </a:p>
          <a:p>
            <a:pPr lvl="1"/>
            <a:r>
              <a:rPr lang="en-US" i="1" dirty="0"/>
              <a:t>Fast Recovery</a:t>
            </a:r>
            <a:r>
              <a:rPr lang="en-US" dirty="0"/>
              <a:t>—React to loss by slowing down</a:t>
            </a:r>
          </a:p>
          <a:p>
            <a:pPr lvl="1"/>
            <a:r>
              <a:rPr lang="en-US" i="1" dirty="0"/>
              <a:t>Exponential </a:t>
            </a:r>
            <a:r>
              <a:rPr lang="en-US" i="1" dirty="0" err="1"/>
              <a:t>Backoff</a:t>
            </a:r>
            <a:r>
              <a:rPr lang="en-US" dirty="0"/>
              <a:t>—Timeout, slow down</a:t>
            </a:r>
          </a:p>
          <a:p>
            <a:endParaRPr lang="en-US" dirty="0"/>
          </a:p>
        </p:txBody>
      </p:sp>
      <p:sp>
        <p:nvSpPr>
          <p:cNvPr id="4" name="Slide Number Placeholder 3">
            <a:extLst>
              <a:ext uri="{FF2B5EF4-FFF2-40B4-BE49-F238E27FC236}">
                <a16:creationId xmlns:a16="http://schemas.microsoft.com/office/drawing/2014/main" id="{573FAF91-60E3-42BD-87FA-C1AA54A8C246}"/>
              </a:ext>
            </a:extLst>
          </p:cNvPr>
          <p:cNvSpPr>
            <a:spLocks noGrp="1"/>
          </p:cNvSpPr>
          <p:nvPr>
            <p:ph type="sldNum" sz="quarter" idx="12"/>
          </p:nvPr>
        </p:nvSpPr>
        <p:spPr/>
        <p:txBody>
          <a:bodyPr/>
          <a:lstStyle/>
          <a:p>
            <a:fld id="{36099DA5-221F-4E13-A14C-874F5A3109C9}" type="slidenum">
              <a:rPr lang="en-US" smtClean="0"/>
              <a:t>20</a:t>
            </a:fld>
            <a:endParaRPr lang="en-US" dirty="0"/>
          </a:p>
        </p:txBody>
      </p:sp>
      <p:grpSp>
        <p:nvGrpSpPr>
          <p:cNvPr id="11" name="Group 10">
            <a:extLst>
              <a:ext uri="{FF2B5EF4-FFF2-40B4-BE49-F238E27FC236}">
                <a16:creationId xmlns:a16="http://schemas.microsoft.com/office/drawing/2014/main" id="{3ABC9E96-DB66-4447-9D30-80A3EEA87294}"/>
              </a:ext>
            </a:extLst>
          </p:cNvPr>
          <p:cNvGrpSpPr/>
          <p:nvPr/>
        </p:nvGrpSpPr>
        <p:grpSpPr>
          <a:xfrm>
            <a:off x="6257680" y="1390708"/>
            <a:ext cx="5651937" cy="4877626"/>
            <a:chOff x="6257680" y="1390708"/>
            <a:chExt cx="5651937" cy="4877626"/>
          </a:xfrm>
        </p:grpSpPr>
        <p:sp>
          <p:nvSpPr>
            <p:cNvPr id="62" name="TextBox 61">
              <a:extLst>
                <a:ext uri="{FF2B5EF4-FFF2-40B4-BE49-F238E27FC236}">
                  <a16:creationId xmlns:a16="http://schemas.microsoft.com/office/drawing/2014/main" id="{CC498B49-914F-4895-B1A6-CE71861AE3F2}"/>
                </a:ext>
              </a:extLst>
            </p:cNvPr>
            <p:cNvSpPr txBox="1"/>
            <p:nvPr/>
          </p:nvSpPr>
          <p:spPr>
            <a:xfrm>
              <a:off x="8649105" y="5622003"/>
              <a:ext cx="788999" cy="646331"/>
            </a:xfrm>
            <a:prstGeom prst="rect">
              <a:avLst/>
            </a:prstGeom>
            <a:noFill/>
          </p:spPr>
          <p:txBody>
            <a:bodyPr wrap="none" rtlCol="0">
              <a:spAutoFit/>
            </a:bodyPr>
            <a:lstStyle/>
            <a:p>
              <a:r>
                <a:rPr lang="en-US" sz="1200" dirty="0"/>
                <a:t>Ack</a:t>
              </a:r>
            </a:p>
            <a:p>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+=1</a:t>
              </a:r>
            </a:p>
          </p:txBody>
        </p:sp>
        <p:sp>
          <p:nvSpPr>
            <p:cNvPr id="35" name="Oval 34">
              <a:extLst>
                <a:ext uri="{FF2B5EF4-FFF2-40B4-BE49-F238E27FC236}">
                  <a16:creationId xmlns:a16="http://schemas.microsoft.com/office/drawing/2014/main" id="{B052D753-C9D3-4918-A521-AEE468A6E05A}"/>
                </a:ext>
              </a:extLst>
            </p:cNvPr>
            <p:cNvSpPr/>
            <p:nvPr/>
          </p:nvSpPr>
          <p:spPr>
            <a:xfrm>
              <a:off x="6852085" y="2327697"/>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Slow</a:t>
              </a:r>
              <a:br>
                <a:rPr lang="en-US" sz="1400" dirty="0">
                  <a:solidFill>
                    <a:schemeClr val="tx1"/>
                  </a:solidFill>
                </a:rPr>
              </a:br>
              <a:r>
                <a:rPr lang="en-US" sz="1400" dirty="0">
                  <a:solidFill>
                    <a:schemeClr val="tx1"/>
                  </a:solidFill>
                </a:rPr>
                <a:t>Start</a:t>
              </a:r>
            </a:p>
          </p:txBody>
        </p:sp>
        <p:sp>
          <p:nvSpPr>
            <p:cNvPr id="36" name="Oval 35">
              <a:extLst>
                <a:ext uri="{FF2B5EF4-FFF2-40B4-BE49-F238E27FC236}">
                  <a16:creationId xmlns:a16="http://schemas.microsoft.com/office/drawing/2014/main" id="{37F62636-1E0D-4633-B24D-05C52D9336B1}"/>
                </a:ext>
              </a:extLst>
            </p:cNvPr>
            <p:cNvSpPr/>
            <p:nvPr/>
          </p:nvSpPr>
          <p:spPr>
            <a:xfrm>
              <a:off x="8903589" y="3238425"/>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Exponential</a:t>
              </a:r>
            </a:p>
            <a:p>
              <a:pPr algn="ctr"/>
              <a:r>
                <a:rPr lang="en-US" sz="1400" dirty="0" err="1">
                  <a:solidFill>
                    <a:schemeClr val="tx1"/>
                  </a:solidFill>
                </a:rPr>
                <a:t>Backoff</a:t>
              </a:r>
              <a:endParaRPr lang="en-US" sz="1400" dirty="0">
                <a:solidFill>
                  <a:schemeClr val="tx1"/>
                </a:solidFill>
              </a:endParaRPr>
            </a:p>
          </p:txBody>
        </p:sp>
        <p:sp>
          <p:nvSpPr>
            <p:cNvPr id="37" name="Oval 36">
              <a:extLst>
                <a:ext uri="{FF2B5EF4-FFF2-40B4-BE49-F238E27FC236}">
                  <a16:creationId xmlns:a16="http://schemas.microsoft.com/office/drawing/2014/main" id="{AE70CF13-845D-4738-B580-DEAA9D9BE074}"/>
                </a:ext>
              </a:extLst>
            </p:cNvPr>
            <p:cNvSpPr/>
            <p:nvPr/>
          </p:nvSpPr>
          <p:spPr>
            <a:xfrm>
              <a:off x="10861410" y="2265639"/>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Congestion</a:t>
              </a:r>
            </a:p>
            <a:p>
              <a:pPr algn="ctr"/>
              <a:r>
                <a:rPr lang="en-US" sz="1400" dirty="0">
                  <a:solidFill>
                    <a:schemeClr val="tx1"/>
                  </a:solidFill>
                </a:rPr>
                <a:t>Avoidance</a:t>
              </a:r>
            </a:p>
          </p:txBody>
        </p:sp>
        <p:sp>
          <p:nvSpPr>
            <p:cNvPr id="38" name="Oval 37">
              <a:extLst>
                <a:ext uri="{FF2B5EF4-FFF2-40B4-BE49-F238E27FC236}">
                  <a16:creationId xmlns:a16="http://schemas.microsoft.com/office/drawing/2014/main" id="{8053D9BC-A0D2-4E93-BFD7-2223A2A87005}"/>
                </a:ext>
              </a:extLst>
            </p:cNvPr>
            <p:cNvSpPr/>
            <p:nvPr/>
          </p:nvSpPr>
          <p:spPr>
            <a:xfrm>
              <a:off x="8911881" y="4756007"/>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Fast</a:t>
              </a:r>
            </a:p>
            <a:p>
              <a:pPr algn="ctr"/>
              <a:r>
                <a:rPr lang="en-US" sz="1400" dirty="0">
                  <a:solidFill>
                    <a:schemeClr val="tx1"/>
                  </a:solidFill>
                </a:rPr>
                <a:t>Recovery</a:t>
              </a:r>
            </a:p>
          </p:txBody>
        </p:sp>
        <p:cxnSp>
          <p:nvCxnSpPr>
            <p:cNvPr id="39" name="Connector: Curved 38">
              <a:extLst>
                <a:ext uri="{FF2B5EF4-FFF2-40B4-BE49-F238E27FC236}">
                  <a16:creationId xmlns:a16="http://schemas.microsoft.com/office/drawing/2014/main" id="{3A1F7827-7483-4F30-BA89-6949F40D96EF}"/>
                </a:ext>
              </a:extLst>
            </p:cNvPr>
            <p:cNvCxnSpPr>
              <a:cxnSpLocks/>
              <a:stCxn id="35" idx="7"/>
              <a:endCxn id="37" idx="1"/>
            </p:cNvCxnSpPr>
            <p:nvPr/>
          </p:nvCxnSpPr>
          <p:spPr>
            <a:xfrm rot="5400000" flipH="1" flipV="1">
              <a:off x="9282918" y="749206"/>
              <a:ext cx="62058" cy="3362747"/>
            </a:xfrm>
            <a:prstGeom prst="curvedConnector3">
              <a:avLst>
                <a:gd name="adj1" fmla="val 684149"/>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32C1AF5F-5152-47D3-93A6-B8E26DBABFE1}"/>
                </a:ext>
              </a:extLst>
            </p:cNvPr>
            <p:cNvCxnSpPr>
              <a:cxnSpLocks/>
              <a:stCxn id="37" idx="5"/>
              <a:endCxn id="38" idx="6"/>
            </p:cNvCxnSpPr>
            <p:nvPr/>
          </p:nvCxnSpPr>
          <p:spPr>
            <a:xfrm rot="5400000">
              <a:off x="9650551" y="3221858"/>
              <a:ext cx="2167079" cy="1815618"/>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1B2FF1F2-4260-4AE6-AFD7-BA8B97E912FE}"/>
                </a:ext>
              </a:extLst>
            </p:cNvPr>
            <p:cNvCxnSpPr>
              <a:cxnSpLocks/>
              <a:stCxn id="38" idx="7"/>
              <a:endCxn id="37" idx="4"/>
            </p:cNvCxnSpPr>
            <p:nvPr/>
          </p:nvCxnSpPr>
          <p:spPr>
            <a:xfrm flipV="1">
              <a:off x="9692370" y="3180039"/>
              <a:ext cx="1626240" cy="170987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58BF0867-FAD8-4F92-8BAE-4D8EE379C43B}"/>
                </a:ext>
              </a:extLst>
            </p:cNvPr>
            <p:cNvCxnSpPr>
              <a:cxnSpLocks/>
              <a:stCxn id="35" idx="4"/>
              <a:endCxn id="38" idx="2"/>
            </p:cNvCxnSpPr>
            <p:nvPr/>
          </p:nvCxnSpPr>
          <p:spPr>
            <a:xfrm rot="16200000" flipH="1">
              <a:off x="7125028" y="3426354"/>
              <a:ext cx="1971110" cy="1602596"/>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AA767F0C-B1AB-4CA2-820B-BCDF2F75EEBB}"/>
                </a:ext>
              </a:extLst>
            </p:cNvPr>
            <p:cNvCxnSpPr>
              <a:cxnSpLocks/>
              <a:stCxn id="35" idx="6"/>
              <a:endCxn id="36" idx="0"/>
            </p:cNvCxnSpPr>
            <p:nvPr/>
          </p:nvCxnSpPr>
          <p:spPr>
            <a:xfrm>
              <a:off x="7766485" y="2784897"/>
              <a:ext cx="1594304" cy="453528"/>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0E4C5EEC-389F-4A2D-8F33-F2286AFD4D83}"/>
                </a:ext>
              </a:extLst>
            </p:cNvPr>
            <p:cNvCxnSpPr>
              <a:cxnSpLocks/>
              <a:stCxn id="37" idx="2"/>
              <a:endCxn id="36" idx="0"/>
            </p:cNvCxnSpPr>
            <p:nvPr/>
          </p:nvCxnSpPr>
          <p:spPr>
            <a:xfrm rot="10800000" flipV="1">
              <a:off x="9360790" y="2722839"/>
              <a:ext cx="1500621" cy="515586"/>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2C8E45F1-3A48-4A06-A831-DE50E60AB74B}"/>
                </a:ext>
              </a:extLst>
            </p:cNvPr>
            <p:cNvCxnSpPr>
              <a:cxnSpLocks/>
              <a:stCxn id="38" idx="0"/>
              <a:endCxn id="36" idx="4"/>
            </p:cNvCxnSpPr>
            <p:nvPr/>
          </p:nvCxnSpPr>
          <p:spPr>
            <a:xfrm rot="16200000" flipV="1">
              <a:off x="9063344" y="4450270"/>
              <a:ext cx="603182" cy="8292"/>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44C6D259-AD32-47DA-9482-C41CEA51DDDB}"/>
                </a:ext>
              </a:extLst>
            </p:cNvPr>
            <p:cNvCxnSpPr>
              <a:cxnSpLocks/>
              <a:stCxn id="36" idx="2"/>
              <a:endCxn id="35" idx="5"/>
            </p:cNvCxnSpPr>
            <p:nvPr/>
          </p:nvCxnSpPr>
          <p:spPr>
            <a:xfrm rot="10800000">
              <a:off x="7632575" y="3108187"/>
              <a:ext cx="1271015" cy="587439"/>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12493815-4BE4-4896-8D59-1E73D06F3655}"/>
                </a:ext>
              </a:extLst>
            </p:cNvPr>
            <p:cNvCxnSpPr>
              <a:cxnSpLocks/>
              <a:stCxn id="35" idx="1"/>
              <a:endCxn id="35" idx="2"/>
            </p:cNvCxnSpPr>
            <p:nvPr/>
          </p:nvCxnSpPr>
          <p:spPr>
            <a:xfrm rot="16200000" flipH="1" flipV="1">
              <a:off x="6757396" y="2556296"/>
              <a:ext cx="323289" cy="133911"/>
            </a:xfrm>
            <a:prstGeom prst="curvedConnector4">
              <a:avLst>
                <a:gd name="adj1" fmla="val -39850"/>
                <a:gd name="adj2" fmla="val 27071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62A55217-5A42-4F56-9108-5BD3C1C9F8EF}"/>
                </a:ext>
              </a:extLst>
            </p:cNvPr>
            <p:cNvCxnSpPr>
              <a:cxnSpLocks/>
              <a:stCxn id="37" idx="0"/>
              <a:endCxn id="37" idx="7"/>
            </p:cNvCxnSpPr>
            <p:nvPr/>
          </p:nvCxnSpPr>
          <p:spPr>
            <a:xfrm rot="16200000" flipH="1">
              <a:off x="11413298" y="2170950"/>
              <a:ext cx="133911" cy="323289"/>
            </a:xfrm>
            <a:prstGeom prst="curvedConnector3">
              <a:avLst>
                <a:gd name="adj1" fmla="val -17071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C35CE034-B41D-4373-BD48-179B3AB1866D}"/>
                </a:ext>
              </a:extLst>
            </p:cNvPr>
            <p:cNvCxnSpPr>
              <a:cxnSpLocks/>
              <a:stCxn id="36" idx="6"/>
              <a:endCxn id="36" idx="7"/>
            </p:cNvCxnSpPr>
            <p:nvPr/>
          </p:nvCxnSpPr>
          <p:spPr>
            <a:xfrm flipH="1" flipV="1">
              <a:off x="9684078" y="3372336"/>
              <a:ext cx="133911" cy="323289"/>
            </a:xfrm>
            <a:prstGeom prst="curvedConnector4">
              <a:avLst>
                <a:gd name="adj1" fmla="val -170710"/>
                <a:gd name="adj2" fmla="val 11785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B997BCE2-05F3-4501-9BA6-250266FC0736}"/>
                </a:ext>
              </a:extLst>
            </p:cNvPr>
            <p:cNvCxnSpPr>
              <a:cxnSpLocks/>
              <a:stCxn id="38" idx="4"/>
              <a:endCxn id="38" idx="3"/>
            </p:cNvCxnSpPr>
            <p:nvPr/>
          </p:nvCxnSpPr>
          <p:spPr>
            <a:xfrm rot="5400000" flipH="1">
              <a:off x="9140481" y="5441808"/>
              <a:ext cx="133911" cy="323289"/>
            </a:xfrm>
            <a:prstGeom prst="curvedConnector3">
              <a:avLst>
                <a:gd name="adj1" fmla="val -17071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7BAFFA-9DB8-403A-A3AB-33B4F914D417}"/>
                </a:ext>
              </a:extLst>
            </p:cNvPr>
            <p:cNvCxnSpPr>
              <a:cxnSpLocks/>
              <a:endCxn id="35" idx="0"/>
            </p:cNvCxnSpPr>
            <p:nvPr/>
          </p:nvCxnSpPr>
          <p:spPr>
            <a:xfrm>
              <a:off x="7309285" y="1935761"/>
              <a:ext cx="0" cy="3919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5A62CF0-8773-4F8D-977C-079E5D673625}"/>
                </a:ext>
              </a:extLst>
            </p:cNvPr>
            <p:cNvSpPr txBox="1"/>
            <p:nvPr/>
          </p:nvSpPr>
          <p:spPr>
            <a:xfrm>
              <a:off x="9682414" y="2473448"/>
              <a:ext cx="708848" cy="276999"/>
            </a:xfrm>
            <a:prstGeom prst="rect">
              <a:avLst/>
            </a:prstGeom>
            <a:noFill/>
          </p:spPr>
          <p:txBody>
            <a:bodyPr wrap="none" rtlCol="0">
              <a:spAutoFit/>
            </a:bodyPr>
            <a:lstStyle/>
            <a:p>
              <a:r>
                <a:rPr lang="en-US" sz="1200" dirty="0"/>
                <a:t>Timeout</a:t>
              </a:r>
            </a:p>
          </p:txBody>
        </p:sp>
        <p:sp>
          <p:nvSpPr>
            <p:cNvPr id="53" name="TextBox 52">
              <a:extLst>
                <a:ext uri="{FF2B5EF4-FFF2-40B4-BE49-F238E27FC236}">
                  <a16:creationId xmlns:a16="http://schemas.microsoft.com/office/drawing/2014/main" id="{1D719231-3DE8-4B1B-AA1C-B5DD4B17DE66}"/>
                </a:ext>
              </a:extLst>
            </p:cNvPr>
            <p:cNvSpPr txBox="1"/>
            <p:nvPr/>
          </p:nvSpPr>
          <p:spPr>
            <a:xfrm>
              <a:off x="8104912" y="2542239"/>
              <a:ext cx="708848" cy="276999"/>
            </a:xfrm>
            <a:prstGeom prst="rect">
              <a:avLst/>
            </a:prstGeom>
            <a:noFill/>
          </p:spPr>
          <p:txBody>
            <a:bodyPr wrap="none" rtlCol="0">
              <a:spAutoFit/>
            </a:bodyPr>
            <a:lstStyle/>
            <a:p>
              <a:r>
                <a:rPr lang="en-US" sz="1200" dirty="0"/>
                <a:t>Timeout</a:t>
              </a:r>
            </a:p>
          </p:txBody>
        </p:sp>
        <p:sp>
          <p:nvSpPr>
            <p:cNvPr id="54" name="TextBox 53">
              <a:extLst>
                <a:ext uri="{FF2B5EF4-FFF2-40B4-BE49-F238E27FC236}">
                  <a16:creationId xmlns:a16="http://schemas.microsoft.com/office/drawing/2014/main" id="{DEAE11D6-3179-4110-A821-51A66CE0B400}"/>
                </a:ext>
              </a:extLst>
            </p:cNvPr>
            <p:cNvSpPr txBox="1"/>
            <p:nvPr/>
          </p:nvSpPr>
          <p:spPr>
            <a:xfrm rot="16200000">
              <a:off x="8843069" y="4315917"/>
              <a:ext cx="708848" cy="276999"/>
            </a:xfrm>
            <a:prstGeom prst="rect">
              <a:avLst/>
            </a:prstGeom>
            <a:noFill/>
          </p:spPr>
          <p:txBody>
            <a:bodyPr wrap="none" rtlCol="0">
              <a:spAutoFit/>
            </a:bodyPr>
            <a:lstStyle/>
            <a:p>
              <a:r>
                <a:rPr lang="en-US" sz="1200" dirty="0"/>
                <a:t>Timeout</a:t>
              </a:r>
            </a:p>
          </p:txBody>
        </p:sp>
        <p:sp>
          <p:nvSpPr>
            <p:cNvPr id="55" name="TextBox 54">
              <a:extLst>
                <a:ext uri="{FF2B5EF4-FFF2-40B4-BE49-F238E27FC236}">
                  <a16:creationId xmlns:a16="http://schemas.microsoft.com/office/drawing/2014/main" id="{25DEA033-C61B-4023-88BB-959FE79685B7}"/>
                </a:ext>
              </a:extLst>
            </p:cNvPr>
            <p:cNvSpPr txBox="1"/>
            <p:nvPr/>
          </p:nvSpPr>
          <p:spPr>
            <a:xfrm>
              <a:off x="7229787" y="4977787"/>
              <a:ext cx="1395140" cy="646331"/>
            </a:xfrm>
            <a:prstGeom prst="rect">
              <a:avLst/>
            </a:prstGeom>
            <a:noFill/>
          </p:spPr>
          <p:txBody>
            <a:bodyPr wrap="square" rtlCol="0">
              <a:spAutoFit/>
            </a:bodyPr>
            <a:lstStyle/>
            <a:p>
              <a:r>
                <a:rPr lang="en-US" sz="1200" dirty="0"/>
                <a:t>3 Duplicate Acks</a:t>
              </a:r>
              <a:br>
                <a:rPr lang="en-US" sz="1200" dirty="0"/>
              </a:br>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 = </a:t>
              </a:r>
              <a:r>
                <a:rPr lang="en-US" sz="1200" dirty="0" err="1">
                  <a:latin typeface="Courier New" panose="02070309020205020404" pitchFamily="49" charset="0"/>
                  <a:cs typeface="Courier New" panose="02070309020205020404" pitchFamily="49" charset="0"/>
                </a:rPr>
                <a:t>cwnd</a:t>
              </a:r>
              <a:r>
                <a:rPr lang="en-US" sz="1200" dirty="0"/>
                <a:t>/2</a:t>
              </a:r>
            </a:p>
          </p:txBody>
        </p:sp>
        <p:sp>
          <p:nvSpPr>
            <p:cNvPr id="57" name="TextBox 56">
              <a:extLst>
                <a:ext uri="{FF2B5EF4-FFF2-40B4-BE49-F238E27FC236}">
                  <a16:creationId xmlns:a16="http://schemas.microsoft.com/office/drawing/2014/main" id="{FA2AE4FA-2A66-488A-85F1-0C88B3859137}"/>
                </a:ext>
              </a:extLst>
            </p:cNvPr>
            <p:cNvSpPr txBox="1"/>
            <p:nvPr/>
          </p:nvSpPr>
          <p:spPr>
            <a:xfrm>
              <a:off x="6257680" y="1651747"/>
              <a:ext cx="982961" cy="646331"/>
            </a:xfrm>
            <a:prstGeom prst="rect">
              <a:avLst/>
            </a:prstGeom>
            <a:noFill/>
          </p:spPr>
          <p:txBody>
            <a:bodyPr wrap="none" rtlCol="0">
              <a:spAutoFit/>
            </a:bodyPr>
            <a:lstStyle/>
            <a:p>
              <a:r>
                <a:rPr lang="en-US" sz="1200" dirty="0"/>
                <a:t>New Ack</a:t>
              </a:r>
              <a:br>
                <a:rPr lang="en-US" sz="1200" dirty="0"/>
              </a:br>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+=MSS</a:t>
              </a:r>
            </a:p>
          </p:txBody>
        </p:sp>
        <p:sp>
          <p:nvSpPr>
            <p:cNvPr id="58" name="TextBox 57">
              <a:extLst>
                <a:ext uri="{FF2B5EF4-FFF2-40B4-BE49-F238E27FC236}">
                  <a16:creationId xmlns:a16="http://schemas.microsoft.com/office/drawing/2014/main" id="{89C8AA25-26D4-44DE-BB31-C1990E5FE719}"/>
                </a:ext>
              </a:extLst>
            </p:cNvPr>
            <p:cNvSpPr txBox="1"/>
            <p:nvPr/>
          </p:nvSpPr>
          <p:spPr>
            <a:xfrm>
              <a:off x="7896836" y="3215133"/>
              <a:ext cx="712054" cy="646331"/>
            </a:xfrm>
            <a:prstGeom prst="rect">
              <a:avLst/>
            </a:prstGeom>
            <a:noFill/>
          </p:spPr>
          <p:txBody>
            <a:bodyPr wrap="none" rtlCol="0">
              <a:spAutoFit/>
            </a:bodyPr>
            <a:lstStyle/>
            <a:p>
              <a:r>
                <a:rPr lang="en-US" sz="1200" dirty="0"/>
                <a:t>Ack</a:t>
              </a:r>
              <a:br>
                <a:rPr lang="en-US" sz="1200" dirty="0"/>
              </a:br>
              <a:r>
                <a:rPr lang="en-US" sz="1200" dirty="0"/>
                <a:t>--</a:t>
              </a:r>
              <a:br>
                <a:rPr lang="en-US" sz="1200" dirty="0"/>
              </a:br>
              <a:r>
                <a:rPr lang="en-US" sz="1200" dirty="0" err="1">
                  <a:latin typeface="Courier New" panose="02070309020205020404" pitchFamily="49" charset="0"/>
                  <a:cs typeface="Courier New" panose="02070309020205020404" pitchFamily="49" charset="0"/>
                </a:rPr>
                <a:t>cwnd</a:t>
              </a:r>
              <a:r>
                <a:rPr lang="en-US" sz="1200" dirty="0"/>
                <a:t>=0</a:t>
              </a:r>
            </a:p>
          </p:txBody>
        </p:sp>
        <p:sp>
          <p:nvSpPr>
            <p:cNvPr id="59" name="TextBox 58">
              <a:extLst>
                <a:ext uri="{FF2B5EF4-FFF2-40B4-BE49-F238E27FC236}">
                  <a16:creationId xmlns:a16="http://schemas.microsoft.com/office/drawing/2014/main" id="{D54AE2BF-FD50-46D6-93C0-D68AAB0071F5}"/>
                </a:ext>
              </a:extLst>
            </p:cNvPr>
            <p:cNvSpPr txBox="1"/>
            <p:nvPr/>
          </p:nvSpPr>
          <p:spPr>
            <a:xfrm>
              <a:off x="10970708" y="1390708"/>
              <a:ext cx="788999" cy="646331"/>
            </a:xfrm>
            <a:prstGeom prst="rect">
              <a:avLst/>
            </a:prstGeom>
            <a:noFill/>
          </p:spPr>
          <p:txBody>
            <a:bodyPr wrap="none" rtlCol="0">
              <a:spAutoFit/>
            </a:bodyPr>
            <a:lstStyle/>
            <a:p>
              <a:r>
                <a:rPr lang="en-US" sz="1200" dirty="0"/>
                <a:t>New Ack</a:t>
              </a:r>
            </a:p>
            <a:p>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+=1</a:t>
              </a:r>
            </a:p>
          </p:txBody>
        </p:sp>
        <p:sp>
          <p:nvSpPr>
            <p:cNvPr id="60" name="TextBox 59">
              <a:extLst>
                <a:ext uri="{FF2B5EF4-FFF2-40B4-BE49-F238E27FC236}">
                  <a16:creationId xmlns:a16="http://schemas.microsoft.com/office/drawing/2014/main" id="{0565B3D2-C3AF-4BDE-A88D-04623418FB88}"/>
                </a:ext>
              </a:extLst>
            </p:cNvPr>
            <p:cNvSpPr txBox="1"/>
            <p:nvPr/>
          </p:nvSpPr>
          <p:spPr>
            <a:xfrm>
              <a:off x="10514477" y="4975672"/>
              <a:ext cx="1395140" cy="646331"/>
            </a:xfrm>
            <a:prstGeom prst="rect">
              <a:avLst/>
            </a:prstGeom>
            <a:noFill/>
          </p:spPr>
          <p:txBody>
            <a:bodyPr wrap="square" rtlCol="0">
              <a:spAutoFit/>
            </a:bodyPr>
            <a:lstStyle/>
            <a:p>
              <a:r>
                <a:rPr lang="en-US" sz="1200" dirty="0"/>
                <a:t>3 Duplicate Acks</a:t>
              </a:r>
              <a:br>
                <a:rPr lang="en-US" sz="1200" dirty="0"/>
              </a:br>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 = </a:t>
              </a:r>
              <a:r>
                <a:rPr lang="en-US" sz="1200" dirty="0" err="1">
                  <a:latin typeface="Courier New" panose="02070309020205020404" pitchFamily="49" charset="0"/>
                  <a:cs typeface="Courier New" panose="02070309020205020404" pitchFamily="49" charset="0"/>
                </a:rPr>
                <a:t>cwnd</a:t>
              </a:r>
              <a:r>
                <a:rPr lang="en-US" sz="1200" dirty="0"/>
                <a:t>/2</a:t>
              </a:r>
            </a:p>
          </p:txBody>
        </p:sp>
      </p:grpSp>
      <p:sp>
        <p:nvSpPr>
          <p:cNvPr id="10" name="TextBox 9">
            <a:extLst>
              <a:ext uri="{FF2B5EF4-FFF2-40B4-BE49-F238E27FC236}">
                <a16:creationId xmlns:a16="http://schemas.microsoft.com/office/drawing/2014/main" id="{6A9CAB7F-8FC8-4240-9957-97C244E43701}"/>
              </a:ext>
            </a:extLst>
          </p:cNvPr>
          <p:cNvSpPr txBox="1"/>
          <p:nvPr/>
        </p:nvSpPr>
        <p:spPr>
          <a:xfrm>
            <a:off x="7709814" y="952380"/>
            <a:ext cx="2995244" cy="646331"/>
          </a:xfrm>
          <a:prstGeom prst="rect">
            <a:avLst/>
          </a:prstGeom>
          <a:noFill/>
        </p:spPr>
        <p:txBody>
          <a:bodyPr wrap="none" rtlCol="0">
            <a:spAutoFit/>
          </a:bodyPr>
          <a:lstStyle/>
          <a:p>
            <a:pPr algn="ctr"/>
            <a:r>
              <a:rPr lang="en-US" dirty="0"/>
              <a:t>New Reno Congestion Control</a:t>
            </a:r>
            <a:br>
              <a:rPr lang="en-US" dirty="0"/>
            </a:br>
            <a:r>
              <a:rPr lang="en-US" dirty="0"/>
              <a:t>State Machine</a:t>
            </a:r>
          </a:p>
        </p:txBody>
      </p:sp>
      <p:sp>
        <p:nvSpPr>
          <p:cNvPr id="61" name="TextBox 60">
            <a:extLst>
              <a:ext uri="{FF2B5EF4-FFF2-40B4-BE49-F238E27FC236}">
                <a16:creationId xmlns:a16="http://schemas.microsoft.com/office/drawing/2014/main" id="{88F25B29-4F4D-4BAB-96FC-BB0CBB43225A}"/>
              </a:ext>
            </a:extLst>
          </p:cNvPr>
          <p:cNvSpPr txBox="1"/>
          <p:nvPr/>
        </p:nvSpPr>
        <p:spPr>
          <a:xfrm>
            <a:off x="2578821" y="2004313"/>
            <a:ext cx="170035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=sending rate</a:t>
            </a:r>
          </a:p>
        </p:txBody>
      </p:sp>
      <p:sp>
        <p:nvSpPr>
          <p:cNvPr id="34" name="TextBox 33">
            <a:extLst>
              <a:ext uri="{FF2B5EF4-FFF2-40B4-BE49-F238E27FC236}">
                <a16:creationId xmlns:a16="http://schemas.microsoft.com/office/drawing/2014/main" id="{2DC53071-217C-4D9D-945F-7C140C3EB1D8}"/>
              </a:ext>
            </a:extLst>
          </p:cNvPr>
          <p:cNvSpPr txBox="1"/>
          <p:nvPr/>
        </p:nvSpPr>
        <p:spPr>
          <a:xfrm>
            <a:off x="9491140" y="3072192"/>
            <a:ext cx="708848" cy="276999"/>
          </a:xfrm>
          <a:prstGeom prst="rect">
            <a:avLst/>
          </a:prstGeom>
          <a:noFill/>
        </p:spPr>
        <p:txBody>
          <a:bodyPr wrap="none" rtlCol="0">
            <a:spAutoFit/>
          </a:bodyPr>
          <a:lstStyle/>
          <a:p>
            <a:r>
              <a:rPr lang="en-US" sz="1200" dirty="0"/>
              <a:t>Timeout</a:t>
            </a:r>
          </a:p>
        </p:txBody>
      </p:sp>
      <p:sp>
        <p:nvSpPr>
          <p:cNvPr id="56" name="TextBox 55">
            <a:extLst>
              <a:ext uri="{FF2B5EF4-FFF2-40B4-BE49-F238E27FC236}">
                <a16:creationId xmlns:a16="http://schemas.microsoft.com/office/drawing/2014/main" id="{033EB50A-167D-49CF-8A2C-F8011E7C0AFE}"/>
              </a:ext>
            </a:extLst>
          </p:cNvPr>
          <p:cNvSpPr txBox="1"/>
          <p:nvPr/>
        </p:nvSpPr>
        <p:spPr>
          <a:xfrm>
            <a:off x="8468966" y="1794816"/>
            <a:ext cx="1579278" cy="276999"/>
          </a:xfrm>
          <a:prstGeom prst="rect">
            <a:avLst/>
          </a:prstGeom>
          <a:noFill/>
        </p:spPr>
        <p:txBody>
          <a:bodyPr wrap="none" rtlCol="0">
            <a:spAutoFit/>
          </a:bodyPr>
          <a:lstStyle/>
          <a:p>
            <a:r>
              <a:rPr lang="en-US" sz="1200" dirty="0" err="1">
                <a:latin typeface="Courier New" panose="02070309020205020404" pitchFamily="49" charset="0"/>
                <a:cs typeface="Courier New" panose="02070309020205020404" pitchFamily="49" charset="0"/>
              </a:rPr>
              <a:t>cwnd</a:t>
            </a:r>
            <a:r>
              <a:rPr lang="en-US" sz="1200" dirty="0">
                <a:latin typeface="Courier New" panose="02070309020205020404" pitchFamily="49" charset="0"/>
                <a:cs typeface="Courier New" panose="02070309020205020404" pitchFamily="49" charset="0"/>
              </a:rPr>
              <a:t> &gt; </a:t>
            </a:r>
            <a:r>
              <a:rPr lang="en-US" sz="1200" dirty="0" err="1">
                <a:latin typeface="Courier New" panose="02070309020205020404" pitchFamily="49" charset="0"/>
                <a:cs typeface="Courier New" panose="02070309020205020404" pitchFamily="49" charset="0"/>
              </a:rPr>
              <a:t>ssthresh</a:t>
            </a:r>
            <a:endParaRPr lang="en-US" sz="1200" dirty="0">
              <a:latin typeface="Courier New" panose="02070309020205020404" pitchFamily="49" charset="0"/>
              <a:cs typeface="Courier New" panose="02070309020205020404" pitchFamily="49" charset="0"/>
            </a:endParaRPr>
          </a:p>
        </p:txBody>
      </p:sp>
      <p:sp>
        <p:nvSpPr>
          <p:cNvPr id="63" name="TextBox 62">
            <a:extLst>
              <a:ext uri="{FF2B5EF4-FFF2-40B4-BE49-F238E27FC236}">
                <a16:creationId xmlns:a16="http://schemas.microsoft.com/office/drawing/2014/main" id="{5A9671C2-6FF4-49CE-BDAF-0CADC3010158}"/>
              </a:ext>
            </a:extLst>
          </p:cNvPr>
          <p:cNvSpPr txBox="1"/>
          <p:nvPr/>
        </p:nvSpPr>
        <p:spPr>
          <a:xfrm rot="18766617">
            <a:off x="9347388" y="3840124"/>
            <a:ext cx="2051844" cy="276999"/>
          </a:xfrm>
          <a:prstGeom prst="rect">
            <a:avLst/>
          </a:prstGeom>
          <a:noFill/>
        </p:spPr>
        <p:txBody>
          <a:bodyPr wrap="none" rtlCol="0">
            <a:spAutoFit/>
          </a:bodyPr>
          <a:lstStyle/>
          <a:p>
            <a:r>
              <a:rPr lang="en-US" sz="1200" dirty="0">
                <a:cs typeface="Courier New" panose="02070309020205020404" pitchFamily="49" charset="0"/>
              </a:rPr>
              <a:t>Ack above highest sent at loss</a:t>
            </a:r>
          </a:p>
        </p:txBody>
      </p:sp>
    </p:spTree>
    <p:extLst>
      <p:ext uri="{BB962C8B-B14F-4D97-AF65-F5344CB8AC3E}">
        <p14:creationId xmlns:p14="http://schemas.microsoft.com/office/powerpoint/2010/main" val="32503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E75F-0C88-4C75-A79C-80E5C4C16052}"/>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BF5EA0E8-0A00-4E62-950F-969F79270715}"/>
              </a:ext>
            </a:extLst>
          </p:cNvPr>
          <p:cNvSpPr>
            <a:spLocks noGrp="1"/>
          </p:cNvSpPr>
          <p:nvPr>
            <p:ph idx="1"/>
          </p:nvPr>
        </p:nvSpPr>
        <p:spPr/>
        <p:txBody>
          <a:bodyPr>
            <a:normAutofit/>
          </a:bodyPr>
          <a:lstStyle/>
          <a:p>
            <a:r>
              <a:rPr lang="en-US" sz="2400" dirty="0"/>
              <a:t>Use of New Reno as model</a:t>
            </a:r>
          </a:p>
          <a:p>
            <a:pPr lvl="1"/>
            <a:r>
              <a:rPr lang="en-US" sz="2000" dirty="0"/>
              <a:t>Model limited by ability to infer sender’s state from network traffic</a:t>
            </a:r>
          </a:p>
          <a:p>
            <a:pPr lvl="1"/>
            <a:r>
              <a:rPr lang="en-US" sz="2000" dirty="0"/>
              <a:t>More precise inference or instrumentation would enable more precise modeling</a:t>
            </a:r>
          </a:p>
          <a:p>
            <a:pPr lvl="1"/>
            <a:r>
              <a:rPr lang="en-US" sz="2000" dirty="0"/>
              <a:t>We trade off precision for ease of application to a wide range of implementations</a:t>
            </a:r>
          </a:p>
          <a:p>
            <a:r>
              <a:rPr lang="en-US" sz="2400" dirty="0"/>
              <a:t>What about CUBIC, SACK, </a:t>
            </a:r>
            <a:r>
              <a:rPr lang="en-US" sz="2400" dirty="0" err="1"/>
              <a:t>etc</a:t>
            </a:r>
            <a:r>
              <a:rPr lang="en-US" sz="2400" dirty="0"/>
              <a:t>?</a:t>
            </a:r>
          </a:p>
          <a:p>
            <a:pPr lvl="1"/>
            <a:r>
              <a:rPr lang="en-US" sz="2000" dirty="0"/>
              <a:t>Most algorithms/optimizations are similar to New Reno</a:t>
            </a:r>
          </a:p>
          <a:p>
            <a:pPr lvl="2"/>
            <a:r>
              <a:rPr lang="en-US" sz="1800" dirty="0"/>
              <a:t>This includes: SACK, CUBIC, TLP, PRR</a:t>
            </a:r>
          </a:p>
          <a:p>
            <a:pPr lvl="1"/>
            <a:r>
              <a:rPr lang="en-US" sz="2000" dirty="0"/>
              <a:t>We actually tested implementations of these and found attacks</a:t>
            </a:r>
          </a:p>
          <a:p>
            <a:r>
              <a:rPr lang="en-US" sz="2400" dirty="0"/>
              <a:t>What about algorithms not similar to New Reno?</a:t>
            </a:r>
          </a:p>
          <a:p>
            <a:pPr lvl="1"/>
            <a:r>
              <a:rPr lang="en-US" sz="2000" dirty="0"/>
              <a:t>For example: BBR, TFRC, Vegas</a:t>
            </a:r>
          </a:p>
          <a:p>
            <a:pPr lvl="1"/>
            <a:r>
              <a:rPr lang="en-US" sz="2000" dirty="0"/>
              <a:t>Model-based testing still readily generates abstract strategies</a:t>
            </a:r>
          </a:p>
          <a:p>
            <a:pPr lvl="1"/>
            <a:r>
              <a:rPr lang="en-US" sz="2000" dirty="0"/>
              <a:t>Need a method to infer sender’s congestion control state</a:t>
            </a:r>
          </a:p>
        </p:txBody>
      </p:sp>
      <p:sp>
        <p:nvSpPr>
          <p:cNvPr id="4" name="Slide Number Placeholder 3">
            <a:extLst>
              <a:ext uri="{FF2B5EF4-FFF2-40B4-BE49-F238E27FC236}">
                <a16:creationId xmlns:a16="http://schemas.microsoft.com/office/drawing/2014/main" id="{7BDC6194-03C9-4BC2-8F0A-01012F67626E}"/>
              </a:ext>
            </a:extLst>
          </p:cNvPr>
          <p:cNvSpPr>
            <a:spLocks noGrp="1"/>
          </p:cNvSpPr>
          <p:nvPr>
            <p:ph type="sldNum" sz="quarter" idx="12"/>
          </p:nvPr>
        </p:nvSpPr>
        <p:spPr/>
        <p:txBody>
          <a:bodyPr/>
          <a:lstStyle/>
          <a:p>
            <a:fld id="{36099DA5-221F-4E13-A14C-874F5A3109C9}" type="slidenum">
              <a:rPr lang="en-US" smtClean="0"/>
              <a:t>21</a:t>
            </a:fld>
            <a:endParaRPr lang="en-US" dirty="0"/>
          </a:p>
        </p:txBody>
      </p:sp>
      <p:grpSp>
        <p:nvGrpSpPr>
          <p:cNvPr id="5" name="Group 4">
            <a:extLst>
              <a:ext uri="{FF2B5EF4-FFF2-40B4-BE49-F238E27FC236}">
                <a16:creationId xmlns:a16="http://schemas.microsoft.com/office/drawing/2014/main" id="{E816EEF9-EE95-4D34-B3DE-829C47E3AEDA}"/>
              </a:ext>
            </a:extLst>
          </p:cNvPr>
          <p:cNvGrpSpPr/>
          <p:nvPr/>
        </p:nvGrpSpPr>
        <p:grpSpPr>
          <a:xfrm>
            <a:off x="9262402" y="2695014"/>
            <a:ext cx="2091398" cy="2209245"/>
            <a:chOff x="2387818" y="3894488"/>
            <a:chExt cx="2091398" cy="2209245"/>
          </a:xfrm>
        </p:grpSpPr>
        <p:sp>
          <p:nvSpPr>
            <p:cNvPr id="6" name="Oval 5">
              <a:extLst>
                <a:ext uri="{FF2B5EF4-FFF2-40B4-BE49-F238E27FC236}">
                  <a16:creationId xmlns:a16="http://schemas.microsoft.com/office/drawing/2014/main" id="{766B73EF-5D76-4DE2-8B57-2B5EC2604439}"/>
                </a:ext>
              </a:extLst>
            </p:cNvPr>
            <p:cNvSpPr/>
            <p:nvPr/>
          </p:nvSpPr>
          <p:spPr>
            <a:xfrm>
              <a:off x="2387818" y="4299933"/>
              <a:ext cx="494472" cy="499497"/>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SS</a:t>
              </a:r>
            </a:p>
          </p:txBody>
        </p:sp>
        <p:sp>
          <p:nvSpPr>
            <p:cNvPr id="7" name="Oval 6">
              <a:extLst>
                <a:ext uri="{FF2B5EF4-FFF2-40B4-BE49-F238E27FC236}">
                  <a16:creationId xmlns:a16="http://schemas.microsoft.com/office/drawing/2014/main" id="{A26CEC77-8DFF-4DD3-80E1-8A511D9A13AD}"/>
                </a:ext>
              </a:extLst>
            </p:cNvPr>
            <p:cNvSpPr/>
            <p:nvPr/>
          </p:nvSpPr>
          <p:spPr>
            <a:xfrm>
              <a:off x="3259223" y="4833209"/>
              <a:ext cx="457200" cy="41224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EB</a:t>
              </a:r>
            </a:p>
          </p:txBody>
        </p:sp>
        <p:sp>
          <p:nvSpPr>
            <p:cNvPr id="8" name="Oval 7">
              <a:extLst>
                <a:ext uri="{FF2B5EF4-FFF2-40B4-BE49-F238E27FC236}">
                  <a16:creationId xmlns:a16="http://schemas.microsoft.com/office/drawing/2014/main" id="{4B79C420-BFB9-4C86-816F-47AA02105144}"/>
                </a:ext>
              </a:extLst>
            </p:cNvPr>
            <p:cNvSpPr/>
            <p:nvPr/>
          </p:nvSpPr>
          <p:spPr>
            <a:xfrm>
              <a:off x="4026932" y="4279763"/>
              <a:ext cx="452284" cy="45719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CA</a:t>
              </a:r>
            </a:p>
          </p:txBody>
        </p:sp>
        <p:sp>
          <p:nvSpPr>
            <p:cNvPr id="9" name="Oval 8">
              <a:extLst>
                <a:ext uri="{FF2B5EF4-FFF2-40B4-BE49-F238E27FC236}">
                  <a16:creationId xmlns:a16="http://schemas.microsoft.com/office/drawing/2014/main" id="{5C98203B-456D-4D47-92BE-C87FEFA0ACA7}"/>
                </a:ext>
              </a:extLst>
            </p:cNvPr>
            <p:cNvSpPr/>
            <p:nvPr/>
          </p:nvSpPr>
          <p:spPr>
            <a:xfrm>
              <a:off x="3259223" y="5691484"/>
              <a:ext cx="457200" cy="41224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FR</a:t>
              </a:r>
            </a:p>
          </p:txBody>
        </p:sp>
        <p:cxnSp>
          <p:nvCxnSpPr>
            <p:cNvPr id="10" name="Connector: Curved 9">
              <a:extLst>
                <a:ext uri="{FF2B5EF4-FFF2-40B4-BE49-F238E27FC236}">
                  <a16:creationId xmlns:a16="http://schemas.microsoft.com/office/drawing/2014/main" id="{3770F830-96CD-498A-876B-304660616F75}"/>
                </a:ext>
              </a:extLst>
            </p:cNvPr>
            <p:cNvCxnSpPr>
              <a:cxnSpLocks/>
              <a:stCxn id="6" idx="7"/>
              <a:endCxn id="8" idx="1"/>
            </p:cNvCxnSpPr>
            <p:nvPr/>
          </p:nvCxnSpPr>
          <p:spPr>
            <a:xfrm rot="5400000" flipH="1" flipV="1">
              <a:off x="3438339" y="3718256"/>
              <a:ext cx="26365" cy="1283291"/>
            </a:xfrm>
            <a:prstGeom prst="curvedConnector3">
              <a:avLst>
                <a:gd name="adj1" fmla="val 511603"/>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3C216CF3-6530-4483-B660-78FF791DDF0F}"/>
                </a:ext>
              </a:extLst>
            </p:cNvPr>
            <p:cNvCxnSpPr>
              <a:cxnSpLocks/>
              <a:stCxn id="8" idx="5"/>
              <a:endCxn id="9" idx="6"/>
            </p:cNvCxnSpPr>
            <p:nvPr/>
          </p:nvCxnSpPr>
          <p:spPr>
            <a:xfrm rot="5400000">
              <a:off x="3450901" y="4935528"/>
              <a:ext cx="1227602" cy="696558"/>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E164D962-7829-488C-9E58-6218CE9C4690}"/>
                </a:ext>
              </a:extLst>
            </p:cNvPr>
            <p:cNvCxnSpPr>
              <a:cxnSpLocks/>
              <a:stCxn id="9" idx="7"/>
              <a:endCxn id="8" idx="4"/>
            </p:cNvCxnSpPr>
            <p:nvPr/>
          </p:nvCxnSpPr>
          <p:spPr>
            <a:xfrm rot="5400000" flipH="1" flipV="1">
              <a:off x="3443824" y="4942606"/>
              <a:ext cx="1014895" cy="603606"/>
            </a:xfrm>
            <a:prstGeom prst="curvedConnector3">
              <a:avLst>
                <a:gd name="adj1" fmla="val 50000"/>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2209D4D7-6FA9-40B8-BD1C-D39BDCE3898C}"/>
                </a:ext>
              </a:extLst>
            </p:cNvPr>
            <p:cNvCxnSpPr>
              <a:cxnSpLocks/>
              <a:stCxn id="6" idx="4"/>
              <a:endCxn id="9" idx="2"/>
            </p:cNvCxnSpPr>
            <p:nvPr/>
          </p:nvCxnSpPr>
          <p:spPr>
            <a:xfrm rot="16200000" flipH="1">
              <a:off x="2398049" y="5036434"/>
              <a:ext cx="1098178" cy="624169"/>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B9E1834D-7CDA-487B-B0EB-7DD7BD406697}"/>
                </a:ext>
              </a:extLst>
            </p:cNvPr>
            <p:cNvCxnSpPr>
              <a:cxnSpLocks/>
              <a:stCxn id="6" idx="6"/>
              <a:endCxn id="7" idx="0"/>
            </p:cNvCxnSpPr>
            <p:nvPr/>
          </p:nvCxnSpPr>
          <p:spPr>
            <a:xfrm>
              <a:off x="2882290" y="4549682"/>
              <a:ext cx="605533" cy="283527"/>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173CFFA7-A4AA-4CF1-8841-5B57E09ED6CF}"/>
                </a:ext>
              </a:extLst>
            </p:cNvPr>
            <p:cNvCxnSpPr>
              <a:cxnSpLocks/>
              <a:stCxn id="8" idx="2"/>
              <a:endCxn id="7" idx="0"/>
            </p:cNvCxnSpPr>
            <p:nvPr/>
          </p:nvCxnSpPr>
          <p:spPr>
            <a:xfrm rot="10800000" flipV="1">
              <a:off x="3487824" y="4508361"/>
              <a:ext cx="539109" cy="324847"/>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AB576E74-939C-4044-905C-8717266FFE71}"/>
                </a:ext>
              </a:extLst>
            </p:cNvPr>
            <p:cNvCxnSpPr>
              <a:cxnSpLocks/>
              <a:stCxn id="9" idx="0"/>
              <a:endCxn id="7" idx="4"/>
            </p:cNvCxnSpPr>
            <p:nvPr/>
          </p:nvCxnSpPr>
          <p:spPr>
            <a:xfrm rot="5400000" flipH="1" flipV="1">
              <a:off x="3264810" y="5468471"/>
              <a:ext cx="446027" cy="12700"/>
            </a:xfrm>
            <a:prstGeom prst="curvedConnector3">
              <a:avLst>
                <a:gd name="adj1" fmla="val 50000"/>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3CDFD35C-0D3B-4326-9278-A9CACCB82722}"/>
                </a:ext>
              </a:extLst>
            </p:cNvPr>
            <p:cNvCxnSpPr>
              <a:cxnSpLocks/>
              <a:stCxn id="7" idx="2"/>
              <a:endCxn id="6" idx="5"/>
            </p:cNvCxnSpPr>
            <p:nvPr/>
          </p:nvCxnSpPr>
          <p:spPr>
            <a:xfrm rot="10800000">
              <a:off x="2809877" y="4726281"/>
              <a:ext cx="449347" cy="313053"/>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D75B3199-E29B-4A66-96CF-FE4B3214D9EB}"/>
                </a:ext>
              </a:extLst>
            </p:cNvPr>
            <p:cNvCxnSpPr>
              <a:cxnSpLocks/>
              <a:stCxn id="6" idx="1"/>
              <a:endCxn id="6" idx="2"/>
            </p:cNvCxnSpPr>
            <p:nvPr/>
          </p:nvCxnSpPr>
          <p:spPr>
            <a:xfrm rot="16200000" flipH="1" flipV="1">
              <a:off x="2335725" y="4425175"/>
              <a:ext cx="176599" cy="72414"/>
            </a:xfrm>
            <a:prstGeom prst="curvedConnector4">
              <a:avLst>
                <a:gd name="adj1" fmla="val -53189"/>
                <a:gd name="adj2" fmla="val 30089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4525B80-4041-4368-A45A-A6DB75F77730}"/>
                </a:ext>
              </a:extLst>
            </p:cNvPr>
            <p:cNvCxnSpPr>
              <a:cxnSpLocks/>
              <a:stCxn id="8" idx="0"/>
              <a:endCxn id="8" idx="7"/>
            </p:cNvCxnSpPr>
            <p:nvPr/>
          </p:nvCxnSpPr>
          <p:spPr>
            <a:xfrm rot="16200000" flipH="1">
              <a:off x="4299549" y="4233287"/>
              <a:ext cx="66955" cy="159907"/>
            </a:xfrm>
            <a:prstGeom prst="curvedConnector3">
              <a:avLst>
                <a:gd name="adj1" fmla="val -248307"/>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8DAE6134-6101-4509-938F-288F76EF6D54}"/>
                </a:ext>
              </a:extLst>
            </p:cNvPr>
            <p:cNvCxnSpPr>
              <a:cxnSpLocks/>
              <a:stCxn id="7" idx="6"/>
              <a:endCxn id="7" idx="7"/>
            </p:cNvCxnSpPr>
            <p:nvPr/>
          </p:nvCxnSpPr>
          <p:spPr>
            <a:xfrm flipH="1" flipV="1">
              <a:off x="3649468" y="4893581"/>
              <a:ext cx="66955" cy="145752"/>
            </a:xfrm>
            <a:prstGeom prst="curvedConnector4">
              <a:avLst>
                <a:gd name="adj1" fmla="val -232789"/>
                <a:gd name="adj2" fmla="val 191326"/>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773AB0BC-06A0-4E3A-A221-BF5194C73319}"/>
                </a:ext>
              </a:extLst>
            </p:cNvPr>
            <p:cNvCxnSpPr>
              <a:cxnSpLocks/>
              <a:stCxn id="9" idx="4"/>
              <a:endCxn id="9" idx="3"/>
            </p:cNvCxnSpPr>
            <p:nvPr/>
          </p:nvCxnSpPr>
          <p:spPr>
            <a:xfrm rot="5400000" flipH="1">
              <a:off x="3376815" y="5992724"/>
              <a:ext cx="60372" cy="161645"/>
            </a:xfrm>
            <a:prstGeom prst="curvedConnector3">
              <a:avLst>
                <a:gd name="adj1" fmla="val -206536"/>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5E94A1-890C-447A-9D27-496D9C831184}"/>
                </a:ext>
              </a:extLst>
            </p:cNvPr>
            <p:cNvCxnSpPr>
              <a:cxnSpLocks/>
              <a:endCxn id="6" idx="0"/>
            </p:cNvCxnSpPr>
            <p:nvPr/>
          </p:nvCxnSpPr>
          <p:spPr>
            <a:xfrm>
              <a:off x="2635054" y="3894488"/>
              <a:ext cx="0" cy="40544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799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0BBF98C-5D23-4987-9494-1C4DDB62B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32" y="906447"/>
            <a:ext cx="2607089" cy="2283810"/>
          </a:xfrm>
          <a:prstGeom prst="rect">
            <a:avLst/>
          </a:prstGeom>
        </p:spPr>
      </p:pic>
      <p:sp>
        <p:nvSpPr>
          <p:cNvPr id="2" name="Title 1">
            <a:extLst>
              <a:ext uri="{FF2B5EF4-FFF2-40B4-BE49-F238E27FC236}">
                <a16:creationId xmlns:a16="http://schemas.microsoft.com/office/drawing/2014/main" id="{94F18CDE-3321-49C8-A537-EB6400DFCF69}"/>
              </a:ext>
            </a:extLst>
          </p:cNvPr>
          <p:cNvSpPr>
            <a:spLocks noGrp="1"/>
          </p:cNvSpPr>
          <p:nvPr>
            <p:ph type="title"/>
          </p:nvPr>
        </p:nvSpPr>
        <p:spPr/>
        <p:txBody>
          <a:bodyPr/>
          <a:lstStyle/>
          <a:p>
            <a:r>
              <a:rPr lang="en-US" dirty="0"/>
              <a:t>TCP</a:t>
            </a:r>
          </a:p>
        </p:txBody>
      </p:sp>
      <p:sp>
        <p:nvSpPr>
          <p:cNvPr id="3" name="Content Placeholder 2">
            <a:extLst>
              <a:ext uri="{FF2B5EF4-FFF2-40B4-BE49-F238E27FC236}">
                <a16:creationId xmlns:a16="http://schemas.microsoft.com/office/drawing/2014/main" id="{28DAA45E-40AB-4A69-A63B-1AA142A9D33D}"/>
              </a:ext>
            </a:extLst>
          </p:cNvPr>
          <p:cNvSpPr>
            <a:spLocks noGrp="1"/>
          </p:cNvSpPr>
          <p:nvPr>
            <p:ph idx="1"/>
          </p:nvPr>
        </p:nvSpPr>
        <p:spPr>
          <a:xfrm>
            <a:off x="838200" y="950976"/>
            <a:ext cx="7585364" cy="5225987"/>
          </a:xfrm>
        </p:spPr>
        <p:txBody>
          <a:bodyPr/>
          <a:lstStyle/>
          <a:p>
            <a:r>
              <a:rPr lang="en-US" dirty="0"/>
              <a:t>Transport protocol used by vast majority of Internet traffic</a:t>
            </a:r>
          </a:p>
          <a:p>
            <a:pPr lvl="1"/>
            <a:r>
              <a:rPr lang="en-US" dirty="0"/>
              <a:t>Including traffic encrypted with TLS</a:t>
            </a:r>
          </a:p>
          <a:p>
            <a:pPr lvl="1"/>
            <a:r>
              <a:rPr lang="en-US" dirty="0"/>
              <a:t>Including network infrastructure protocols like BGP</a:t>
            </a:r>
          </a:p>
          <a:p>
            <a:r>
              <a:rPr lang="en-US" dirty="0"/>
              <a:t>Thousands of implementations</a:t>
            </a:r>
          </a:p>
          <a:p>
            <a:pPr lvl="1"/>
            <a:r>
              <a:rPr lang="en-US" dirty="0"/>
              <a:t>Over 5,000 implementation variants detectable by </a:t>
            </a:r>
            <a:r>
              <a:rPr lang="en-US" dirty="0" err="1"/>
              <a:t>nmap</a:t>
            </a:r>
            <a:endParaRPr lang="en-US" dirty="0"/>
          </a:p>
          <a:p>
            <a:r>
              <a:rPr lang="en-US" dirty="0"/>
              <a:t>Provides:</a:t>
            </a:r>
          </a:p>
          <a:p>
            <a:pPr lvl="1"/>
            <a:r>
              <a:rPr lang="en-US" dirty="0"/>
              <a:t>Reliability</a:t>
            </a:r>
          </a:p>
          <a:p>
            <a:pPr lvl="1"/>
            <a:r>
              <a:rPr lang="en-US" dirty="0"/>
              <a:t>In-order delivery</a:t>
            </a:r>
          </a:p>
          <a:p>
            <a:pPr lvl="1"/>
            <a:r>
              <a:rPr lang="en-US" dirty="0"/>
              <a:t>Flow control</a:t>
            </a:r>
          </a:p>
          <a:p>
            <a:pPr lvl="1"/>
            <a:r>
              <a:rPr lang="en-US" i="1" dirty="0"/>
              <a:t>Congestion control</a:t>
            </a:r>
          </a:p>
        </p:txBody>
      </p:sp>
      <p:sp>
        <p:nvSpPr>
          <p:cNvPr id="4" name="Slide Number Placeholder 3">
            <a:extLst>
              <a:ext uri="{FF2B5EF4-FFF2-40B4-BE49-F238E27FC236}">
                <a16:creationId xmlns:a16="http://schemas.microsoft.com/office/drawing/2014/main" id="{35215029-D4B8-4614-AAB4-0B1C8C702C25}"/>
              </a:ext>
            </a:extLst>
          </p:cNvPr>
          <p:cNvSpPr>
            <a:spLocks noGrp="1"/>
          </p:cNvSpPr>
          <p:nvPr>
            <p:ph type="sldNum" sz="quarter" idx="12"/>
          </p:nvPr>
        </p:nvSpPr>
        <p:spPr/>
        <p:txBody>
          <a:bodyPr/>
          <a:lstStyle/>
          <a:p>
            <a:fld id="{36099DA5-221F-4E13-A14C-874F5A3109C9}" type="slidenum">
              <a:rPr lang="en-US" smtClean="0"/>
              <a:t>3</a:t>
            </a:fld>
            <a:endParaRPr lang="en-US" dirty="0"/>
          </a:p>
        </p:txBody>
      </p:sp>
      <p:pic>
        <p:nvPicPr>
          <p:cNvPr id="6" name="Picture 5">
            <a:extLst>
              <a:ext uri="{FF2B5EF4-FFF2-40B4-BE49-F238E27FC236}">
                <a16:creationId xmlns:a16="http://schemas.microsoft.com/office/drawing/2014/main" id="{BA87A10C-6594-4C17-A0B4-14CB2559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844" y="5079150"/>
            <a:ext cx="997514" cy="997514"/>
          </a:xfrm>
          <a:prstGeom prst="rect">
            <a:avLst/>
          </a:prstGeom>
        </p:spPr>
      </p:pic>
      <p:pic>
        <p:nvPicPr>
          <p:cNvPr id="8" name="Picture 7">
            <a:extLst>
              <a:ext uri="{FF2B5EF4-FFF2-40B4-BE49-F238E27FC236}">
                <a16:creationId xmlns:a16="http://schemas.microsoft.com/office/drawing/2014/main" id="{1FBBEC9C-6DAE-4856-A15D-E761145FE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477" y="3688395"/>
            <a:ext cx="1109805" cy="1109805"/>
          </a:xfrm>
          <a:prstGeom prst="rect">
            <a:avLst/>
          </a:prstGeom>
        </p:spPr>
      </p:pic>
      <p:pic>
        <p:nvPicPr>
          <p:cNvPr id="10" name="Picture 9">
            <a:extLst>
              <a:ext uri="{FF2B5EF4-FFF2-40B4-BE49-F238E27FC236}">
                <a16:creationId xmlns:a16="http://schemas.microsoft.com/office/drawing/2014/main" id="{AECF5A18-1990-4E56-A46B-0216A3CC12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3447" y="3159629"/>
            <a:ext cx="1330926" cy="1330926"/>
          </a:xfrm>
          <a:prstGeom prst="rect">
            <a:avLst/>
          </a:prstGeom>
        </p:spPr>
      </p:pic>
      <p:pic>
        <p:nvPicPr>
          <p:cNvPr id="12" name="Picture 11">
            <a:extLst>
              <a:ext uri="{FF2B5EF4-FFF2-40B4-BE49-F238E27FC236}">
                <a16:creationId xmlns:a16="http://schemas.microsoft.com/office/drawing/2014/main" id="{04A64BF0-C2D2-4891-B093-DFC3057CD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9665" y="4872619"/>
            <a:ext cx="1484497" cy="935233"/>
          </a:xfrm>
          <a:prstGeom prst="rect">
            <a:avLst/>
          </a:prstGeom>
        </p:spPr>
      </p:pic>
      <p:pic>
        <p:nvPicPr>
          <p:cNvPr id="14" name="Picture 13">
            <a:extLst>
              <a:ext uri="{FF2B5EF4-FFF2-40B4-BE49-F238E27FC236}">
                <a16:creationId xmlns:a16="http://schemas.microsoft.com/office/drawing/2014/main" id="{174FCBE4-689C-4A95-9EBE-4B00AA2508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484" y="5193745"/>
            <a:ext cx="1672289" cy="821512"/>
          </a:xfrm>
          <a:prstGeom prst="rect">
            <a:avLst/>
          </a:prstGeom>
        </p:spPr>
      </p:pic>
      <p:pic>
        <p:nvPicPr>
          <p:cNvPr id="16" name="Picture 15">
            <a:extLst>
              <a:ext uri="{FF2B5EF4-FFF2-40B4-BE49-F238E27FC236}">
                <a16:creationId xmlns:a16="http://schemas.microsoft.com/office/drawing/2014/main" id="{7449F6CA-100C-4EE8-B52E-97A8D5718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0194" y="5079150"/>
            <a:ext cx="886739" cy="1050702"/>
          </a:xfrm>
          <a:prstGeom prst="rect">
            <a:avLst/>
          </a:prstGeom>
        </p:spPr>
      </p:pic>
      <p:pic>
        <p:nvPicPr>
          <p:cNvPr id="18" name="Picture 17">
            <a:extLst>
              <a:ext uri="{FF2B5EF4-FFF2-40B4-BE49-F238E27FC236}">
                <a16:creationId xmlns:a16="http://schemas.microsoft.com/office/drawing/2014/main" id="{D7B0833F-5AA5-47DC-8B5A-90DD33D708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6565" y="4019444"/>
            <a:ext cx="1079136" cy="1098846"/>
          </a:xfrm>
          <a:prstGeom prst="rect">
            <a:avLst/>
          </a:prstGeom>
        </p:spPr>
      </p:pic>
      <p:pic>
        <p:nvPicPr>
          <p:cNvPr id="20" name="Picture 19">
            <a:extLst>
              <a:ext uri="{FF2B5EF4-FFF2-40B4-BE49-F238E27FC236}">
                <a16:creationId xmlns:a16="http://schemas.microsoft.com/office/drawing/2014/main" id="{F21E068F-383B-42E0-BA5F-A8FA724018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600" y="4144620"/>
            <a:ext cx="800655" cy="878530"/>
          </a:xfrm>
          <a:prstGeom prst="rect">
            <a:avLst/>
          </a:prstGeom>
        </p:spPr>
      </p:pic>
      <p:pic>
        <p:nvPicPr>
          <p:cNvPr id="22" name="Picture 21">
            <a:extLst>
              <a:ext uri="{FF2B5EF4-FFF2-40B4-BE49-F238E27FC236}">
                <a16:creationId xmlns:a16="http://schemas.microsoft.com/office/drawing/2014/main" id="{ECC121FB-3CE4-47FE-9F67-C81628D9AD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4484" y="875486"/>
            <a:ext cx="1235002" cy="1235002"/>
          </a:xfrm>
          <a:prstGeom prst="rect">
            <a:avLst/>
          </a:prstGeom>
        </p:spPr>
      </p:pic>
      <p:pic>
        <p:nvPicPr>
          <p:cNvPr id="23" name="Picture 22">
            <a:extLst>
              <a:ext uri="{FF2B5EF4-FFF2-40B4-BE49-F238E27FC236}">
                <a16:creationId xmlns:a16="http://schemas.microsoft.com/office/drawing/2014/main" id="{9FCBC29C-3291-471A-BBD4-C478E79D46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55756" y="2543521"/>
            <a:ext cx="754312" cy="754312"/>
          </a:xfrm>
          <a:prstGeom prst="rect">
            <a:avLst/>
          </a:prstGeom>
        </p:spPr>
      </p:pic>
      <p:pic>
        <p:nvPicPr>
          <p:cNvPr id="27" name="Picture 26">
            <a:extLst>
              <a:ext uri="{FF2B5EF4-FFF2-40B4-BE49-F238E27FC236}">
                <a16:creationId xmlns:a16="http://schemas.microsoft.com/office/drawing/2014/main" id="{78A1704E-90C0-4D55-A895-AFB7F9B85D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48179" y="1067337"/>
            <a:ext cx="1124842" cy="1124842"/>
          </a:xfrm>
          <a:prstGeom prst="rect">
            <a:avLst/>
          </a:prstGeom>
        </p:spPr>
      </p:pic>
    </p:spTree>
    <p:extLst>
      <p:ext uri="{BB962C8B-B14F-4D97-AF65-F5344CB8AC3E}">
        <p14:creationId xmlns:p14="http://schemas.microsoft.com/office/powerpoint/2010/main" val="28732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5A77-398C-4D71-80EC-613672929C4F}"/>
              </a:ext>
            </a:extLst>
          </p:cNvPr>
          <p:cNvSpPr>
            <a:spLocks noGrp="1"/>
          </p:cNvSpPr>
          <p:nvPr>
            <p:ph type="title"/>
          </p:nvPr>
        </p:nvSpPr>
        <p:spPr/>
        <p:txBody>
          <a:bodyPr/>
          <a:lstStyle/>
          <a:p>
            <a:r>
              <a:rPr lang="en-US" dirty="0"/>
              <a:t>TCP Congestion Control</a:t>
            </a:r>
          </a:p>
        </p:txBody>
      </p:sp>
      <p:sp>
        <p:nvSpPr>
          <p:cNvPr id="3" name="Content Placeholder 2">
            <a:extLst>
              <a:ext uri="{FF2B5EF4-FFF2-40B4-BE49-F238E27FC236}">
                <a16:creationId xmlns:a16="http://schemas.microsoft.com/office/drawing/2014/main" id="{3E3F4AAE-1966-4E5B-A86A-512000D0E57C}"/>
              </a:ext>
            </a:extLst>
          </p:cNvPr>
          <p:cNvSpPr>
            <a:spLocks noGrp="1"/>
          </p:cNvSpPr>
          <p:nvPr>
            <p:ph idx="1"/>
          </p:nvPr>
        </p:nvSpPr>
        <p:spPr>
          <a:xfrm>
            <a:off x="838200" y="950977"/>
            <a:ext cx="6302978" cy="2152441"/>
          </a:xfrm>
        </p:spPr>
        <p:txBody>
          <a:bodyPr>
            <a:normAutofit/>
          </a:bodyPr>
          <a:lstStyle/>
          <a:p>
            <a:r>
              <a:rPr lang="en-US" sz="2400" dirty="0"/>
              <a:t>Protects against congestion collapse</a:t>
            </a:r>
          </a:p>
          <a:p>
            <a:pPr lvl="1"/>
            <a:r>
              <a:rPr lang="en-US" sz="2000" dirty="0"/>
              <a:t>Majority of sent data is dropped later on</a:t>
            </a:r>
          </a:p>
          <a:p>
            <a:pPr lvl="1"/>
            <a:r>
              <a:rPr lang="en-US" sz="2000" dirty="0"/>
              <a:t>Caused throughout decrease of 1000x in 1988</a:t>
            </a:r>
          </a:p>
          <a:p>
            <a:r>
              <a:rPr lang="en-US" sz="2400" dirty="0"/>
              <a:t>Also ensures fairness between competing flows</a:t>
            </a:r>
          </a:p>
          <a:p>
            <a:pPr lvl="1"/>
            <a:r>
              <a:rPr lang="en-US" sz="2000" dirty="0"/>
              <a:t>Prevents one flow from starving others</a:t>
            </a:r>
          </a:p>
        </p:txBody>
      </p:sp>
      <p:sp>
        <p:nvSpPr>
          <p:cNvPr id="4" name="Slide Number Placeholder 3">
            <a:extLst>
              <a:ext uri="{FF2B5EF4-FFF2-40B4-BE49-F238E27FC236}">
                <a16:creationId xmlns:a16="http://schemas.microsoft.com/office/drawing/2014/main" id="{A64D3C63-F906-4037-BBCC-B72DE21380FB}"/>
              </a:ext>
            </a:extLst>
          </p:cNvPr>
          <p:cNvSpPr>
            <a:spLocks noGrp="1"/>
          </p:cNvSpPr>
          <p:nvPr>
            <p:ph type="sldNum" sz="quarter" idx="12"/>
          </p:nvPr>
        </p:nvSpPr>
        <p:spPr/>
        <p:txBody>
          <a:bodyPr/>
          <a:lstStyle/>
          <a:p>
            <a:fld id="{36099DA5-221F-4E13-A14C-874F5A3109C9}" type="slidenum">
              <a:rPr lang="en-US" smtClean="0"/>
              <a:t>4</a:t>
            </a:fld>
            <a:endParaRPr lang="en-US" dirty="0"/>
          </a:p>
        </p:txBody>
      </p:sp>
      <p:sp>
        <p:nvSpPr>
          <p:cNvPr id="190" name="Text Box 10">
            <a:extLst>
              <a:ext uri="{FF2B5EF4-FFF2-40B4-BE49-F238E27FC236}">
                <a16:creationId xmlns:a16="http://schemas.microsoft.com/office/drawing/2014/main" id="{92CE63D6-6519-478A-A99C-5A74E21431AB}"/>
              </a:ext>
            </a:extLst>
          </p:cNvPr>
          <p:cNvSpPr txBox="1">
            <a:spLocks noChangeArrowheads="1"/>
          </p:cNvSpPr>
          <p:nvPr/>
        </p:nvSpPr>
        <p:spPr bwMode="auto">
          <a:xfrm>
            <a:off x="771964" y="2960035"/>
            <a:ext cx="6302978" cy="525528"/>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Congestion Control is Crucial for Modern Networks</a:t>
            </a:r>
          </a:p>
        </p:txBody>
      </p:sp>
      <p:sp>
        <p:nvSpPr>
          <p:cNvPr id="24" name="Content Placeholder 2">
            <a:extLst>
              <a:ext uri="{FF2B5EF4-FFF2-40B4-BE49-F238E27FC236}">
                <a16:creationId xmlns:a16="http://schemas.microsoft.com/office/drawing/2014/main" id="{217A5389-2733-438A-A112-E384501F0953}"/>
              </a:ext>
            </a:extLst>
          </p:cNvPr>
          <p:cNvSpPr txBox="1">
            <a:spLocks/>
          </p:cNvSpPr>
          <p:nvPr/>
        </p:nvSpPr>
        <p:spPr>
          <a:xfrm>
            <a:off x="838200" y="4047092"/>
            <a:ext cx="5837382" cy="1892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General scheme</a:t>
            </a:r>
          </a:p>
          <a:p>
            <a:pPr lvl="1"/>
            <a:r>
              <a:rPr lang="en-US" sz="2000" dirty="0"/>
              <a:t>Additive Increase, probing for more bandwidth</a:t>
            </a:r>
          </a:p>
          <a:p>
            <a:pPr lvl="1"/>
            <a:r>
              <a:rPr lang="en-US" sz="2000" dirty="0"/>
              <a:t>Loss indicates congestion</a:t>
            </a:r>
          </a:p>
          <a:p>
            <a:pPr lvl="1"/>
            <a:r>
              <a:rPr lang="en-US" sz="2000" dirty="0"/>
              <a:t>Multiplicative Decrease, slowing down to clear congestion</a:t>
            </a:r>
          </a:p>
        </p:txBody>
      </p:sp>
      <p:grpSp>
        <p:nvGrpSpPr>
          <p:cNvPr id="48" name="Group 47">
            <a:extLst>
              <a:ext uri="{FF2B5EF4-FFF2-40B4-BE49-F238E27FC236}">
                <a16:creationId xmlns:a16="http://schemas.microsoft.com/office/drawing/2014/main" id="{89A9219E-F867-4F75-AD02-4B6A950D9547}"/>
              </a:ext>
            </a:extLst>
          </p:cNvPr>
          <p:cNvGrpSpPr/>
          <p:nvPr/>
        </p:nvGrpSpPr>
        <p:grpSpPr>
          <a:xfrm>
            <a:off x="7074942" y="1266347"/>
            <a:ext cx="4653438" cy="1614370"/>
            <a:chOff x="7207415" y="906138"/>
            <a:chExt cx="4653438" cy="1614370"/>
          </a:xfrm>
        </p:grpSpPr>
        <p:cxnSp>
          <p:nvCxnSpPr>
            <p:cNvPr id="7" name="Straight Connector 6">
              <a:extLst>
                <a:ext uri="{FF2B5EF4-FFF2-40B4-BE49-F238E27FC236}">
                  <a16:creationId xmlns:a16="http://schemas.microsoft.com/office/drawing/2014/main" id="{0927024A-9527-450D-99C8-DE2E35116BC1}"/>
                </a:ext>
              </a:extLst>
            </p:cNvPr>
            <p:cNvCxnSpPr>
              <a:cxnSpLocks/>
            </p:cNvCxnSpPr>
            <p:nvPr/>
          </p:nvCxnSpPr>
          <p:spPr>
            <a:xfrm>
              <a:off x="7597527" y="954544"/>
              <a:ext cx="0" cy="12026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411EF4-2FD6-4C5F-9567-D13CC5F30117}"/>
                </a:ext>
              </a:extLst>
            </p:cNvPr>
            <p:cNvCxnSpPr>
              <a:cxnSpLocks/>
            </p:cNvCxnSpPr>
            <p:nvPr/>
          </p:nvCxnSpPr>
          <p:spPr>
            <a:xfrm>
              <a:off x="7597527" y="2157162"/>
              <a:ext cx="3142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AE068A-DDF9-4306-94CE-DD57C0899DCC}"/>
                </a:ext>
              </a:extLst>
            </p:cNvPr>
            <p:cNvSpPr txBox="1"/>
            <p:nvPr/>
          </p:nvSpPr>
          <p:spPr>
            <a:xfrm rot="16200000">
              <a:off x="6746968" y="1366585"/>
              <a:ext cx="1290225" cy="369332"/>
            </a:xfrm>
            <a:prstGeom prst="rect">
              <a:avLst/>
            </a:prstGeom>
            <a:noFill/>
          </p:spPr>
          <p:txBody>
            <a:bodyPr wrap="none" rtlCol="0">
              <a:spAutoFit/>
            </a:bodyPr>
            <a:lstStyle/>
            <a:p>
              <a:r>
                <a:rPr lang="en-US" dirty="0"/>
                <a:t>Throughput</a:t>
              </a:r>
            </a:p>
          </p:txBody>
        </p:sp>
        <p:sp>
          <p:nvSpPr>
            <p:cNvPr id="43" name="TextBox 42">
              <a:extLst>
                <a:ext uri="{FF2B5EF4-FFF2-40B4-BE49-F238E27FC236}">
                  <a16:creationId xmlns:a16="http://schemas.microsoft.com/office/drawing/2014/main" id="{BD8AC0EB-8F37-4B38-9950-76BA52B424E0}"/>
                </a:ext>
              </a:extLst>
            </p:cNvPr>
            <p:cNvSpPr txBox="1"/>
            <p:nvPr/>
          </p:nvSpPr>
          <p:spPr>
            <a:xfrm>
              <a:off x="8588319" y="2151176"/>
              <a:ext cx="1404744" cy="369332"/>
            </a:xfrm>
            <a:prstGeom prst="rect">
              <a:avLst/>
            </a:prstGeom>
            <a:noFill/>
          </p:spPr>
          <p:txBody>
            <a:bodyPr wrap="none" rtlCol="0">
              <a:spAutoFit/>
            </a:bodyPr>
            <a:lstStyle/>
            <a:p>
              <a:r>
                <a:rPr lang="en-US" dirty="0"/>
                <a:t>Offered Load</a:t>
              </a:r>
            </a:p>
          </p:txBody>
        </p:sp>
        <p:cxnSp>
          <p:nvCxnSpPr>
            <p:cNvPr id="16" name="Straight Connector 15">
              <a:extLst>
                <a:ext uri="{FF2B5EF4-FFF2-40B4-BE49-F238E27FC236}">
                  <a16:creationId xmlns:a16="http://schemas.microsoft.com/office/drawing/2014/main" id="{D162C35F-99B0-47A8-AFB6-A71BE246A98B}"/>
                </a:ext>
              </a:extLst>
            </p:cNvPr>
            <p:cNvCxnSpPr>
              <a:cxnSpLocks/>
            </p:cNvCxnSpPr>
            <p:nvPr/>
          </p:nvCxnSpPr>
          <p:spPr>
            <a:xfrm flipV="1">
              <a:off x="7597527" y="1252897"/>
              <a:ext cx="1007936" cy="90426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5AA2F6B-61AA-4BAD-9459-F6FDDE89B777}"/>
                </a:ext>
              </a:extLst>
            </p:cNvPr>
            <p:cNvCxnSpPr>
              <a:cxnSpLocks/>
            </p:cNvCxnSpPr>
            <p:nvPr/>
          </p:nvCxnSpPr>
          <p:spPr>
            <a:xfrm>
              <a:off x="8605463" y="1252897"/>
              <a:ext cx="138659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349F69D7-4098-4D43-B343-46D947F2ED6C}"/>
                </a:ext>
              </a:extLst>
            </p:cNvPr>
            <p:cNvSpPr/>
            <p:nvPr/>
          </p:nvSpPr>
          <p:spPr>
            <a:xfrm>
              <a:off x="9992054" y="1241608"/>
              <a:ext cx="363682" cy="924791"/>
            </a:xfrm>
            <a:custGeom>
              <a:avLst/>
              <a:gdLst>
                <a:gd name="connsiteX0" fmla="*/ 0 w 363682"/>
                <a:gd name="connsiteY0" fmla="*/ 0 h 924791"/>
                <a:gd name="connsiteX1" fmla="*/ 10391 w 363682"/>
                <a:gd name="connsiteY1" fmla="*/ 166254 h 924791"/>
                <a:gd name="connsiteX2" fmla="*/ 41564 w 363682"/>
                <a:gd name="connsiteY2" fmla="*/ 270163 h 924791"/>
                <a:gd name="connsiteX3" fmla="*/ 51955 w 363682"/>
                <a:gd name="connsiteY3" fmla="*/ 301336 h 924791"/>
                <a:gd name="connsiteX4" fmla="*/ 62346 w 363682"/>
                <a:gd name="connsiteY4" fmla="*/ 332509 h 924791"/>
                <a:gd name="connsiteX5" fmla="*/ 72737 w 363682"/>
                <a:gd name="connsiteY5" fmla="*/ 384463 h 924791"/>
                <a:gd name="connsiteX6" fmla="*/ 93519 w 363682"/>
                <a:gd name="connsiteY6" fmla="*/ 446809 h 924791"/>
                <a:gd name="connsiteX7" fmla="*/ 114300 w 363682"/>
                <a:gd name="connsiteY7" fmla="*/ 477981 h 924791"/>
                <a:gd name="connsiteX8" fmla="*/ 135082 w 363682"/>
                <a:gd name="connsiteY8" fmla="*/ 540327 h 924791"/>
                <a:gd name="connsiteX9" fmla="*/ 155864 w 363682"/>
                <a:gd name="connsiteY9" fmla="*/ 602672 h 924791"/>
                <a:gd name="connsiteX10" fmla="*/ 166255 w 363682"/>
                <a:gd name="connsiteY10" fmla="*/ 633845 h 924791"/>
                <a:gd name="connsiteX11" fmla="*/ 197428 w 363682"/>
                <a:gd name="connsiteY11" fmla="*/ 696191 h 924791"/>
                <a:gd name="connsiteX12" fmla="*/ 259773 w 363682"/>
                <a:gd name="connsiteY12" fmla="*/ 789709 h 924791"/>
                <a:gd name="connsiteX13" fmla="*/ 301337 w 363682"/>
                <a:gd name="connsiteY13" fmla="*/ 852054 h 924791"/>
                <a:gd name="connsiteX14" fmla="*/ 322119 w 363682"/>
                <a:gd name="connsiteY14" fmla="*/ 883227 h 924791"/>
                <a:gd name="connsiteX15" fmla="*/ 363682 w 363682"/>
                <a:gd name="connsiteY15" fmla="*/ 924791 h 92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682" h="924791">
                  <a:moveTo>
                    <a:pt x="0" y="0"/>
                  </a:moveTo>
                  <a:cubicBezTo>
                    <a:pt x="3464" y="55418"/>
                    <a:pt x="4866" y="111003"/>
                    <a:pt x="10391" y="166254"/>
                  </a:cubicBezTo>
                  <a:cubicBezTo>
                    <a:pt x="12635" y="188689"/>
                    <a:pt x="36913" y="256210"/>
                    <a:pt x="41564" y="270163"/>
                  </a:cubicBezTo>
                  <a:lnTo>
                    <a:pt x="51955" y="301336"/>
                  </a:lnTo>
                  <a:cubicBezTo>
                    <a:pt x="55419" y="311727"/>
                    <a:pt x="60198" y="321769"/>
                    <a:pt x="62346" y="332509"/>
                  </a:cubicBezTo>
                  <a:cubicBezTo>
                    <a:pt x="65810" y="349827"/>
                    <a:pt x="68090" y="367424"/>
                    <a:pt x="72737" y="384463"/>
                  </a:cubicBezTo>
                  <a:cubicBezTo>
                    <a:pt x="78501" y="405597"/>
                    <a:pt x="81368" y="428582"/>
                    <a:pt x="93519" y="446809"/>
                  </a:cubicBezTo>
                  <a:cubicBezTo>
                    <a:pt x="100446" y="457200"/>
                    <a:pt x="109228" y="466569"/>
                    <a:pt x="114300" y="477981"/>
                  </a:cubicBezTo>
                  <a:cubicBezTo>
                    <a:pt x="123197" y="497999"/>
                    <a:pt x="128155" y="519545"/>
                    <a:pt x="135082" y="540327"/>
                  </a:cubicBezTo>
                  <a:lnTo>
                    <a:pt x="155864" y="602672"/>
                  </a:lnTo>
                  <a:cubicBezTo>
                    <a:pt x="159328" y="613063"/>
                    <a:pt x="160179" y="624731"/>
                    <a:pt x="166255" y="633845"/>
                  </a:cubicBezTo>
                  <a:cubicBezTo>
                    <a:pt x="258510" y="772227"/>
                    <a:pt x="125731" y="567135"/>
                    <a:pt x="197428" y="696191"/>
                  </a:cubicBezTo>
                  <a:cubicBezTo>
                    <a:pt x="197428" y="696192"/>
                    <a:pt x="249382" y="774123"/>
                    <a:pt x="259773" y="789709"/>
                  </a:cubicBezTo>
                  <a:lnTo>
                    <a:pt x="301337" y="852054"/>
                  </a:lnTo>
                  <a:cubicBezTo>
                    <a:pt x="308264" y="862445"/>
                    <a:pt x="313288" y="874396"/>
                    <a:pt x="322119" y="883227"/>
                  </a:cubicBezTo>
                  <a:lnTo>
                    <a:pt x="363682" y="924791"/>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37BFF5E7-DD32-4162-9D66-2EE9F61C89BB}"/>
                </a:ext>
              </a:extLst>
            </p:cNvPr>
            <p:cNvCxnSpPr/>
            <p:nvPr/>
          </p:nvCxnSpPr>
          <p:spPr>
            <a:xfrm flipH="1">
              <a:off x="10173895" y="1470208"/>
              <a:ext cx="441614" cy="1558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65D6930-4238-48C4-9B91-8BD581A486DC}"/>
                </a:ext>
              </a:extLst>
            </p:cNvPr>
            <p:cNvSpPr txBox="1"/>
            <p:nvPr/>
          </p:nvSpPr>
          <p:spPr>
            <a:xfrm>
              <a:off x="10625900" y="1232372"/>
              <a:ext cx="1234953" cy="646331"/>
            </a:xfrm>
            <a:prstGeom prst="rect">
              <a:avLst/>
            </a:prstGeom>
            <a:noFill/>
          </p:spPr>
          <p:txBody>
            <a:bodyPr wrap="none" rtlCol="0">
              <a:spAutoFit/>
            </a:bodyPr>
            <a:lstStyle/>
            <a:p>
              <a:r>
                <a:rPr lang="en-US" dirty="0"/>
                <a:t>Congestion</a:t>
              </a:r>
              <a:br>
                <a:rPr lang="en-US" dirty="0"/>
              </a:br>
              <a:r>
                <a:rPr lang="en-US" dirty="0"/>
                <a:t>Collapse</a:t>
              </a:r>
            </a:p>
          </p:txBody>
        </p:sp>
      </p:grpSp>
      <p:grpSp>
        <p:nvGrpSpPr>
          <p:cNvPr id="170" name="Group 169">
            <a:extLst>
              <a:ext uri="{FF2B5EF4-FFF2-40B4-BE49-F238E27FC236}">
                <a16:creationId xmlns:a16="http://schemas.microsoft.com/office/drawing/2014/main" id="{A6FA16AC-782D-41B4-A666-8468630430B0}"/>
              </a:ext>
            </a:extLst>
          </p:cNvPr>
          <p:cNvGrpSpPr/>
          <p:nvPr/>
        </p:nvGrpSpPr>
        <p:grpSpPr>
          <a:xfrm>
            <a:off x="7066983" y="1263146"/>
            <a:ext cx="5070004" cy="1614370"/>
            <a:chOff x="7141177" y="1843659"/>
            <a:chExt cx="5070004" cy="1614370"/>
          </a:xfrm>
        </p:grpSpPr>
        <p:cxnSp>
          <p:nvCxnSpPr>
            <p:cNvPr id="51" name="Straight Connector 50">
              <a:extLst>
                <a:ext uri="{FF2B5EF4-FFF2-40B4-BE49-F238E27FC236}">
                  <a16:creationId xmlns:a16="http://schemas.microsoft.com/office/drawing/2014/main" id="{862E834E-565E-403B-BB36-EA0F48313765}"/>
                </a:ext>
              </a:extLst>
            </p:cNvPr>
            <p:cNvCxnSpPr>
              <a:cxnSpLocks/>
            </p:cNvCxnSpPr>
            <p:nvPr/>
          </p:nvCxnSpPr>
          <p:spPr>
            <a:xfrm>
              <a:off x="7531289" y="1892065"/>
              <a:ext cx="0" cy="12026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FAD1ED-6F6B-4901-878B-13D29CC12AEE}"/>
                </a:ext>
              </a:extLst>
            </p:cNvPr>
            <p:cNvCxnSpPr>
              <a:cxnSpLocks/>
            </p:cNvCxnSpPr>
            <p:nvPr/>
          </p:nvCxnSpPr>
          <p:spPr>
            <a:xfrm>
              <a:off x="7531289" y="3094683"/>
              <a:ext cx="3142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1CEA5A5-E973-448F-9056-A9FFEC57CCBD}"/>
                </a:ext>
              </a:extLst>
            </p:cNvPr>
            <p:cNvSpPr txBox="1"/>
            <p:nvPr/>
          </p:nvSpPr>
          <p:spPr>
            <a:xfrm rot="16200000">
              <a:off x="6680730" y="2304106"/>
              <a:ext cx="1290225" cy="369332"/>
            </a:xfrm>
            <a:prstGeom prst="rect">
              <a:avLst/>
            </a:prstGeom>
            <a:noFill/>
          </p:spPr>
          <p:txBody>
            <a:bodyPr wrap="none" rtlCol="0">
              <a:spAutoFit/>
            </a:bodyPr>
            <a:lstStyle/>
            <a:p>
              <a:r>
                <a:rPr lang="en-US" dirty="0"/>
                <a:t>Throughput</a:t>
              </a:r>
            </a:p>
          </p:txBody>
        </p:sp>
        <p:sp>
          <p:nvSpPr>
            <p:cNvPr id="54" name="TextBox 53">
              <a:extLst>
                <a:ext uri="{FF2B5EF4-FFF2-40B4-BE49-F238E27FC236}">
                  <a16:creationId xmlns:a16="http://schemas.microsoft.com/office/drawing/2014/main" id="{5CF0E755-6F97-42A1-8A96-37529C353B23}"/>
                </a:ext>
              </a:extLst>
            </p:cNvPr>
            <p:cNvSpPr txBox="1"/>
            <p:nvPr/>
          </p:nvSpPr>
          <p:spPr>
            <a:xfrm>
              <a:off x="8522081" y="3088697"/>
              <a:ext cx="649537" cy="369332"/>
            </a:xfrm>
            <a:prstGeom prst="rect">
              <a:avLst/>
            </a:prstGeom>
            <a:noFill/>
          </p:spPr>
          <p:txBody>
            <a:bodyPr wrap="none" rtlCol="0">
              <a:spAutoFit/>
            </a:bodyPr>
            <a:lstStyle/>
            <a:p>
              <a:r>
                <a:rPr lang="en-US" dirty="0"/>
                <a:t>Time</a:t>
              </a:r>
            </a:p>
          </p:txBody>
        </p:sp>
        <p:cxnSp>
          <p:nvCxnSpPr>
            <p:cNvPr id="55" name="Straight Connector 54">
              <a:extLst>
                <a:ext uri="{FF2B5EF4-FFF2-40B4-BE49-F238E27FC236}">
                  <a16:creationId xmlns:a16="http://schemas.microsoft.com/office/drawing/2014/main" id="{E0DA546B-FA96-41B7-B103-BF2245ADB2E0}"/>
                </a:ext>
              </a:extLst>
            </p:cNvPr>
            <p:cNvCxnSpPr>
              <a:cxnSpLocks/>
            </p:cNvCxnSpPr>
            <p:nvPr/>
          </p:nvCxnSpPr>
          <p:spPr>
            <a:xfrm>
              <a:off x="7510509" y="2166654"/>
              <a:ext cx="316345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8035051-76FB-4C6B-BDB3-A458E596FA34}"/>
                </a:ext>
              </a:extLst>
            </p:cNvPr>
            <p:cNvCxnSpPr>
              <a:cxnSpLocks/>
            </p:cNvCxnSpPr>
            <p:nvPr/>
          </p:nvCxnSpPr>
          <p:spPr>
            <a:xfrm flipV="1">
              <a:off x="8035258" y="3011428"/>
              <a:ext cx="221598" cy="7726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21805AE-0220-4126-A17B-D15A1C45E0BB}"/>
                </a:ext>
              </a:extLst>
            </p:cNvPr>
            <p:cNvCxnSpPr/>
            <p:nvPr/>
          </p:nvCxnSpPr>
          <p:spPr>
            <a:xfrm>
              <a:off x="8256856" y="3011428"/>
              <a:ext cx="241710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2934F69-7118-41D9-AD9C-DBB23299AF34}"/>
                </a:ext>
              </a:extLst>
            </p:cNvPr>
            <p:cNvCxnSpPr/>
            <p:nvPr/>
          </p:nvCxnSpPr>
          <p:spPr>
            <a:xfrm flipH="1">
              <a:off x="10618927" y="2727486"/>
              <a:ext cx="441614" cy="1558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986BD85-7EF0-464D-8B2D-0E703C243EFC}"/>
                </a:ext>
              </a:extLst>
            </p:cNvPr>
            <p:cNvSpPr txBox="1"/>
            <p:nvPr/>
          </p:nvSpPr>
          <p:spPr>
            <a:xfrm>
              <a:off x="11070932" y="2489650"/>
              <a:ext cx="1140249" cy="369332"/>
            </a:xfrm>
            <a:prstGeom prst="rect">
              <a:avLst/>
            </a:prstGeom>
            <a:noFill/>
          </p:spPr>
          <p:txBody>
            <a:bodyPr wrap="none" rtlCol="0">
              <a:spAutoFit/>
            </a:bodyPr>
            <a:lstStyle/>
            <a:p>
              <a:r>
                <a:rPr lang="en-US" dirty="0"/>
                <a:t>Starvation</a:t>
              </a:r>
            </a:p>
          </p:txBody>
        </p:sp>
        <p:cxnSp>
          <p:nvCxnSpPr>
            <p:cNvPr id="168" name="Straight Connector 167">
              <a:extLst>
                <a:ext uri="{FF2B5EF4-FFF2-40B4-BE49-F238E27FC236}">
                  <a16:creationId xmlns:a16="http://schemas.microsoft.com/office/drawing/2014/main" id="{017D21E3-CD89-41D9-BAFB-2E179D4084B3}"/>
                </a:ext>
              </a:extLst>
            </p:cNvPr>
            <p:cNvCxnSpPr/>
            <p:nvPr/>
          </p:nvCxnSpPr>
          <p:spPr>
            <a:xfrm>
              <a:off x="11060541" y="2166654"/>
              <a:ext cx="293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E7827FF-2DB4-4EC0-9DBB-4C43CAF359B5}"/>
                </a:ext>
              </a:extLst>
            </p:cNvPr>
            <p:cNvCxnSpPr/>
            <p:nvPr/>
          </p:nvCxnSpPr>
          <p:spPr>
            <a:xfrm>
              <a:off x="11070932" y="2339836"/>
              <a:ext cx="29325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9A197B6A-ABBD-4049-9E4F-FCDB81D8D320}"/>
                </a:ext>
              </a:extLst>
            </p:cNvPr>
            <p:cNvSpPr txBox="1"/>
            <p:nvPr/>
          </p:nvSpPr>
          <p:spPr>
            <a:xfrm>
              <a:off x="11353800" y="2022657"/>
              <a:ext cx="596061" cy="276999"/>
            </a:xfrm>
            <a:prstGeom prst="rect">
              <a:avLst/>
            </a:prstGeom>
            <a:noFill/>
          </p:spPr>
          <p:txBody>
            <a:bodyPr wrap="none" rtlCol="0">
              <a:spAutoFit/>
            </a:bodyPr>
            <a:lstStyle/>
            <a:p>
              <a:r>
                <a:rPr lang="en-US" sz="1200" dirty="0"/>
                <a:t>Flow 1</a:t>
              </a:r>
            </a:p>
          </p:txBody>
        </p:sp>
        <p:sp>
          <p:nvSpPr>
            <p:cNvPr id="78" name="TextBox 77">
              <a:extLst>
                <a:ext uri="{FF2B5EF4-FFF2-40B4-BE49-F238E27FC236}">
                  <a16:creationId xmlns:a16="http://schemas.microsoft.com/office/drawing/2014/main" id="{BD891EC2-CB22-481D-B476-7D0A78BFD06E}"/>
                </a:ext>
              </a:extLst>
            </p:cNvPr>
            <p:cNvSpPr txBox="1"/>
            <p:nvPr/>
          </p:nvSpPr>
          <p:spPr>
            <a:xfrm>
              <a:off x="11350950" y="2196441"/>
              <a:ext cx="596061" cy="276999"/>
            </a:xfrm>
            <a:prstGeom prst="rect">
              <a:avLst/>
            </a:prstGeom>
            <a:noFill/>
          </p:spPr>
          <p:txBody>
            <a:bodyPr wrap="none" rtlCol="0">
              <a:spAutoFit/>
            </a:bodyPr>
            <a:lstStyle/>
            <a:p>
              <a:r>
                <a:rPr lang="en-US" sz="1200" dirty="0"/>
                <a:t>Flow 2</a:t>
              </a:r>
            </a:p>
          </p:txBody>
        </p:sp>
      </p:grpSp>
      <p:grpSp>
        <p:nvGrpSpPr>
          <p:cNvPr id="185" name="Group 184">
            <a:extLst>
              <a:ext uri="{FF2B5EF4-FFF2-40B4-BE49-F238E27FC236}">
                <a16:creationId xmlns:a16="http://schemas.microsoft.com/office/drawing/2014/main" id="{06935048-6CE2-49F6-8C37-B63052B04146}"/>
              </a:ext>
            </a:extLst>
          </p:cNvPr>
          <p:cNvGrpSpPr/>
          <p:nvPr/>
        </p:nvGrpSpPr>
        <p:grpSpPr>
          <a:xfrm>
            <a:off x="7066984" y="1266098"/>
            <a:ext cx="4808684" cy="1614370"/>
            <a:chOff x="7074942" y="1992968"/>
            <a:chExt cx="4808684" cy="1614370"/>
          </a:xfrm>
        </p:grpSpPr>
        <p:cxnSp>
          <p:nvCxnSpPr>
            <p:cNvPr id="81" name="Straight Connector 80">
              <a:extLst>
                <a:ext uri="{FF2B5EF4-FFF2-40B4-BE49-F238E27FC236}">
                  <a16:creationId xmlns:a16="http://schemas.microsoft.com/office/drawing/2014/main" id="{3048338F-3814-410A-8927-EAECC0BFD008}"/>
                </a:ext>
              </a:extLst>
            </p:cNvPr>
            <p:cNvCxnSpPr>
              <a:cxnSpLocks/>
            </p:cNvCxnSpPr>
            <p:nvPr/>
          </p:nvCxnSpPr>
          <p:spPr>
            <a:xfrm>
              <a:off x="7465054" y="2041374"/>
              <a:ext cx="0" cy="12026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4D817EF-D853-4411-A74C-FA70F69D1D87}"/>
                </a:ext>
              </a:extLst>
            </p:cNvPr>
            <p:cNvCxnSpPr>
              <a:cxnSpLocks/>
            </p:cNvCxnSpPr>
            <p:nvPr/>
          </p:nvCxnSpPr>
          <p:spPr>
            <a:xfrm>
              <a:off x="7465054" y="3243992"/>
              <a:ext cx="3142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4977F5F-398B-40FB-A3E5-689EED0E0542}"/>
                </a:ext>
              </a:extLst>
            </p:cNvPr>
            <p:cNvSpPr txBox="1"/>
            <p:nvPr/>
          </p:nvSpPr>
          <p:spPr>
            <a:xfrm rot="16200000">
              <a:off x="6614495" y="2453415"/>
              <a:ext cx="1290225" cy="369332"/>
            </a:xfrm>
            <a:prstGeom prst="rect">
              <a:avLst/>
            </a:prstGeom>
            <a:noFill/>
          </p:spPr>
          <p:txBody>
            <a:bodyPr wrap="none" rtlCol="0">
              <a:spAutoFit/>
            </a:bodyPr>
            <a:lstStyle/>
            <a:p>
              <a:r>
                <a:rPr lang="en-US" dirty="0"/>
                <a:t>Throughput</a:t>
              </a:r>
            </a:p>
          </p:txBody>
        </p:sp>
        <p:sp>
          <p:nvSpPr>
            <p:cNvPr id="84" name="TextBox 83">
              <a:extLst>
                <a:ext uri="{FF2B5EF4-FFF2-40B4-BE49-F238E27FC236}">
                  <a16:creationId xmlns:a16="http://schemas.microsoft.com/office/drawing/2014/main" id="{0CE1E8F8-51CE-49CD-946F-293ACABFC9A8}"/>
                </a:ext>
              </a:extLst>
            </p:cNvPr>
            <p:cNvSpPr txBox="1"/>
            <p:nvPr/>
          </p:nvSpPr>
          <p:spPr>
            <a:xfrm>
              <a:off x="8455846" y="3238006"/>
              <a:ext cx="649537" cy="369332"/>
            </a:xfrm>
            <a:prstGeom prst="rect">
              <a:avLst/>
            </a:prstGeom>
            <a:noFill/>
          </p:spPr>
          <p:txBody>
            <a:bodyPr wrap="none" rtlCol="0">
              <a:spAutoFit/>
            </a:bodyPr>
            <a:lstStyle/>
            <a:p>
              <a:r>
                <a:rPr lang="en-US" dirty="0"/>
                <a:t>Time</a:t>
              </a:r>
            </a:p>
          </p:txBody>
        </p:sp>
        <p:cxnSp>
          <p:nvCxnSpPr>
            <p:cNvPr id="85" name="Straight Connector 84">
              <a:extLst>
                <a:ext uri="{FF2B5EF4-FFF2-40B4-BE49-F238E27FC236}">
                  <a16:creationId xmlns:a16="http://schemas.microsoft.com/office/drawing/2014/main" id="{45105D43-D832-4647-BC20-108A8AACAEC5}"/>
                </a:ext>
              </a:extLst>
            </p:cNvPr>
            <p:cNvCxnSpPr>
              <a:cxnSpLocks/>
            </p:cNvCxnSpPr>
            <p:nvPr/>
          </p:nvCxnSpPr>
          <p:spPr>
            <a:xfrm>
              <a:off x="7444274" y="2315963"/>
              <a:ext cx="38008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1B977CF-E413-46CB-AA20-F2A71117F883}"/>
                </a:ext>
              </a:extLst>
            </p:cNvPr>
            <p:cNvCxnSpPr>
              <a:cxnSpLocks/>
            </p:cNvCxnSpPr>
            <p:nvPr/>
          </p:nvCxnSpPr>
          <p:spPr>
            <a:xfrm flipV="1">
              <a:off x="7969023" y="2741941"/>
              <a:ext cx="183727" cy="4960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C3730D-8F9F-4A52-BC60-2F87390D4073}"/>
                </a:ext>
              </a:extLst>
            </p:cNvPr>
            <p:cNvCxnSpPr>
              <a:cxnSpLocks/>
            </p:cNvCxnSpPr>
            <p:nvPr/>
          </p:nvCxnSpPr>
          <p:spPr>
            <a:xfrm flipV="1">
              <a:off x="8152750" y="2735957"/>
              <a:ext cx="2454977" cy="59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67C38AE-BD77-458D-9FCF-0F86CE76D580}"/>
                </a:ext>
              </a:extLst>
            </p:cNvPr>
            <p:cNvCxnSpPr/>
            <p:nvPr/>
          </p:nvCxnSpPr>
          <p:spPr>
            <a:xfrm>
              <a:off x="10994306" y="2315963"/>
              <a:ext cx="293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CDFB71-2D14-44FE-A1AB-5FBC19A2FC96}"/>
                </a:ext>
              </a:extLst>
            </p:cNvPr>
            <p:cNvCxnSpPr/>
            <p:nvPr/>
          </p:nvCxnSpPr>
          <p:spPr>
            <a:xfrm>
              <a:off x="11004697" y="2489145"/>
              <a:ext cx="29325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45E4548-5327-43B8-88F2-A32F11FA32EC}"/>
                </a:ext>
              </a:extLst>
            </p:cNvPr>
            <p:cNvSpPr txBox="1"/>
            <p:nvPr/>
          </p:nvSpPr>
          <p:spPr>
            <a:xfrm>
              <a:off x="11287565" y="2171966"/>
              <a:ext cx="596061" cy="276999"/>
            </a:xfrm>
            <a:prstGeom prst="rect">
              <a:avLst/>
            </a:prstGeom>
            <a:noFill/>
          </p:spPr>
          <p:txBody>
            <a:bodyPr wrap="none" rtlCol="0">
              <a:spAutoFit/>
            </a:bodyPr>
            <a:lstStyle/>
            <a:p>
              <a:r>
                <a:rPr lang="en-US" sz="1200" dirty="0"/>
                <a:t>Flow 1</a:t>
              </a:r>
            </a:p>
          </p:txBody>
        </p:sp>
        <p:sp>
          <p:nvSpPr>
            <p:cNvPr id="93" name="TextBox 92">
              <a:extLst>
                <a:ext uri="{FF2B5EF4-FFF2-40B4-BE49-F238E27FC236}">
                  <a16:creationId xmlns:a16="http://schemas.microsoft.com/office/drawing/2014/main" id="{16435868-A29C-41D9-B02B-57F2907A9B74}"/>
                </a:ext>
              </a:extLst>
            </p:cNvPr>
            <p:cNvSpPr txBox="1"/>
            <p:nvPr/>
          </p:nvSpPr>
          <p:spPr>
            <a:xfrm>
              <a:off x="11284715" y="2345750"/>
              <a:ext cx="596061" cy="276999"/>
            </a:xfrm>
            <a:prstGeom prst="rect">
              <a:avLst/>
            </a:prstGeom>
            <a:noFill/>
          </p:spPr>
          <p:txBody>
            <a:bodyPr wrap="none" rtlCol="0">
              <a:spAutoFit/>
            </a:bodyPr>
            <a:lstStyle/>
            <a:p>
              <a:r>
                <a:rPr lang="en-US" sz="1200" dirty="0"/>
                <a:t>Flow 2</a:t>
              </a:r>
            </a:p>
          </p:txBody>
        </p:sp>
        <p:cxnSp>
          <p:nvCxnSpPr>
            <p:cNvPr id="95" name="Straight Connector 94">
              <a:extLst>
                <a:ext uri="{FF2B5EF4-FFF2-40B4-BE49-F238E27FC236}">
                  <a16:creationId xmlns:a16="http://schemas.microsoft.com/office/drawing/2014/main" id="{63059344-C831-4763-82B1-6B8B0529EF6D}"/>
                </a:ext>
              </a:extLst>
            </p:cNvPr>
            <p:cNvCxnSpPr>
              <a:cxnSpLocks/>
            </p:cNvCxnSpPr>
            <p:nvPr/>
          </p:nvCxnSpPr>
          <p:spPr>
            <a:xfrm>
              <a:off x="7824355" y="2309330"/>
              <a:ext cx="303096" cy="39396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B1979DB-6286-4ED8-8455-F43060695747}"/>
                </a:ext>
              </a:extLst>
            </p:cNvPr>
            <p:cNvCxnSpPr>
              <a:cxnSpLocks/>
            </p:cNvCxnSpPr>
            <p:nvPr/>
          </p:nvCxnSpPr>
          <p:spPr>
            <a:xfrm flipV="1">
              <a:off x="8115391" y="2688937"/>
              <a:ext cx="2492336" cy="1435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43451AA-FED9-4D62-97A2-6F0288AF5A67}"/>
              </a:ext>
            </a:extLst>
          </p:cNvPr>
          <p:cNvGrpSpPr/>
          <p:nvPr/>
        </p:nvGrpSpPr>
        <p:grpSpPr>
          <a:xfrm>
            <a:off x="7064133" y="4172454"/>
            <a:ext cx="4068843" cy="1614370"/>
            <a:chOff x="7064133" y="4172454"/>
            <a:chExt cx="4068843" cy="1614370"/>
          </a:xfrm>
        </p:grpSpPr>
        <p:cxnSp>
          <p:nvCxnSpPr>
            <p:cNvPr id="64" name="Straight Connector 63">
              <a:extLst>
                <a:ext uri="{FF2B5EF4-FFF2-40B4-BE49-F238E27FC236}">
                  <a16:creationId xmlns:a16="http://schemas.microsoft.com/office/drawing/2014/main" id="{75003189-80BE-47B0-8266-180A84F4353D}"/>
                </a:ext>
              </a:extLst>
            </p:cNvPr>
            <p:cNvCxnSpPr>
              <a:cxnSpLocks/>
            </p:cNvCxnSpPr>
            <p:nvPr/>
          </p:nvCxnSpPr>
          <p:spPr>
            <a:xfrm>
              <a:off x="7454245" y="4220860"/>
              <a:ext cx="0" cy="12026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26A873C-067E-4B7B-80AC-3ACFD397372A}"/>
                </a:ext>
              </a:extLst>
            </p:cNvPr>
            <p:cNvCxnSpPr>
              <a:cxnSpLocks/>
            </p:cNvCxnSpPr>
            <p:nvPr/>
          </p:nvCxnSpPr>
          <p:spPr>
            <a:xfrm flipV="1">
              <a:off x="7454245" y="5417492"/>
              <a:ext cx="3678731" cy="59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FAE1566-9885-4429-A41B-98612E00EE5B}"/>
                </a:ext>
              </a:extLst>
            </p:cNvPr>
            <p:cNvSpPr txBox="1"/>
            <p:nvPr/>
          </p:nvSpPr>
          <p:spPr>
            <a:xfrm rot="16200000">
              <a:off x="6603686" y="4632901"/>
              <a:ext cx="1290225" cy="369332"/>
            </a:xfrm>
            <a:prstGeom prst="rect">
              <a:avLst/>
            </a:prstGeom>
            <a:noFill/>
          </p:spPr>
          <p:txBody>
            <a:bodyPr wrap="none" rtlCol="0">
              <a:spAutoFit/>
            </a:bodyPr>
            <a:lstStyle/>
            <a:p>
              <a:r>
                <a:rPr lang="en-US" dirty="0"/>
                <a:t>Throughput</a:t>
              </a:r>
            </a:p>
          </p:txBody>
        </p:sp>
        <p:sp>
          <p:nvSpPr>
            <p:cNvPr id="67" name="TextBox 66">
              <a:extLst>
                <a:ext uri="{FF2B5EF4-FFF2-40B4-BE49-F238E27FC236}">
                  <a16:creationId xmlns:a16="http://schemas.microsoft.com/office/drawing/2014/main" id="{3253EDDA-C442-45BD-9DA2-905DB74B41E7}"/>
                </a:ext>
              </a:extLst>
            </p:cNvPr>
            <p:cNvSpPr txBox="1"/>
            <p:nvPr/>
          </p:nvSpPr>
          <p:spPr>
            <a:xfrm>
              <a:off x="9028832" y="5417492"/>
              <a:ext cx="649537" cy="369332"/>
            </a:xfrm>
            <a:prstGeom prst="rect">
              <a:avLst/>
            </a:prstGeom>
            <a:noFill/>
          </p:spPr>
          <p:txBody>
            <a:bodyPr wrap="none" rtlCol="0">
              <a:spAutoFit/>
            </a:bodyPr>
            <a:lstStyle/>
            <a:p>
              <a:r>
                <a:rPr lang="en-US" dirty="0"/>
                <a:t>Time</a:t>
              </a:r>
            </a:p>
          </p:txBody>
        </p:sp>
        <p:cxnSp>
          <p:nvCxnSpPr>
            <p:cNvPr id="70" name="Straight Connector 69">
              <a:extLst>
                <a:ext uri="{FF2B5EF4-FFF2-40B4-BE49-F238E27FC236}">
                  <a16:creationId xmlns:a16="http://schemas.microsoft.com/office/drawing/2014/main" id="{62939806-8D0D-40C5-8243-0B1E21BC8770}"/>
                </a:ext>
              </a:extLst>
            </p:cNvPr>
            <p:cNvCxnSpPr>
              <a:cxnSpLocks/>
            </p:cNvCxnSpPr>
            <p:nvPr/>
          </p:nvCxnSpPr>
          <p:spPr>
            <a:xfrm flipV="1">
              <a:off x="7454245" y="4873293"/>
              <a:ext cx="537138" cy="47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2B49251-1929-4E72-B1FD-DEF477B6AB3B}"/>
                </a:ext>
              </a:extLst>
            </p:cNvPr>
            <p:cNvCxnSpPr>
              <a:cxnSpLocks/>
            </p:cNvCxnSpPr>
            <p:nvPr/>
          </p:nvCxnSpPr>
          <p:spPr>
            <a:xfrm flipH="1" flipV="1">
              <a:off x="7976224" y="4897235"/>
              <a:ext cx="7580" cy="3633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180F43C-3A01-4A90-B1DF-EA55244EBB78}"/>
                </a:ext>
              </a:extLst>
            </p:cNvPr>
            <p:cNvCxnSpPr>
              <a:cxnSpLocks/>
            </p:cNvCxnSpPr>
            <p:nvPr/>
          </p:nvCxnSpPr>
          <p:spPr>
            <a:xfrm flipV="1">
              <a:off x="7991383" y="4829856"/>
              <a:ext cx="1362218" cy="4176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A396268-643F-4158-9609-166223724B27}"/>
                </a:ext>
              </a:extLst>
            </p:cNvPr>
            <p:cNvCxnSpPr>
              <a:cxnSpLocks/>
            </p:cNvCxnSpPr>
            <p:nvPr/>
          </p:nvCxnSpPr>
          <p:spPr>
            <a:xfrm flipH="1" flipV="1">
              <a:off x="9338550" y="4823329"/>
              <a:ext cx="7580" cy="3633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33A68A-24BE-4A2C-AFAD-5762FAE9E85B}"/>
                </a:ext>
              </a:extLst>
            </p:cNvPr>
            <p:cNvCxnSpPr>
              <a:cxnSpLocks/>
            </p:cNvCxnSpPr>
            <p:nvPr/>
          </p:nvCxnSpPr>
          <p:spPr>
            <a:xfrm flipV="1">
              <a:off x="9338550" y="4653851"/>
              <a:ext cx="1658188" cy="52081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E2D23DB4-C8D6-41A7-9237-21AABD2A4A3A}"/>
                </a:ext>
              </a:extLst>
            </p:cNvPr>
            <p:cNvSpPr txBox="1"/>
            <p:nvPr/>
          </p:nvSpPr>
          <p:spPr>
            <a:xfrm>
              <a:off x="8307426" y="4399946"/>
              <a:ext cx="452368" cy="276999"/>
            </a:xfrm>
            <a:prstGeom prst="rect">
              <a:avLst/>
            </a:prstGeom>
            <a:noFill/>
          </p:spPr>
          <p:txBody>
            <a:bodyPr wrap="none" rtlCol="0">
              <a:spAutoFit/>
            </a:bodyPr>
            <a:lstStyle/>
            <a:p>
              <a:r>
                <a:rPr lang="en-US" sz="1200" dirty="0"/>
                <a:t>Loss</a:t>
              </a:r>
            </a:p>
          </p:txBody>
        </p:sp>
        <p:sp>
          <p:nvSpPr>
            <p:cNvPr id="98" name="TextBox 97">
              <a:extLst>
                <a:ext uri="{FF2B5EF4-FFF2-40B4-BE49-F238E27FC236}">
                  <a16:creationId xmlns:a16="http://schemas.microsoft.com/office/drawing/2014/main" id="{1B78038A-D4DE-464E-83D5-10E6C9138C0F}"/>
                </a:ext>
              </a:extLst>
            </p:cNvPr>
            <p:cNvSpPr txBox="1"/>
            <p:nvPr/>
          </p:nvSpPr>
          <p:spPr>
            <a:xfrm>
              <a:off x="9715276" y="4352901"/>
              <a:ext cx="452368" cy="276999"/>
            </a:xfrm>
            <a:prstGeom prst="rect">
              <a:avLst/>
            </a:prstGeom>
            <a:noFill/>
          </p:spPr>
          <p:txBody>
            <a:bodyPr wrap="none" rtlCol="0">
              <a:spAutoFit/>
            </a:bodyPr>
            <a:lstStyle/>
            <a:p>
              <a:r>
                <a:rPr lang="en-US" sz="1200" dirty="0"/>
                <a:t>Loss</a:t>
              </a:r>
            </a:p>
          </p:txBody>
        </p:sp>
        <p:cxnSp>
          <p:nvCxnSpPr>
            <p:cNvPr id="99" name="Straight Arrow Connector 98">
              <a:extLst>
                <a:ext uri="{FF2B5EF4-FFF2-40B4-BE49-F238E27FC236}">
                  <a16:creationId xmlns:a16="http://schemas.microsoft.com/office/drawing/2014/main" id="{E0288F52-6504-47EA-BF51-5D9FFD8BF44B}"/>
                </a:ext>
              </a:extLst>
            </p:cNvPr>
            <p:cNvCxnSpPr/>
            <p:nvPr/>
          </p:nvCxnSpPr>
          <p:spPr>
            <a:xfrm flipH="1">
              <a:off x="8020732" y="4677194"/>
              <a:ext cx="441614" cy="1558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E017B0D4-A189-497F-BEBE-DF5FF899C54E}"/>
                </a:ext>
              </a:extLst>
            </p:cNvPr>
            <p:cNvCxnSpPr/>
            <p:nvPr/>
          </p:nvCxnSpPr>
          <p:spPr>
            <a:xfrm flipH="1">
              <a:off x="9374807" y="4599013"/>
              <a:ext cx="441614" cy="15586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28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8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D9CB-5367-496E-A8F2-1E7053E4CF4D}"/>
              </a:ext>
            </a:extLst>
          </p:cNvPr>
          <p:cNvSpPr>
            <a:spLocks noGrp="1"/>
          </p:cNvSpPr>
          <p:nvPr>
            <p:ph type="title"/>
          </p:nvPr>
        </p:nvSpPr>
        <p:spPr/>
        <p:txBody>
          <a:bodyPr/>
          <a:lstStyle/>
          <a:p>
            <a:r>
              <a:rPr lang="en-US" dirty="0"/>
              <a:t>Long History of Powerful Attacks</a:t>
            </a:r>
          </a:p>
        </p:txBody>
      </p:sp>
      <p:sp>
        <p:nvSpPr>
          <p:cNvPr id="3" name="Content Placeholder 2">
            <a:extLst>
              <a:ext uri="{FF2B5EF4-FFF2-40B4-BE49-F238E27FC236}">
                <a16:creationId xmlns:a16="http://schemas.microsoft.com/office/drawing/2014/main" id="{E05ECA65-F07B-4A6E-9E40-1DFFB8D76A97}"/>
              </a:ext>
            </a:extLst>
          </p:cNvPr>
          <p:cNvSpPr>
            <a:spLocks noGrp="1"/>
          </p:cNvSpPr>
          <p:nvPr>
            <p:ph idx="1"/>
          </p:nvPr>
        </p:nvSpPr>
        <p:spPr>
          <a:xfrm>
            <a:off x="831294" y="4116007"/>
            <a:ext cx="7461740" cy="1957386"/>
          </a:xfrm>
        </p:spPr>
        <p:txBody>
          <a:bodyPr>
            <a:normAutofit fontScale="92500"/>
          </a:bodyPr>
          <a:lstStyle/>
          <a:p>
            <a:pPr marL="0" indent="0">
              <a:buNone/>
            </a:pPr>
            <a:r>
              <a:rPr lang="en-US" dirty="0"/>
              <a:t>Attacks may result in:</a:t>
            </a:r>
          </a:p>
          <a:p>
            <a:r>
              <a:rPr lang="en-US" b="1" dirty="0"/>
              <a:t>Decreased</a:t>
            </a:r>
            <a:r>
              <a:rPr lang="en-US" dirty="0"/>
              <a:t> throughput</a:t>
            </a:r>
          </a:p>
          <a:p>
            <a:r>
              <a:rPr lang="en-US" b="1" dirty="0"/>
              <a:t>Increased</a:t>
            </a:r>
            <a:r>
              <a:rPr lang="en-US" dirty="0"/>
              <a:t> throughput that starves competing flows</a:t>
            </a:r>
          </a:p>
          <a:p>
            <a:r>
              <a:rPr lang="en-US" b="1" dirty="0"/>
              <a:t>Stalled</a:t>
            </a:r>
            <a:r>
              <a:rPr lang="en-US" dirty="0"/>
              <a:t> data transfer</a:t>
            </a:r>
          </a:p>
        </p:txBody>
      </p:sp>
      <p:sp>
        <p:nvSpPr>
          <p:cNvPr id="4" name="Slide Number Placeholder 3">
            <a:extLst>
              <a:ext uri="{FF2B5EF4-FFF2-40B4-BE49-F238E27FC236}">
                <a16:creationId xmlns:a16="http://schemas.microsoft.com/office/drawing/2014/main" id="{6173203A-FD0E-4300-9FF5-031B53AE6ECE}"/>
              </a:ext>
            </a:extLst>
          </p:cNvPr>
          <p:cNvSpPr>
            <a:spLocks noGrp="1"/>
          </p:cNvSpPr>
          <p:nvPr>
            <p:ph type="sldNum" sz="quarter" idx="12"/>
          </p:nvPr>
        </p:nvSpPr>
        <p:spPr/>
        <p:txBody>
          <a:bodyPr/>
          <a:lstStyle/>
          <a:p>
            <a:fld id="{36099DA5-221F-4E13-A14C-874F5A3109C9}" type="slidenum">
              <a:rPr lang="en-US" smtClean="0"/>
              <a:t>5</a:t>
            </a:fld>
            <a:endParaRPr lang="en-US" dirty="0"/>
          </a:p>
        </p:txBody>
      </p:sp>
      <p:grpSp>
        <p:nvGrpSpPr>
          <p:cNvPr id="14" name="Group 13">
            <a:extLst>
              <a:ext uri="{FF2B5EF4-FFF2-40B4-BE49-F238E27FC236}">
                <a16:creationId xmlns:a16="http://schemas.microsoft.com/office/drawing/2014/main" id="{93A25429-2873-4B76-92B3-6810EFFEEAC4}"/>
              </a:ext>
            </a:extLst>
          </p:cNvPr>
          <p:cNvGrpSpPr/>
          <p:nvPr/>
        </p:nvGrpSpPr>
        <p:grpSpPr>
          <a:xfrm>
            <a:off x="2054514" y="2811601"/>
            <a:ext cx="8082973" cy="393291"/>
            <a:chOff x="808704" y="2669456"/>
            <a:chExt cx="9294593" cy="393291"/>
          </a:xfrm>
        </p:grpSpPr>
        <p:cxnSp>
          <p:nvCxnSpPr>
            <p:cNvPr id="6" name="Straight Arrow Connector 5">
              <a:extLst>
                <a:ext uri="{FF2B5EF4-FFF2-40B4-BE49-F238E27FC236}">
                  <a16:creationId xmlns:a16="http://schemas.microsoft.com/office/drawing/2014/main" id="{80B8FB02-BF1C-4A02-94A8-2AD0CBF079AF}"/>
                </a:ext>
              </a:extLst>
            </p:cNvPr>
            <p:cNvCxnSpPr>
              <a:cxnSpLocks/>
            </p:cNvCxnSpPr>
            <p:nvPr/>
          </p:nvCxnSpPr>
          <p:spPr>
            <a:xfrm flipV="1">
              <a:off x="808704" y="2851046"/>
              <a:ext cx="9294593" cy="19974"/>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2ECAF5-F43E-4804-9EFB-E801E7AD8AEA}"/>
                </a:ext>
              </a:extLst>
            </p:cNvPr>
            <p:cNvCxnSpPr/>
            <p:nvPr/>
          </p:nvCxnSpPr>
          <p:spPr>
            <a:xfrm>
              <a:off x="1101214" y="2669456"/>
              <a:ext cx="0" cy="39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22DB35-CE7D-4D13-AF5D-675B2AFD1AC1}"/>
                </a:ext>
              </a:extLst>
            </p:cNvPr>
            <p:cNvCxnSpPr/>
            <p:nvPr/>
          </p:nvCxnSpPr>
          <p:spPr>
            <a:xfrm>
              <a:off x="3012606" y="2669456"/>
              <a:ext cx="0" cy="39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6EB759-D3F6-4CEF-9C09-99E05D22B7BD}"/>
                </a:ext>
              </a:extLst>
            </p:cNvPr>
            <p:cNvCxnSpPr/>
            <p:nvPr/>
          </p:nvCxnSpPr>
          <p:spPr>
            <a:xfrm>
              <a:off x="4943662" y="2669456"/>
              <a:ext cx="0" cy="39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17D239-FE72-4B29-B4D2-FCDAFF0847BD}"/>
                </a:ext>
              </a:extLst>
            </p:cNvPr>
            <p:cNvCxnSpPr/>
            <p:nvPr/>
          </p:nvCxnSpPr>
          <p:spPr>
            <a:xfrm>
              <a:off x="6874718" y="2669456"/>
              <a:ext cx="0" cy="39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1695A8-B0D4-43F7-B18B-F9DE3B767FDF}"/>
                </a:ext>
              </a:extLst>
            </p:cNvPr>
            <p:cNvCxnSpPr/>
            <p:nvPr/>
          </p:nvCxnSpPr>
          <p:spPr>
            <a:xfrm>
              <a:off x="8805774" y="2669456"/>
              <a:ext cx="0" cy="39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CB6CFCA-BBD2-4457-85C8-5A6505B5DD54}"/>
              </a:ext>
            </a:extLst>
          </p:cNvPr>
          <p:cNvSpPr txBox="1"/>
          <p:nvPr/>
        </p:nvSpPr>
        <p:spPr>
          <a:xfrm rot="18679466">
            <a:off x="2023651" y="2190619"/>
            <a:ext cx="1233279" cy="307777"/>
          </a:xfrm>
          <a:prstGeom prst="rect">
            <a:avLst/>
          </a:prstGeom>
          <a:noFill/>
        </p:spPr>
        <p:txBody>
          <a:bodyPr wrap="square" rtlCol="0">
            <a:spAutoFit/>
          </a:bodyPr>
          <a:lstStyle/>
          <a:p>
            <a:r>
              <a:rPr lang="en-US" sz="1400" dirty="0"/>
              <a:t>Desync Attack</a:t>
            </a:r>
          </a:p>
        </p:txBody>
      </p:sp>
      <p:sp>
        <p:nvSpPr>
          <p:cNvPr id="16" name="TextBox 15">
            <a:extLst>
              <a:ext uri="{FF2B5EF4-FFF2-40B4-BE49-F238E27FC236}">
                <a16:creationId xmlns:a16="http://schemas.microsoft.com/office/drawing/2014/main" id="{DF8DDD1B-FEEE-41E5-9B90-C15CAB278954}"/>
              </a:ext>
            </a:extLst>
          </p:cNvPr>
          <p:cNvSpPr txBox="1"/>
          <p:nvPr/>
        </p:nvSpPr>
        <p:spPr>
          <a:xfrm rot="18679466">
            <a:off x="3083424" y="2144317"/>
            <a:ext cx="1763918" cy="307777"/>
          </a:xfrm>
          <a:prstGeom prst="rect">
            <a:avLst/>
          </a:prstGeom>
          <a:noFill/>
        </p:spPr>
        <p:txBody>
          <a:bodyPr wrap="square" rtlCol="0">
            <a:spAutoFit/>
          </a:bodyPr>
          <a:lstStyle/>
          <a:p>
            <a:r>
              <a:rPr lang="en-US" sz="1400" dirty="0"/>
              <a:t>Optimistic Ack Attack</a:t>
            </a:r>
          </a:p>
        </p:txBody>
      </p:sp>
      <p:sp>
        <p:nvSpPr>
          <p:cNvPr id="17" name="TextBox 16">
            <a:extLst>
              <a:ext uri="{FF2B5EF4-FFF2-40B4-BE49-F238E27FC236}">
                <a16:creationId xmlns:a16="http://schemas.microsoft.com/office/drawing/2014/main" id="{A81B54EE-357C-4761-84C4-DAFE2A793C4D}"/>
              </a:ext>
            </a:extLst>
          </p:cNvPr>
          <p:cNvSpPr txBox="1"/>
          <p:nvPr/>
        </p:nvSpPr>
        <p:spPr>
          <a:xfrm rot="18679466">
            <a:off x="3340882" y="2252409"/>
            <a:ext cx="1593112" cy="307777"/>
          </a:xfrm>
          <a:prstGeom prst="rect">
            <a:avLst/>
          </a:prstGeom>
          <a:noFill/>
        </p:spPr>
        <p:txBody>
          <a:bodyPr wrap="square" rtlCol="0">
            <a:spAutoFit/>
          </a:bodyPr>
          <a:lstStyle/>
          <a:p>
            <a:r>
              <a:rPr lang="en-US" sz="1400" dirty="0"/>
              <a:t>Ack Division Attack</a:t>
            </a:r>
          </a:p>
        </p:txBody>
      </p:sp>
      <p:sp>
        <p:nvSpPr>
          <p:cNvPr id="18" name="TextBox 17">
            <a:extLst>
              <a:ext uri="{FF2B5EF4-FFF2-40B4-BE49-F238E27FC236}">
                <a16:creationId xmlns:a16="http://schemas.microsoft.com/office/drawing/2014/main" id="{1968EFBA-5D1D-4EED-AD19-098E36564B10}"/>
              </a:ext>
            </a:extLst>
          </p:cNvPr>
          <p:cNvSpPr txBox="1"/>
          <p:nvPr/>
        </p:nvSpPr>
        <p:spPr>
          <a:xfrm rot="18679466">
            <a:off x="3605719" y="2079070"/>
            <a:ext cx="1996414" cy="307777"/>
          </a:xfrm>
          <a:prstGeom prst="rect">
            <a:avLst/>
          </a:prstGeom>
          <a:noFill/>
        </p:spPr>
        <p:txBody>
          <a:bodyPr wrap="square" rtlCol="0">
            <a:spAutoFit/>
          </a:bodyPr>
          <a:lstStyle/>
          <a:p>
            <a:r>
              <a:rPr lang="en-US" sz="1400" dirty="0"/>
              <a:t>Dup Ack Spoofing Attack</a:t>
            </a:r>
          </a:p>
        </p:txBody>
      </p:sp>
      <p:sp>
        <p:nvSpPr>
          <p:cNvPr id="19" name="TextBox 18">
            <a:extLst>
              <a:ext uri="{FF2B5EF4-FFF2-40B4-BE49-F238E27FC236}">
                <a16:creationId xmlns:a16="http://schemas.microsoft.com/office/drawing/2014/main" id="{1147B9A9-1E32-48DB-AAC7-FE42F18D6D30}"/>
              </a:ext>
            </a:extLst>
          </p:cNvPr>
          <p:cNvSpPr txBox="1"/>
          <p:nvPr/>
        </p:nvSpPr>
        <p:spPr>
          <a:xfrm rot="18679466">
            <a:off x="4992640" y="1828921"/>
            <a:ext cx="2287882" cy="307777"/>
          </a:xfrm>
          <a:prstGeom prst="rect">
            <a:avLst/>
          </a:prstGeom>
          <a:noFill/>
        </p:spPr>
        <p:txBody>
          <a:bodyPr wrap="square" rtlCol="0">
            <a:spAutoFit/>
          </a:bodyPr>
          <a:lstStyle/>
          <a:p>
            <a:r>
              <a:rPr lang="en-US" sz="1400" dirty="0"/>
              <a:t>Optimistic Ack Attack </a:t>
            </a:r>
            <a:r>
              <a:rPr lang="en-US" sz="1050" dirty="0"/>
              <a:t>(again)</a:t>
            </a:r>
            <a:endParaRPr lang="en-US" sz="1400" dirty="0"/>
          </a:p>
        </p:txBody>
      </p:sp>
      <p:sp>
        <p:nvSpPr>
          <p:cNvPr id="20" name="TextBox 19">
            <a:extLst>
              <a:ext uri="{FF2B5EF4-FFF2-40B4-BE49-F238E27FC236}">
                <a16:creationId xmlns:a16="http://schemas.microsoft.com/office/drawing/2014/main" id="{98B9C24E-BDAD-4E47-8DE2-89AAB870445D}"/>
              </a:ext>
            </a:extLst>
          </p:cNvPr>
          <p:cNvSpPr txBox="1"/>
          <p:nvPr/>
        </p:nvSpPr>
        <p:spPr>
          <a:xfrm rot="18679466">
            <a:off x="6567109" y="2081296"/>
            <a:ext cx="1748084" cy="307777"/>
          </a:xfrm>
          <a:prstGeom prst="rect">
            <a:avLst/>
          </a:prstGeom>
          <a:noFill/>
        </p:spPr>
        <p:txBody>
          <a:bodyPr wrap="square" rtlCol="0">
            <a:spAutoFit/>
          </a:bodyPr>
          <a:lstStyle/>
          <a:p>
            <a:r>
              <a:rPr lang="en-US" sz="1400" dirty="0"/>
              <a:t>Blind Flooding Attack</a:t>
            </a:r>
          </a:p>
        </p:txBody>
      </p:sp>
      <p:sp>
        <p:nvSpPr>
          <p:cNvPr id="21" name="TextBox 20">
            <a:extLst>
              <a:ext uri="{FF2B5EF4-FFF2-40B4-BE49-F238E27FC236}">
                <a16:creationId xmlns:a16="http://schemas.microsoft.com/office/drawing/2014/main" id="{72BF2DAE-EE63-45F7-9D63-649E70F1BB1F}"/>
              </a:ext>
            </a:extLst>
          </p:cNvPr>
          <p:cNvSpPr txBox="1"/>
          <p:nvPr/>
        </p:nvSpPr>
        <p:spPr>
          <a:xfrm rot="18679466">
            <a:off x="6605548" y="2001866"/>
            <a:ext cx="2202021" cy="307777"/>
          </a:xfrm>
          <a:prstGeom prst="rect">
            <a:avLst/>
          </a:prstGeom>
          <a:noFill/>
        </p:spPr>
        <p:txBody>
          <a:bodyPr wrap="square" rtlCol="0">
            <a:spAutoFit/>
          </a:bodyPr>
          <a:lstStyle/>
          <a:p>
            <a:r>
              <a:rPr lang="en-US" sz="1400" dirty="0"/>
              <a:t>Blind throughput-reduction</a:t>
            </a:r>
          </a:p>
        </p:txBody>
      </p:sp>
      <p:sp>
        <p:nvSpPr>
          <p:cNvPr id="22" name="TextBox 21">
            <a:extLst>
              <a:ext uri="{FF2B5EF4-FFF2-40B4-BE49-F238E27FC236}">
                <a16:creationId xmlns:a16="http://schemas.microsoft.com/office/drawing/2014/main" id="{D9CDDAA6-1A0C-47A0-8BF9-E04478ADC301}"/>
              </a:ext>
            </a:extLst>
          </p:cNvPr>
          <p:cNvSpPr txBox="1"/>
          <p:nvPr/>
        </p:nvSpPr>
        <p:spPr>
          <a:xfrm rot="18679466">
            <a:off x="6995801" y="2113994"/>
            <a:ext cx="1806414" cy="307777"/>
          </a:xfrm>
          <a:prstGeom prst="rect">
            <a:avLst/>
          </a:prstGeom>
          <a:noFill/>
        </p:spPr>
        <p:txBody>
          <a:bodyPr wrap="square" rtlCol="0">
            <a:spAutoFit/>
          </a:bodyPr>
          <a:lstStyle/>
          <a:p>
            <a:r>
              <a:rPr lang="en-US" sz="1400" dirty="0"/>
              <a:t>Induced-Shrew Attack</a:t>
            </a:r>
          </a:p>
        </p:txBody>
      </p:sp>
      <p:sp>
        <p:nvSpPr>
          <p:cNvPr id="23" name="TextBox 22">
            <a:extLst>
              <a:ext uri="{FF2B5EF4-FFF2-40B4-BE49-F238E27FC236}">
                <a16:creationId xmlns:a16="http://schemas.microsoft.com/office/drawing/2014/main" id="{0E830672-5680-403C-A2D2-435ABCAC382D}"/>
              </a:ext>
            </a:extLst>
          </p:cNvPr>
          <p:cNvSpPr txBox="1"/>
          <p:nvPr/>
        </p:nvSpPr>
        <p:spPr>
          <a:xfrm rot="18679466">
            <a:off x="5404969" y="2274995"/>
            <a:ext cx="1167855" cy="307777"/>
          </a:xfrm>
          <a:prstGeom prst="rect">
            <a:avLst/>
          </a:prstGeom>
          <a:noFill/>
        </p:spPr>
        <p:txBody>
          <a:bodyPr wrap="square" rtlCol="0">
            <a:spAutoFit/>
          </a:bodyPr>
          <a:lstStyle/>
          <a:p>
            <a:r>
              <a:rPr lang="en-US" sz="1400" dirty="0"/>
              <a:t>Shrew Attack</a:t>
            </a:r>
          </a:p>
        </p:txBody>
      </p:sp>
      <p:sp>
        <p:nvSpPr>
          <p:cNvPr id="24" name="TextBox 23">
            <a:extLst>
              <a:ext uri="{FF2B5EF4-FFF2-40B4-BE49-F238E27FC236}">
                <a16:creationId xmlns:a16="http://schemas.microsoft.com/office/drawing/2014/main" id="{67A87175-76BA-49B0-8613-7E8FBF0F0E84}"/>
              </a:ext>
            </a:extLst>
          </p:cNvPr>
          <p:cNvSpPr txBox="1"/>
          <p:nvPr/>
        </p:nvSpPr>
        <p:spPr>
          <a:xfrm rot="18679466">
            <a:off x="7393944" y="2202774"/>
            <a:ext cx="1524609" cy="307777"/>
          </a:xfrm>
          <a:prstGeom prst="rect">
            <a:avLst/>
          </a:prstGeom>
          <a:noFill/>
        </p:spPr>
        <p:txBody>
          <a:bodyPr wrap="square" rtlCol="0">
            <a:spAutoFit/>
          </a:bodyPr>
          <a:lstStyle/>
          <a:p>
            <a:r>
              <a:rPr lang="en-US" sz="1400" dirty="0"/>
              <a:t>Ack Storm Attack</a:t>
            </a:r>
          </a:p>
        </p:txBody>
      </p:sp>
      <p:sp>
        <p:nvSpPr>
          <p:cNvPr id="25" name="TextBox 24">
            <a:extLst>
              <a:ext uri="{FF2B5EF4-FFF2-40B4-BE49-F238E27FC236}">
                <a16:creationId xmlns:a16="http://schemas.microsoft.com/office/drawing/2014/main" id="{C03BC8CC-4EC3-4223-B6C4-C0A517DDACD2}"/>
              </a:ext>
            </a:extLst>
          </p:cNvPr>
          <p:cNvSpPr txBox="1"/>
          <p:nvPr/>
        </p:nvSpPr>
        <p:spPr>
          <a:xfrm>
            <a:off x="2054514" y="3132062"/>
            <a:ext cx="719904" cy="369332"/>
          </a:xfrm>
          <a:prstGeom prst="rect">
            <a:avLst/>
          </a:prstGeom>
          <a:noFill/>
        </p:spPr>
        <p:txBody>
          <a:bodyPr wrap="square" rtlCol="0">
            <a:spAutoFit/>
          </a:bodyPr>
          <a:lstStyle/>
          <a:p>
            <a:r>
              <a:rPr lang="en-US" dirty="0"/>
              <a:t>1995</a:t>
            </a:r>
          </a:p>
        </p:txBody>
      </p:sp>
      <p:sp>
        <p:nvSpPr>
          <p:cNvPr id="26" name="TextBox 25">
            <a:extLst>
              <a:ext uri="{FF2B5EF4-FFF2-40B4-BE49-F238E27FC236}">
                <a16:creationId xmlns:a16="http://schemas.microsoft.com/office/drawing/2014/main" id="{A472C063-9857-4127-8B17-762BBFC17123}"/>
              </a:ext>
            </a:extLst>
          </p:cNvPr>
          <p:cNvSpPr txBox="1"/>
          <p:nvPr/>
        </p:nvSpPr>
        <p:spPr>
          <a:xfrm>
            <a:off x="3726423" y="3132062"/>
            <a:ext cx="683346" cy="369332"/>
          </a:xfrm>
          <a:prstGeom prst="rect">
            <a:avLst/>
          </a:prstGeom>
          <a:noFill/>
        </p:spPr>
        <p:txBody>
          <a:bodyPr wrap="square" rtlCol="0">
            <a:spAutoFit/>
          </a:bodyPr>
          <a:lstStyle/>
          <a:p>
            <a:r>
              <a:rPr lang="en-US" dirty="0"/>
              <a:t>2000</a:t>
            </a:r>
          </a:p>
        </p:txBody>
      </p:sp>
      <p:sp>
        <p:nvSpPr>
          <p:cNvPr id="27" name="TextBox 26">
            <a:extLst>
              <a:ext uri="{FF2B5EF4-FFF2-40B4-BE49-F238E27FC236}">
                <a16:creationId xmlns:a16="http://schemas.microsoft.com/office/drawing/2014/main" id="{DDC68B10-04EC-4455-AF50-D4D30F3DA625}"/>
              </a:ext>
            </a:extLst>
          </p:cNvPr>
          <p:cNvSpPr txBox="1"/>
          <p:nvPr/>
        </p:nvSpPr>
        <p:spPr>
          <a:xfrm>
            <a:off x="5398331" y="3132062"/>
            <a:ext cx="690765" cy="369332"/>
          </a:xfrm>
          <a:prstGeom prst="rect">
            <a:avLst/>
          </a:prstGeom>
          <a:noFill/>
        </p:spPr>
        <p:txBody>
          <a:bodyPr wrap="square" rtlCol="0">
            <a:spAutoFit/>
          </a:bodyPr>
          <a:lstStyle/>
          <a:p>
            <a:r>
              <a:rPr lang="en-US" dirty="0"/>
              <a:t>2005</a:t>
            </a:r>
          </a:p>
        </p:txBody>
      </p:sp>
      <p:sp>
        <p:nvSpPr>
          <p:cNvPr id="28" name="TextBox 27">
            <a:extLst>
              <a:ext uri="{FF2B5EF4-FFF2-40B4-BE49-F238E27FC236}">
                <a16:creationId xmlns:a16="http://schemas.microsoft.com/office/drawing/2014/main" id="{E19AD813-D44C-4534-8E2B-DA048AB4BEF1}"/>
              </a:ext>
            </a:extLst>
          </p:cNvPr>
          <p:cNvSpPr txBox="1"/>
          <p:nvPr/>
        </p:nvSpPr>
        <p:spPr>
          <a:xfrm>
            <a:off x="7045950" y="3132062"/>
            <a:ext cx="722473" cy="369332"/>
          </a:xfrm>
          <a:prstGeom prst="rect">
            <a:avLst/>
          </a:prstGeom>
          <a:noFill/>
        </p:spPr>
        <p:txBody>
          <a:bodyPr wrap="square" rtlCol="0">
            <a:spAutoFit/>
          </a:bodyPr>
          <a:lstStyle/>
          <a:p>
            <a:r>
              <a:rPr lang="en-US" dirty="0"/>
              <a:t>2010</a:t>
            </a:r>
          </a:p>
        </p:txBody>
      </p:sp>
      <p:sp>
        <p:nvSpPr>
          <p:cNvPr id="29" name="TextBox 28">
            <a:extLst>
              <a:ext uri="{FF2B5EF4-FFF2-40B4-BE49-F238E27FC236}">
                <a16:creationId xmlns:a16="http://schemas.microsoft.com/office/drawing/2014/main" id="{007DB1F1-CB31-4CDC-8129-4C6C2C396D96}"/>
              </a:ext>
            </a:extLst>
          </p:cNvPr>
          <p:cNvSpPr txBox="1"/>
          <p:nvPr/>
        </p:nvSpPr>
        <p:spPr>
          <a:xfrm>
            <a:off x="8810306" y="3132062"/>
            <a:ext cx="717581" cy="369332"/>
          </a:xfrm>
          <a:prstGeom prst="rect">
            <a:avLst/>
          </a:prstGeom>
          <a:noFill/>
        </p:spPr>
        <p:txBody>
          <a:bodyPr wrap="square" rtlCol="0">
            <a:spAutoFit/>
          </a:bodyPr>
          <a:lstStyle/>
          <a:p>
            <a:r>
              <a:rPr lang="en-US" dirty="0"/>
              <a:t>2015</a:t>
            </a:r>
          </a:p>
        </p:txBody>
      </p:sp>
      <p:grpSp>
        <p:nvGrpSpPr>
          <p:cNvPr id="52" name="Group 51">
            <a:extLst>
              <a:ext uri="{FF2B5EF4-FFF2-40B4-BE49-F238E27FC236}">
                <a16:creationId xmlns:a16="http://schemas.microsoft.com/office/drawing/2014/main" id="{1989CD3D-7A91-4CAF-B072-7191A7D0BDB2}"/>
              </a:ext>
            </a:extLst>
          </p:cNvPr>
          <p:cNvGrpSpPr/>
          <p:nvPr/>
        </p:nvGrpSpPr>
        <p:grpSpPr>
          <a:xfrm>
            <a:off x="8133868" y="4183198"/>
            <a:ext cx="3773696" cy="1525581"/>
            <a:chOff x="7542073" y="3755793"/>
            <a:chExt cx="3773696" cy="1525581"/>
          </a:xfrm>
        </p:grpSpPr>
        <p:cxnSp>
          <p:nvCxnSpPr>
            <p:cNvPr id="43" name="Straight Connector 42">
              <a:extLst>
                <a:ext uri="{FF2B5EF4-FFF2-40B4-BE49-F238E27FC236}">
                  <a16:creationId xmlns:a16="http://schemas.microsoft.com/office/drawing/2014/main" id="{E6205BC7-56C3-4583-9CE1-D7817A69AA27}"/>
                </a:ext>
              </a:extLst>
            </p:cNvPr>
            <p:cNvCxnSpPr>
              <a:cxnSpLocks/>
            </p:cNvCxnSpPr>
            <p:nvPr/>
          </p:nvCxnSpPr>
          <p:spPr>
            <a:xfrm>
              <a:off x="9874761" y="4901504"/>
              <a:ext cx="1052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2CED76-91ED-44A8-B23D-A104B7FE1441}"/>
                </a:ext>
              </a:extLst>
            </p:cNvPr>
            <p:cNvCxnSpPr>
              <a:cxnSpLocks/>
            </p:cNvCxnSpPr>
            <p:nvPr/>
          </p:nvCxnSpPr>
          <p:spPr>
            <a:xfrm>
              <a:off x="8022870" y="4868370"/>
              <a:ext cx="1052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19A45DF-5599-4AFB-A5D6-3F8332CE3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616" y="4455366"/>
              <a:ext cx="1452324" cy="826008"/>
            </a:xfrm>
            <a:prstGeom prst="rect">
              <a:avLst/>
            </a:prstGeom>
          </p:spPr>
        </p:pic>
        <p:pic>
          <p:nvPicPr>
            <p:cNvPr id="40" name="Picture 39">
              <a:extLst>
                <a:ext uri="{FF2B5EF4-FFF2-40B4-BE49-F238E27FC236}">
                  <a16:creationId xmlns:a16="http://schemas.microsoft.com/office/drawing/2014/main" id="{A4E3AE3B-81C0-46BD-B11B-5E269DFD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939" y="4463808"/>
              <a:ext cx="481830" cy="744139"/>
            </a:xfrm>
            <a:prstGeom prst="rect">
              <a:avLst/>
            </a:prstGeom>
          </p:spPr>
        </p:pic>
        <p:pic>
          <p:nvPicPr>
            <p:cNvPr id="41" name="Picture 40">
              <a:extLst>
                <a:ext uri="{FF2B5EF4-FFF2-40B4-BE49-F238E27FC236}">
                  <a16:creationId xmlns:a16="http://schemas.microsoft.com/office/drawing/2014/main" id="{9471E982-02F9-45E7-AB16-DE32DB0AE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073" y="4535974"/>
              <a:ext cx="713869" cy="713869"/>
            </a:xfrm>
            <a:prstGeom prst="rect">
              <a:avLst/>
            </a:prstGeom>
          </p:spPr>
        </p:pic>
        <p:pic>
          <p:nvPicPr>
            <p:cNvPr id="42" name="Content Placeholder 5">
              <a:extLst>
                <a:ext uri="{FF2B5EF4-FFF2-40B4-BE49-F238E27FC236}">
                  <a16:creationId xmlns:a16="http://schemas.microsoft.com/office/drawing/2014/main" id="{77523CB8-BBB9-4E36-BBA4-C7BCF3594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7886" y="3755793"/>
              <a:ext cx="747373" cy="747373"/>
            </a:xfrm>
            <a:prstGeom prst="rect">
              <a:avLst/>
            </a:prstGeom>
          </p:spPr>
        </p:pic>
        <p:cxnSp>
          <p:nvCxnSpPr>
            <p:cNvPr id="44" name="Straight Arrow Connector 43">
              <a:extLst>
                <a:ext uri="{FF2B5EF4-FFF2-40B4-BE49-F238E27FC236}">
                  <a16:creationId xmlns:a16="http://schemas.microsoft.com/office/drawing/2014/main" id="{B8B18B27-74B9-495E-9998-E02C4E791E3B}"/>
                </a:ext>
              </a:extLst>
            </p:cNvPr>
            <p:cNvCxnSpPr>
              <a:cxnSpLocks/>
            </p:cNvCxnSpPr>
            <p:nvPr/>
          </p:nvCxnSpPr>
          <p:spPr>
            <a:xfrm>
              <a:off x="10269614" y="4398558"/>
              <a:ext cx="485006" cy="2513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BBCFFF5-6087-4777-A9A9-ECB30874E3D8}"/>
                </a:ext>
              </a:extLst>
            </p:cNvPr>
            <p:cNvCxnSpPr>
              <a:cxnSpLocks/>
            </p:cNvCxnSpPr>
            <p:nvPr/>
          </p:nvCxnSpPr>
          <p:spPr>
            <a:xfrm flipH="1">
              <a:off x="8255943" y="4729018"/>
              <a:ext cx="246808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26906A58-7A79-4CC1-B0A1-E685D4BD6E53}"/>
              </a:ext>
            </a:extLst>
          </p:cNvPr>
          <p:cNvGrpSpPr/>
          <p:nvPr/>
        </p:nvGrpSpPr>
        <p:grpSpPr>
          <a:xfrm>
            <a:off x="8133868" y="4190735"/>
            <a:ext cx="3773696" cy="1525581"/>
            <a:chOff x="7904936" y="3972220"/>
            <a:chExt cx="3773696" cy="1525581"/>
          </a:xfrm>
        </p:grpSpPr>
        <p:cxnSp>
          <p:nvCxnSpPr>
            <p:cNvPr id="55" name="Straight Connector 54">
              <a:extLst>
                <a:ext uri="{FF2B5EF4-FFF2-40B4-BE49-F238E27FC236}">
                  <a16:creationId xmlns:a16="http://schemas.microsoft.com/office/drawing/2014/main" id="{48274746-D643-4C00-BC13-4F8E9757CCF7}"/>
                </a:ext>
              </a:extLst>
            </p:cNvPr>
            <p:cNvCxnSpPr>
              <a:cxnSpLocks/>
            </p:cNvCxnSpPr>
            <p:nvPr/>
          </p:nvCxnSpPr>
          <p:spPr>
            <a:xfrm>
              <a:off x="10237624" y="5117931"/>
              <a:ext cx="1052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C174B3-313B-42B4-ADBE-5B88F78E3F0B}"/>
                </a:ext>
              </a:extLst>
            </p:cNvPr>
            <p:cNvCxnSpPr>
              <a:cxnSpLocks/>
            </p:cNvCxnSpPr>
            <p:nvPr/>
          </p:nvCxnSpPr>
          <p:spPr>
            <a:xfrm>
              <a:off x="8385733" y="5084797"/>
              <a:ext cx="1052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ED46A62E-B42E-42D5-8DF2-76A802CC7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479" y="4671793"/>
              <a:ext cx="1452324" cy="826008"/>
            </a:xfrm>
            <a:prstGeom prst="rect">
              <a:avLst/>
            </a:prstGeom>
          </p:spPr>
        </p:pic>
        <p:pic>
          <p:nvPicPr>
            <p:cNvPr id="58" name="Picture 57">
              <a:extLst>
                <a:ext uri="{FF2B5EF4-FFF2-40B4-BE49-F238E27FC236}">
                  <a16:creationId xmlns:a16="http://schemas.microsoft.com/office/drawing/2014/main" id="{4E674E1B-80C9-466C-A94C-2E632664A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802" y="4680235"/>
              <a:ext cx="481830" cy="744139"/>
            </a:xfrm>
            <a:prstGeom prst="rect">
              <a:avLst/>
            </a:prstGeom>
          </p:spPr>
        </p:pic>
        <p:pic>
          <p:nvPicPr>
            <p:cNvPr id="59" name="Picture 58">
              <a:extLst>
                <a:ext uri="{FF2B5EF4-FFF2-40B4-BE49-F238E27FC236}">
                  <a16:creationId xmlns:a16="http://schemas.microsoft.com/office/drawing/2014/main" id="{294C3F6E-C9CC-44E9-83C2-76BEF973D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936" y="4752401"/>
              <a:ext cx="713869" cy="713869"/>
            </a:xfrm>
            <a:prstGeom prst="rect">
              <a:avLst/>
            </a:prstGeom>
          </p:spPr>
        </p:pic>
        <p:pic>
          <p:nvPicPr>
            <p:cNvPr id="60" name="Content Placeholder 5">
              <a:extLst>
                <a:ext uri="{FF2B5EF4-FFF2-40B4-BE49-F238E27FC236}">
                  <a16:creationId xmlns:a16="http://schemas.microsoft.com/office/drawing/2014/main" id="{97E8CBAA-897B-419D-9964-0A0D2BDB1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749" y="3972220"/>
              <a:ext cx="747373" cy="747373"/>
            </a:xfrm>
            <a:prstGeom prst="rect">
              <a:avLst/>
            </a:prstGeom>
          </p:spPr>
        </p:pic>
        <p:cxnSp>
          <p:nvCxnSpPr>
            <p:cNvPr id="61" name="Straight Arrow Connector 60">
              <a:extLst>
                <a:ext uri="{FF2B5EF4-FFF2-40B4-BE49-F238E27FC236}">
                  <a16:creationId xmlns:a16="http://schemas.microsoft.com/office/drawing/2014/main" id="{072F224E-A575-48F9-A0CA-665A8CCACD4A}"/>
                </a:ext>
              </a:extLst>
            </p:cNvPr>
            <p:cNvCxnSpPr>
              <a:cxnSpLocks/>
            </p:cNvCxnSpPr>
            <p:nvPr/>
          </p:nvCxnSpPr>
          <p:spPr>
            <a:xfrm flipH="1">
              <a:off x="8810306" y="4470184"/>
              <a:ext cx="956276" cy="3359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1B54B83-9930-4D2E-B7D5-073A665972CB}"/>
                </a:ext>
              </a:extLst>
            </p:cNvPr>
            <p:cNvCxnSpPr>
              <a:cxnSpLocks/>
            </p:cNvCxnSpPr>
            <p:nvPr/>
          </p:nvCxnSpPr>
          <p:spPr>
            <a:xfrm flipH="1">
              <a:off x="9890749" y="4945445"/>
              <a:ext cx="119613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AEBC587-7AD5-4E3B-A1DC-9FC0F0BC9219}"/>
                </a:ext>
              </a:extLst>
            </p:cNvPr>
            <p:cNvSpPr txBox="1"/>
            <p:nvPr/>
          </p:nvSpPr>
          <p:spPr>
            <a:xfrm>
              <a:off x="9579996" y="4718826"/>
              <a:ext cx="354584" cy="461665"/>
            </a:xfrm>
            <a:prstGeom prst="rect">
              <a:avLst/>
            </a:prstGeom>
            <a:noFill/>
          </p:spPr>
          <p:txBody>
            <a:bodyPr wrap="none" rtlCol="0">
              <a:spAutoFit/>
            </a:bodyPr>
            <a:lstStyle/>
            <a:p>
              <a:r>
                <a:rPr lang="en-US" sz="2400" b="1" dirty="0">
                  <a:solidFill>
                    <a:srgbClr val="FF0000"/>
                  </a:solidFill>
                </a:rPr>
                <a:t>X</a:t>
              </a:r>
            </a:p>
          </p:txBody>
        </p:sp>
      </p:grpSp>
      <p:grpSp>
        <p:nvGrpSpPr>
          <p:cNvPr id="80" name="Group 79">
            <a:extLst>
              <a:ext uri="{FF2B5EF4-FFF2-40B4-BE49-F238E27FC236}">
                <a16:creationId xmlns:a16="http://schemas.microsoft.com/office/drawing/2014/main" id="{8F07C86A-9C00-40BA-84B8-422A4773925D}"/>
              </a:ext>
            </a:extLst>
          </p:cNvPr>
          <p:cNvGrpSpPr/>
          <p:nvPr/>
        </p:nvGrpSpPr>
        <p:grpSpPr>
          <a:xfrm>
            <a:off x="8103681" y="4784790"/>
            <a:ext cx="3823671" cy="935496"/>
            <a:chOff x="7680309" y="4695696"/>
            <a:chExt cx="3823671" cy="935496"/>
          </a:xfrm>
        </p:grpSpPr>
        <p:cxnSp>
          <p:nvCxnSpPr>
            <p:cNvPr id="72" name="Straight Connector 71">
              <a:extLst>
                <a:ext uri="{FF2B5EF4-FFF2-40B4-BE49-F238E27FC236}">
                  <a16:creationId xmlns:a16="http://schemas.microsoft.com/office/drawing/2014/main" id="{B0A197B7-AB40-4EC6-8151-0F7C4D4180B7}"/>
                </a:ext>
              </a:extLst>
            </p:cNvPr>
            <p:cNvCxnSpPr>
              <a:cxnSpLocks/>
            </p:cNvCxnSpPr>
            <p:nvPr/>
          </p:nvCxnSpPr>
          <p:spPr>
            <a:xfrm>
              <a:off x="10062972" y="5251322"/>
              <a:ext cx="1052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7F6D42B-3A87-47B3-9AD2-5D00ABB5C2E2}"/>
                </a:ext>
              </a:extLst>
            </p:cNvPr>
            <p:cNvCxnSpPr>
              <a:cxnSpLocks/>
            </p:cNvCxnSpPr>
            <p:nvPr/>
          </p:nvCxnSpPr>
          <p:spPr>
            <a:xfrm>
              <a:off x="8211081" y="5218188"/>
              <a:ext cx="10525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9EC4AE90-0CF7-4266-B14E-3E111FA6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827" y="4805184"/>
              <a:ext cx="1452324" cy="826008"/>
            </a:xfrm>
            <a:prstGeom prst="rect">
              <a:avLst/>
            </a:prstGeom>
          </p:spPr>
        </p:pic>
        <p:pic>
          <p:nvPicPr>
            <p:cNvPr id="75" name="Picture 74">
              <a:extLst>
                <a:ext uri="{FF2B5EF4-FFF2-40B4-BE49-F238E27FC236}">
                  <a16:creationId xmlns:a16="http://schemas.microsoft.com/office/drawing/2014/main" id="{6BBC1710-A6FD-4064-A06E-02D9BCD8A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150" y="4813626"/>
              <a:ext cx="481830" cy="744139"/>
            </a:xfrm>
            <a:prstGeom prst="rect">
              <a:avLst/>
            </a:prstGeom>
          </p:spPr>
        </p:pic>
        <p:pic>
          <p:nvPicPr>
            <p:cNvPr id="76" name="Picture 75">
              <a:extLst>
                <a:ext uri="{FF2B5EF4-FFF2-40B4-BE49-F238E27FC236}">
                  <a16:creationId xmlns:a16="http://schemas.microsoft.com/office/drawing/2014/main" id="{7EF922F3-5718-4F76-8966-798ECFAB1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284" y="4885792"/>
              <a:ext cx="713869" cy="713869"/>
            </a:xfrm>
            <a:prstGeom prst="rect">
              <a:avLst/>
            </a:prstGeom>
          </p:spPr>
        </p:pic>
        <p:pic>
          <p:nvPicPr>
            <p:cNvPr id="77" name="Content Placeholder 5">
              <a:extLst>
                <a:ext uri="{FF2B5EF4-FFF2-40B4-BE49-F238E27FC236}">
                  <a16:creationId xmlns:a16="http://schemas.microsoft.com/office/drawing/2014/main" id="{6505D10D-C2BE-4341-9014-F1B47A080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309" y="4695696"/>
              <a:ext cx="747373" cy="747373"/>
            </a:xfrm>
            <a:prstGeom prst="rect">
              <a:avLst/>
            </a:prstGeom>
          </p:spPr>
        </p:pic>
        <p:cxnSp>
          <p:nvCxnSpPr>
            <p:cNvPr id="79" name="Straight Arrow Connector 78">
              <a:extLst>
                <a:ext uri="{FF2B5EF4-FFF2-40B4-BE49-F238E27FC236}">
                  <a16:creationId xmlns:a16="http://schemas.microsoft.com/office/drawing/2014/main" id="{D68FF27D-31DA-480B-BB5F-162FDFD5DCB6}"/>
                </a:ext>
              </a:extLst>
            </p:cNvPr>
            <p:cNvCxnSpPr>
              <a:cxnSpLocks/>
            </p:cNvCxnSpPr>
            <p:nvPr/>
          </p:nvCxnSpPr>
          <p:spPr>
            <a:xfrm flipH="1">
              <a:off x="8444154" y="5078836"/>
              <a:ext cx="2468080" cy="0"/>
            </a:xfrm>
            <a:prstGeom prst="straightConnector1">
              <a:avLst/>
            </a:prstGeom>
            <a:ln w="2540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9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2C80-DC0B-463B-A422-7195B4288A05}"/>
              </a:ext>
            </a:extLst>
          </p:cNvPr>
          <p:cNvSpPr>
            <a:spLocks noGrp="1"/>
          </p:cNvSpPr>
          <p:nvPr>
            <p:ph type="title"/>
          </p:nvPr>
        </p:nvSpPr>
        <p:spPr/>
        <p:txBody>
          <a:bodyPr/>
          <a:lstStyle/>
          <a:p>
            <a:r>
              <a:rPr lang="en-US" dirty="0"/>
              <a:t>Why So Many Attacks?</a:t>
            </a:r>
          </a:p>
        </p:txBody>
      </p:sp>
      <p:sp>
        <p:nvSpPr>
          <p:cNvPr id="3" name="Content Placeholder 2">
            <a:extLst>
              <a:ext uri="{FF2B5EF4-FFF2-40B4-BE49-F238E27FC236}">
                <a16:creationId xmlns:a16="http://schemas.microsoft.com/office/drawing/2014/main" id="{36F26A5E-43B5-448A-919A-B0EA0744A75B}"/>
              </a:ext>
            </a:extLst>
          </p:cNvPr>
          <p:cNvSpPr>
            <a:spLocks noGrp="1"/>
          </p:cNvSpPr>
          <p:nvPr>
            <p:ph idx="1"/>
          </p:nvPr>
        </p:nvSpPr>
        <p:spPr>
          <a:xfrm>
            <a:off x="838200" y="950976"/>
            <a:ext cx="8333509" cy="5225987"/>
          </a:xfrm>
        </p:spPr>
        <p:txBody>
          <a:bodyPr>
            <a:normAutofit fontScale="92500" lnSpcReduction="10000"/>
          </a:bodyPr>
          <a:lstStyle/>
          <a:p>
            <a:r>
              <a:rPr lang="en-US" dirty="0"/>
              <a:t>Attacks leverage designed behavior</a:t>
            </a:r>
          </a:p>
          <a:p>
            <a:pPr lvl="1"/>
            <a:r>
              <a:rPr lang="en-US" dirty="0"/>
              <a:t>Congestion control is designed to control throughput</a:t>
            </a:r>
          </a:p>
          <a:p>
            <a:pPr lvl="1"/>
            <a:r>
              <a:rPr lang="en-US" dirty="0"/>
              <a:t>Attacks confuse congestion control about network conditions</a:t>
            </a:r>
          </a:p>
          <a:p>
            <a:pPr lvl="1"/>
            <a:r>
              <a:rPr lang="en-US" dirty="0"/>
              <a:t>No crashes or unusual control flow</a:t>
            </a:r>
          </a:p>
          <a:p>
            <a:r>
              <a:rPr lang="en-US" dirty="0"/>
              <a:t>Many designs and implementations</a:t>
            </a:r>
          </a:p>
          <a:p>
            <a:pPr lvl="1"/>
            <a:r>
              <a:rPr lang="en-US" dirty="0"/>
              <a:t>Multiple Variations: Reno, New Reno, SACK, Vegas, BBR</a:t>
            </a:r>
          </a:p>
          <a:p>
            <a:pPr lvl="1"/>
            <a:r>
              <a:rPr lang="en-US" dirty="0"/>
              <a:t>Multiple Optimizations: PRR, TLP, DSACK, FRTO, RACK</a:t>
            </a:r>
          </a:p>
          <a:p>
            <a:pPr lvl="1"/>
            <a:r>
              <a:rPr lang="en-US" dirty="0"/>
              <a:t>Hundreds of implementations</a:t>
            </a:r>
          </a:p>
          <a:p>
            <a:r>
              <a:rPr lang="en-US" dirty="0"/>
              <a:t>Lack of unified specifications</a:t>
            </a:r>
          </a:p>
          <a:p>
            <a:pPr lvl="1"/>
            <a:r>
              <a:rPr lang="en-US" dirty="0"/>
              <a:t>Individual components and optimizations are specified separately</a:t>
            </a:r>
          </a:p>
          <a:p>
            <a:pPr lvl="1"/>
            <a:r>
              <a:rPr lang="en-US" dirty="0"/>
              <a:t>Understanding unified behavior is difficult</a:t>
            </a:r>
          </a:p>
          <a:p>
            <a:r>
              <a:rPr lang="en-US" dirty="0"/>
              <a:t>Very dynamic behavior</a:t>
            </a:r>
          </a:p>
          <a:p>
            <a:pPr lvl="1"/>
            <a:r>
              <a:rPr lang="en-US" dirty="0"/>
              <a:t>Congestion control state changes with every acknowledgement</a:t>
            </a:r>
          </a:p>
          <a:p>
            <a:pPr lvl="1"/>
            <a:r>
              <a:rPr lang="en-US" dirty="0"/>
              <a:t>Impact of individual packet dilutes quickly with time</a:t>
            </a:r>
          </a:p>
          <a:p>
            <a:endParaRPr lang="en-US" dirty="0"/>
          </a:p>
        </p:txBody>
      </p:sp>
      <p:sp>
        <p:nvSpPr>
          <p:cNvPr id="4" name="Slide Number Placeholder 3">
            <a:extLst>
              <a:ext uri="{FF2B5EF4-FFF2-40B4-BE49-F238E27FC236}">
                <a16:creationId xmlns:a16="http://schemas.microsoft.com/office/drawing/2014/main" id="{FCB3C8D9-7227-4E09-81D7-0516D51F0EB4}"/>
              </a:ext>
            </a:extLst>
          </p:cNvPr>
          <p:cNvSpPr>
            <a:spLocks noGrp="1"/>
          </p:cNvSpPr>
          <p:nvPr>
            <p:ph type="sldNum" sz="quarter" idx="12"/>
          </p:nvPr>
        </p:nvSpPr>
        <p:spPr/>
        <p:txBody>
          <a:bodyPr/>
          <a:lstStyle/>
          <a:p>
            <a:fld id="{36099DA5-221F-4E13-A14C-874F5A3109C9}" type="slidenum">
              <a:rPr lang="en-US" smtClean="0"/>
              <a:t>6</a:t>
            </a:fld>
            <a:endParaRPr lang="en-US" dirty="0"/>
          </a:p>
        </p:txBody>
      </p:sp>
      <p:grpSp>
        <p:nvGrpSpPr>
          <p:cNvPr id="18" name="Group 17">
            <a:extLst>
              <a:ext uri="{FF2B5EF4-FFF2-40B4-BE49-F238E27FC236}">
                <a16:creationId xmlns:a16="http://schemas.microsoft.com/office/drawing/2014/main" id="{6456408A-F055-4FE2-9AEC-60B15BF569A9}"/>
              </a:ext>
            </a:extLst>
          </p:cNvPr>
          <p:cNvGrpSpPr/>
          <p:nvPr/>
        </p:nvGrpSpPr>
        <p:grpSpPr>
          <a:xfrm>
            <a:off x="8731976" y="927529"/>
            <a:ext cx="3190220" cy="2674800"/>
            <a:chOff x="8731976" y="927529"/>
            <a:chExt cx="3190220" cy="2674800"/>
          </a:xfrm>
        </p:grpSpPr>
        <p:pic>
          <p:nvPicPr>
            <p:cNvPr id="6" name="Picture 5">
              <a:extLst>
                <a:ext uri="{FF2B5EF4-FFF2-40B4-BE49-F238E27FC236}">
                  <a16:creationId xmlns:a16="http://schemas.microsoft.com/office/drawing/2014/main" id="{9160A485-BCAF-4B24-A8F9-D0F5058A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976" y="1686085"/>
              <a:ext cx="481830" cy="744139"/>
            </a:xfrm>
            <a:prstGeom prst="rect">
              <a:avLst/>
            </a:prstGeom>
          </p:spPr>
        </p:pic>
        <p:pic>
          <p:nvPicPr>
            <p:cNvPr id="7" name="Picture 6">
              <a:extLst>
                <a:ext uri="{FF2B5EF4-FFF2-40B4-BE49-F238E27FC236}">
                  <a16:creationId xmlns:a16="http://schemas.microsoft.com/office/drawing/2014/main" id="{DB0FD7D1-F3F4-449A-A567-C08A96039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8327" y="1701221"/>
              <a:ext cx="713869" cy="713869"/>
            </a:xfrm>
            <a:prstGeom prst="rect">
              <a:avLst/>
            </a:prstGeom>
          </p:spPr>
        </p:pic>
        <p:pic>
          <p:nvPicPr>
            <p:cNvPr id="8" name="Content Placeholder 5">
              <a:extLst>
                <a:ext uri="{FF2B5EF4-FFF2-40B4-BE49-F238E27FC236}">
                  <a16:creationId xmlns:a16="http://schemas.microsoft.com/office/drawing/2014/main" id="{DC89B280-A338-4C41-8FA7-25FB599F3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7734" y="2685917"/>
              <a:ext cx="916412" cy="916412"/>
            </a:xfrm>
            <a:prstGeom prst="rect">
              <a:avLst/>
            </a:prstGeom>
          </p:spPr>
        </p:pic>
        <p:sp>
          <p:nvSpPr>
            <p:cNvPr id="9" name="Speech Bubble: Oval 8">
              <a:extLst>
                <a:ext uri="{FF2B5EF4-FFF2-40B4-BE49-F238E27FC236}">
                  <a16:creationId xmlns:a16="http://schemas.microsoft.com/office/drawing/2014/main" id="{00505EB9-4E44-4412-9D18-B88102AB8BEA}"/>
                </a:ext>
              </a:extLst>
            </p:cNvPr>
            <p:cNvSpPr/>
            <p:nvPr/>
          </p:nvSpPr>
          <p:spPr>
            <a:xfrm>
              <a:off x="9836727" y="1972826"/>
              <a:ext cx="1387467" cy="688752"/>
            </a:xfrm>
            <a:prstGeom prst="wedgeEllipseCallout">
              <a:avLst>
                <a:gd name="adj1" fmla="val -23080"/>
                <a:gd name="adj2" fmla="val 6853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Network is great, keep sending</a:t>
              </a:r>
            </a:p>
          </p:txBody>
        </p:sp>
        <p:sp>
          <p:nvSpPr>
            <p:cNvPr id="10" name="Speech Bubble: Oval 9">
              <a:extLst>
                <a:ext uri="{FF2B5EF4-FFF2-40B4-BE49-F238E27FC236}">
                  <a16:creationId xmlns:a16="http://schemas.microsoft.com/office/drawing/2014/main" id="{DA461095-718B-4657-AC3E-B5EF8CE32481}"/>
                </a:ext>
              </a:extLst>
            </p:cNvPr>
            <p:cNvSpPr/>
            <p:nvPr/>
          </p:nvSpPr>
          <p:spPr>
            <a:xfrm>
              <a:off x="10320631" y="950976"/>
              <a:ext cx="1387467" cy="688752"/>
            </a:xfrm>
            <a:prstGeom prst="wedgeEllipseCallout">
              <a:avLst>
                <a:gd name="adj1" fmla="val 29345"/>
                <a:gd name="adj2" fmla="val 6853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Network is full, slow down</a:t>
              </a:r>
            </a:p>
          </p:txBody>
        </p:sp>
        <p:sp>
          <p:nvSpPr>
            <p:cNvPr id="14" name="Speech Bubble: Oval 13">
              <a:extLst>
                <a:ext uri="{FF2B5EF4-FFF2-40B4-BE49-F238E27FC236}">
                  <a16:creationId xmlns:a16="http://schemas.microsoft.com/office/drawing/2014/main" id="{76AEAF5C-A147-4FA7-950C-8926476D54A3}"/>
                </a:ext>
              </a:extLst>
            </p:cNvPr>
            <p:cNvSpPr/>
            <p:nvPr/>
          </p:nvSpPr>
          <p:spPr>
            <a:xfrm>
              <a:off x="8784079" y="927529"/>
              <a:ext cx="1387467" cy="688752"/>
            </a:xfrm>
            <a:prstGeom prst="wedgeEllipseCallout">
              <a:avLst>
                <a:gd name="adj1" fmla="val -23080"/>
                <a:gd name="adj2" fmla="val 6853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OK, continuing to send</a:t>
              </a:r>
            </a:p>
          </p:txBody>
        </p:sp>
        <p:cxnSp>
          <p:nvCxnSpPr>
            <p:cNvPr id="16" name="Straight Arrow Connector 15">
              <a:extLst>
                <a:ext uri="{FF2B5EF4-FFF2-40B4-BE49-F238E27FC236}">
                  <a16:creationId xmlns:a16="http://schemas.microsoft.com/office/drawing/2014/main" id="{538D296B-4094-4034-92C5-C9E45A3272B8}"/>
                </a:ext>
              </a:extLst>
            </p:cNvPr>
            <p:cNvCxnSpPr>
              <a:cxnSpLocks/>
            </p:cNvCxnSpPr>
            <p:nvPr/>
          </p:nvCxnSpPr>
          <p:spPr>
            <a:xfrm flipH="1" flipV="1">
              <a:off x="9337964" y="2244437"/>
              <a:ext cx="441867" cy="44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2B4B7CBC-7CE4-496F-B39F-42A136F3B6D8}"/>
              </a:ext>
            </a:extLst>
          </p:cNvPr>
          <p:cNvGrpSpPr/>
          <p:nvPr/>
        </p:nvGrpSpPr>
        <p:grpSpPr>
          <a:xfrm>
            <a:off x="9029682" y="3642420"/>
            <a:ext cx="3084612" cy="2502340"/>
            <a:chOff x="8990354" y="3639566"/>
            <a:chExt cx="3084612" cy="2502340"/>
          </a:xfrm>
        </p:grpSpPr>
        <p:sp>
          <p:nvSpPr>
            <p:cNvPr id="19" name="Rectangle 18">
              <a:extLst>
                <a:ext uri="{FF2B5EF4-FFF2-40B4-BE49-F238E27FC236}">
                  <a16:creationId xmlns:a16="http://schemas.microsoft.com/office/drawing/2014/main" id="{BAB1FE1A-CE59-44F2-9E92-614124675EA2}"/>
                </a:ext>
              </a:extLst>
            </p:cNvPr>
            <p:cNvSpPr/>
            <p:nvPr/>
          </p:nvSpPr>
          <p:spPr>
            <a:xfrm>
              <a:off x="10048208" y="3639566"/>
              <a:ext cx="940835"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793</a:t>
              </a:r>
            </a:p>
          </p:txBody>
        </p:sp>
        <p:sp>
          <p:nvSpPr>
            <p:cNvPr id="20" name="Rectangle 19">
              <a:extLst>
                <a:ext uri="{FF2B5EF4-FFF2-40B4-BE49-F238E27FC236}">
                  <a16:creationId xmlns:a16="http://schemas.microsoft.com/office/drawing/2014/main" id="{44386DF2-B75D-492B-864C-22DD7218C862}"/>
                </a:ext>
              </a:extLst>
            </p:cNvPr>
            <p:cNvSpPr/>
            <p:nvPr/>
          </p:nvSpPr>
          <p:spPr>
            <a:xfrm>
              <a:off x="9989698" y="3957903"/>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5681</a:t>
              </a:r>
            </a:p>
          </p:txBody>
        </p:sp>
        <p:sp>
          <p:nvSpPr>
            <p:cNvPr id="21" name="Rectangle 20">
              <a:extLst>
                <a:ext uri="{FF2B5EF4-FFF2-40B4-BE49-F238E27FC236}">
                  <a16:creationId xmlns:a16="http://schemas.microsoft.com/office/drawing/2014/main" id="{E0D16D9C-15A1-4C60-A331-0AC5B9EE1D5E}"/>
                </a:ext>
              </a:extLst>
            </p:cNvPr>
            <p:cNvSpPr/>
            <p:nvPr/>
          </p:nvSpPr>
          <p:spPr>
            <a:xfrm>
              <a:off x="9989698" y="4276240"/>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2581</a:t>
              </a:r>
            </a:p>
          </p:txBody>
        </p:sp>
        <p:sp>
          <p:nvSpPr>
            <p:cNvPr id="22" name="Rectangle 21">
              <a:extLst>
                <a:ext uri="{FF2B5EF4-FFF2-40B4-BE49-F238E27FC236}">
                  <a16:creationId xmlns:a16="http://schemas.microsoft.com/office/drawing/2014/main" id="{D96B9CFA-0CBE-430B-A422-B210242CD9EA}"/>
                </a:ext>
              </a:extLst>
            </p:cNvPr>
            <p:cNvSpPr/>
            <p:nvPr/>
          </p:nvSpPr>
          <p:spPr>
            <a:xfrm>
              <a:off x="9989698" y="4594577"/>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2001</a:t>
              </a:r>
            </a:p>
          </p:txBody>
        </p:sp>
        <p:sp>
          <p:nvSpPr>
            <p:cNvPr id="23" name="Rectangle 22">
              <a:extLst>
                <a:ext uri="{FF2B5EF4-FFF2-40B4-BE49-F238E27FC236}">
                  <a16:creationId xmlns:a16="http://schemas.microsoft.com/office/drawing/2014/main" id="{0908952A-ED64-4ACF-9356-020FCF444B85}"/>
                </a:ext>
              </a:extLst>
            </p:cNvPr>
            <p:cNvSpPr/>
            <p:nvPr/>
          </p:nvSpPr>
          <p:spPr>
            <a:xfrm>
              <a:off x="9989698" y="4912914"/>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6298</a:t>
              </a:r>
            </a:p>
          </p:txBody>
        </p:sp>
        <p:sp>
          <p:nvSpPr>
            <p:cNvPr id="24" name="Rectangle 23">
              <a:extLst>
                <a:ext uri="{FF2B5EF4-FFF2-40B4-BE49-F238E27FC236}">
                  <a16:creationId xmlns:a16="http://schemas.microsoft.com/office/drawing/2014/main" id="{DE762596-ABD6-40F7-8EF7-C913138EE2B0}"/>
                </a:ext>
              </a:extLst>
            </p:cNvPr>
            <p:cNvSpPr/>
            <p:nvPr/>
          </p:nvSpPr>
          <p:spPr>
            <a:xfrm>
              <a:off x="11017112" y="3791293"/>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7323</a:t>
              </a:r>
            </a:p>
          </p:txBody>
        </p:sp>
        <p:sp>
          <p:nvSpPr>
            <p:cNvPr id="25" name="Rectangle 24">
              <a:extLst>
                <a:ext uri="{FF2B5EF4-FFF2-40B4-BE49-F238E27FC236}">
                  <a16:creationId xmlns:a16="http://schemas.microsoft.com/office/drawing/2014/main" id="{E9DBD454-9C7D-499F-B0A4-28EC16AE7D01}"/>
                </a:ext>
              </a:extLst>
            </p:cNvPr>
            <p:cNvSpPr/>
            <p:nvPr/>
          </p:nvSpPr>
          <p:spPr>
            <a:xfrm>
              <a:off x="11017112" y="4100714"/>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3390</a:t>
              </a:r>
            </a:p>
          </p:txBody>
        </p:sp>
        <p:sp>
          <p:nvSpPr>
            <p:cNvPr id="26" name="Rectangle 25">
              <a:extLst>
                <a:ext uri="{FF2B5EF4-FFF2-40B4-BE49-F238E27FC236}">
                  <a16:creationId xmlns:a16="http://schemas.microsoft.com/office/drawing/2014/main" id="{81475F7A-EE1E-4805-91B3-614058CDFBFD}"/>
                </a:ext>
              </a:extLst>
            </p:cNvPr>
            <p:cNvSpPr/>
            <p:nvPr/>
          </p:nvSpPr>
          <p:spPr>
            <a:xfrm>
              <a:off x="11017112" y="4410135"/>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3465</a:t>
              </a:r>
            </a:p>
          </p:txBody>
        </p:sp>
        <p:sp>
          <p:nvSpPr>
            <p:cNvPr id="27" name="Rectangle 26">
              <a:extLst>
                <a:ext uri="{FF2B5EF4-FFF2-40B4-BE49-F238E27FC236}">
                  <a16:creationId xmlns:a16="http://schemas.microsoft.com/office/drawing/2014/main" id="{FCD2F314-D498-41BD-9E25-58027FD8966A}"/>
                </a:ext>
              </a:extLst>
            </p:cNvPr>
            <p:cNvSpPr/>
            <p:nvPr/>
          </p:nvSpPr>
          <p:spPr>
            <a:xfrm>
              <a:off x="11017112" y="4719556"/>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2018</a:t>
              </a:r>
            </a:p>
          </p:txBody>
        </p:sp>
        <p:sp>
          <p:nvSpPr>
            <p:cNvPr id="28" name="Rectangle 27">
              <a:extLst>
                <a:ext uri="{FF2B5EF4-FFF2-40B4-BE49-F238E27FC236}">
                  <a16:creationId xmlns:a16="http://schemas.microsoft.com/office/drawing/2014/main" id="{8E2D8CA1-1DF2-4A23-AC96-4C57028A155E}"/>
                </a:ext>
              </a:extLst>
            </p:cNvPr>
            <p:cNvSpPr/>
            <p:nvPr/>
          </p:nvSpPr>
          <p:spPr>
            <a:xfrm>
              <a:off x="11017112" y="5028977"/>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3042</a:t>
              </a:r>
            </a:p>
          </p:txBody>
        </p:sp>
        <p:sp>
          <p:nvSpPr>
            <p:cNvPr id="29" name="Rectangle 28">
              <a:extLst>
                <a:ext uri="{FF2B5EF4-FFF2-40B4-BE49-F238E27FC236}">
                  <a16:creationId xmlns:a16="http://schemas.microsoft.com/office/drawing/2014/main" id="{3311708E-8D14-4B40-8280-524F78787D65}"/>
                </a:ext>
              </a:extLst>
            </p:cNvPr>
            <p:cNvSpPr/>
            <p:nvPr/>
          </p:nvSpPr>
          <p:spPr>
            <a:xfrm>
              <a:off x="9989698" y="5231251"/>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6582</a:t>
              </a:r>
            </a:p>
          </p:txBody>
        </p:sp>
        <p:sp>
          <p:nvSpPr>
            <p:cNvPr id="30" name="Rectangle 29">
              <a:extLst>
                <a:ext uri="{FF2B5EF4-FFF2-40B4-BE49-F238E27FC236}">
                  <a16:creationId xmlns:a16="http://schemas.microsoft.com/office/drawing/2014/main" id="{E9BAEB7A-F90B-4691-94F2-97263E6BEF21}"/>
                </a:ext>
              </a:extLst>
            </p:cNvPr>
            <p:cNvSpPr/>
            <p:nvPr/>
          </p:nvSpPr>
          <p:spPr>
            <a:xfrm>
              <a:off x="11017112" y="5338398"/>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6675</a:t>
              </a:r>
            </a:p>
          </p:txBody>
        </p:sp>
        <p:sp>
          <p:nvSpPr>
            <p:cNvPr id="31" name="Rectangle 30">
              <a:extLst>
                <a:ext uri="{FF2B5EF4-FFF2-40B4-BE49-F238E27FC236}">
                  <a16:creationId xmlns:a16="http://schemas.microsoft.com/office/drawing/2014/main" id="{C1F6B58E-F949-48C6-A826-3976ED4965F3}"/>
                </a:ext>
              </a:extLst>
            </p:cNvPr>
            <p:cNvSpPr/>
            <p:nvPr/>
          </p:nvSpPr>
          <p:spPr>
            <a:xfrm>
              <a:off x="9989698" y="5549588"/>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2883</a:t>
              </a:r>
            </a:p>
          </p:txBody>
        </p:sp>
        <p:sp>
          <p:nvSpPr>
            <p:cNvPr id="32" name="Rectangle 31">
              <a:extLst>
                <a:ext uri="{FF2B5EF4-FFF2-40B4-BE49-F238E27FC236}">
                  <a16:creationId xmlns:a16="http://schemas.microsoft.com/office/drawing/2014/main" id="{1A3DA221-A742-42F5-AE71-9B6FC7FF844E}"/>
                </a:ext>
              </a:extLst>
            </p:cNvPr>
            <p:cNvSpPr/>
            <p:nvPr/>
          </p:nvSpPr>
          <p:spPr>
            <a:xfrm>
              <a:off x="11017112" y="5647819"/>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4015</a:t>
              </a:r>
            </a:p>
          </p:txBody>
        </p:sp>
        <p:sp>
          <p:nvSpPr>
            <p:cNvPr id="33" name="Rectangle 32">
              <a:extLst>
                <a:ext uri="{FF2B5EF4-FFF2-40B4-BE49-F238E27FC236}">
                  <a16:creationId xmlns:a16="http://schemas.microsoft.com/office/drawing/2014/main" id="{0C8F9355-3A7B-44D6-8E8A-C3C0FD49EFBF}"/>
                </a:ext>
              </a:extLst>
            </p:cNvPr>
            <p:cNvSpPr/>
            <p:nvPr/>
          </p:nvSpPr>
          <p:spPr>
            <a:xfrm>
              <a:off x="9009539" y="5742946"/>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5682</a:t>
              </a:r>
            </a:p>
          </p:txBody>
        </p:sp>
        <p:sp>
          <p:nvSpPr>
            <p:cNvPr id="34" name="Rectangle 33">
              <a:extLst>
                <a:ext uri="{FF2B5EF4-FFF2-40B4-BE49-F238E27FC236}">
                  <a16:creationId xmlns:a16="http://schemas.microsoft.com/office/drawing/2014/main" id="{DF8B2A2B-67EC-439D-B8B4-741275F64E08}"/>
                </a:ext>
              </a:extLst>
            </p:cNvPr>
            <p:cNvSpPr/>
            <p:nvPr/>
          </p:nvSpPr>
          <p:spPr>
            <a:xfrm>
              <a:off x="9978443" y="5772574"/>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6528</a:t>
              </a:r>
            </a:p>
          </p:txBody>
        </p:sp>
        <p:sp>
          <p:nvSpPr>
            <p:cNvPr id="35" name="Rectangle 34">
              <a:extLst>
                <a:ext uri="{FF2B5EF4-FFF2-40B4-BE49-F238E27FC236}">
                  <a16:creationId xmlns:a16="http://schemas.microsoft.com/office/drawing/2014/main" id="{2B558E32-1898-424A-820C-F45E0557491C}"/>
                </a:ext>
              </a:extLst>
            </p:cNvPr>
            <p:cNvSpPr/>
            <p:nvPr/>
          </p:nvSpPr>
          <p:spPr>
            <a:xfrm>
              <a:off x="9005574" y="3697290"/>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2861</a:t>
              </a:r>
            </a:p>
          </p:txBody>
        </p:sp>
        <p:sp>
          <p:nvSpPr>
            <p:cNvPr id="36" name="Rectangle 35">
              <a:extLst>
                <a:ext uri="{FF2B5EF4-FFF2-40B4-BE49-F238E27FC236}">
                  <a16:creationId xmlns:a16="http://schemas.microsoft.com/office/drawing/2014/main" id="{D5FADE80-C0E0-42D4-9575-1B8A30B03E45}"/>
                </a:ext>
              </a:extLst>
            </p:cNvPr>
            <p:cNvSpPr/>
            <p:nvPr/>
          </p:nvSpPr>
          <p:spPr>
            <a:xfrm>
              <a:off x="8990354" y="4122497"/>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5827</a:t>
              </a:r>
            </a:p>
          </p:txBody>
        </p:sp>
        <p:sp>
          <p:nvSpPr>
            <p:cNvPr id="37" name="Rectangle 36">
              <a:extLst>
                <a:ext uri="{FF2B5EF4-FFF2-40B4-BE49-F238E27FC236}">
                  <a16:creationId xmlns:a16="http://schemas.microsoft.com/office/drawing/2014/main" id="{A4DF9358-8791-4636-B941-E25F55C94CEE}"/>
                </a:ext>
              </a:extLst>
            </p:cNvPr>
            <p:cNvSpPr/>
            <p:nvPr/>
          </p:nvSpPr>
          <p:spPr>
            <a:xfrm>
              <a:off x="8990354" y="4545268"/>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6937</a:t>
              </a:r>
            </a:p>
          </p:txBody>
        </p:sp>
        <p:sp>
          <p:nvSpPr>
            <p:cNvPr id="38" name="Rectangle 37">
              <a:extLst>
                <a:ext uri="{FF2B5EF4-FFF2-40B4-BE49-F238E27FC236}">
                  <a16:creationId xmlns:a16="http://schemas.microsoft.com/office/drawing/2014/main" id="{0EA9CE7E-8559-48CD-B3E1-6587E67FE67A}"/>
                </a:ext>
              </a:extLst>
            </p:cNvPr>
            <p:cNvSpPr/>
            <p:nvPr/>
          </p:nvSpPr>
          <p:spPr>
            <a:xfrm>
              <a:off x="8990354" y="4968039"/>
              <a:ext cx="1057854" cy="369332"/>
            </a:xfrm>
            <a:prstGeom prst="rect">
              <a:avLst/>
            </a:prstGeom>
            <a:noFill/>
          </p:spPr>
          <p:txBody>
            <a:bodyPr wrap="none" lIns="91440" tIns="45720" rIns="91440" bIns="45720">
              <a:spAutoFit/>
            </a:bodyPr>
            <a:lstStyle/>
            <a:p>
              <a:pPr algn="ctr"/>
              <a:r>
                <a:rPr lang="en-US" b="0" cap="none" spc="0" dirty="0">
                  <a:ln w="0"/>
                  <a:solidFill>
                    <a:schemeClr val="accent6"/>
                  </a:solidFill>
                  <a:effectLst>
                    <a:outerShdw blurRad="38100" dist="19050" dir="2700000" algn="tl" rotWithShape="0">
                      <a:schemeClr val="dk1">
                        <a:alpha val="40000"/>
                      </a:schemeClr>
                    </a:outerShdw>
                  </a:effectLst>
                </a:rPr>
                <a:t>RFC 3708</a:t>
              </a:r>
            </a:p>
          </p:txBody>
        </p:sp>
        <p:sp>
          <p:nvSpPr>
            <p:cNvPr id="39" name="Rectangle 38">
              <a:extLst>
                <a:ext uri="{FF2B5EF4-FFF2-40B4-BE49-F238E27FC236}">
                  <a16:creationId xmlns:a16="http://schemas.microsoft.com/office/drawing/2014/main" id="{BC992F05-710C-4817-8FB5-6794718AA69F}"/>
                </a:ext>
              </a:extLst>
            </p:cNvPr>
            <p:cNvSpPr/>
            <p:nvPr/>
          </p:nvSpPr>
          <p:spPr>
            <a:xfrm>
              <a:off x="8990354" y="5390809"/>
              <a:ext cx="1057854" cy="369332"/>
            </a:xfrm>
            <a:prstGeom prst="rect">
              <a:avLst/>
            </a:prstGeom>
            <a:noFill/>
          </p:spPr>
          <p:txBody>
            <a:bodyPr wrap="none" lIns="91440" tIns="45720" rIns="91440" bIns="45720">
              <a:spAutoFit/>
            </a:bodyPr>
            <a:lstStyle/>
            <a:p>
              <a:pPr algn="ctr"/>
              <a:r>
                <a:rPr lang="en-US" cap="none" spc="0" dirty="0">
                  <a:ln w="0"/>
                  <a:solidFill>
                    <a:schemeClr val="accent6"/>
                  </a:solidFill>
                  <a:effectLst>
                    <a:outerShdw blurRad="38100" dist="19050" dir="2700000" algn="tl" rotWithShape="0">
                      <a:schemeClr val="dk1">
                        <a:alpha val="40000"/>
                      </a:schemeClr>
                    </a:outerShdw>
                  </a:effectLst>
                </a:rPr>
                <a:t>RFC 4653</a:t>
              </a:r>
            </a:p>
          </p:txBody>
        </p:sp>
      </p:grpSp>
    </p:spTree>
    <p:extLst>
      <p:ext uri="{BB962C8B-B14F-4D97-AF65-F5344CB8AC3E}">
        <p14:creationId xmlns:p14="http://schemas.microsoft.com/office/powerpoint/2010/main" val="42697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65C4-0362-4BC7-9E67-DD7A4B7D38FE}"/>
              </a:ext>
            </a:extLst>
          </p:cNvPr>
          <p:cNvSpPr>
            <a:spLocks noGrp="1"/>
          </p:cNvSpPr>
          <p:nvPr>
            <p:ph type="title"/>
          </p:nvPr>
        </p:nvSpPr>
        <p:spPr/>
        <p:txBody>
          <a:bodyPr/>
          <a:lstStyle/>
          <a:p>
            <a:r>
              <a:rPr lang="en-US" dirty="0"/>
              <a:t>Current Testing Methods</a:t>
            </a:r>
          </a:p>
        </p:txBody>
      </p:sp>
      <p:sp>
        <p:nvSpPr>
          <p:cNvPr id="3" name="Content Placeholder 2">
            <a:extLst>
              <a:ext uri="{FF2B5EF4-FFF2-40B4-BE49-F238E27FC236}">
                <a16:creationId xmlns:a16="http://schemas.microsoft.com/office/drawing/2014/main" id="{9E759351-ECF4-4DC7-BF50-ED301C3F555C}"/>
              </a:ext>
            </a:extLst>
          </p:cNvPr>
          <p:cNvSpPr>
            <a:spLocks noGrp="1"/>
          </p:cNvSpPr>
          <p:nvPr>
            <p:ph idx="1"/>
          </p:nvPr>
        </p:nvSpPr>
        <p:spPr/>
        <p:txBody>
          <a:bodyPr/>
          <a:lstStyle/>
          <a:p>
            <a:r>
              <a:rPr lang="en-US" dirty="0"/>
              <a:t>Manual Investigation</a:t>
            </a:r>
          </a:p>
          <a:p>
            <a:pPr lvl="1"/>
            <a:r>
              <a:rPr lang="en-US" dirty="0"/>
              <a:t>Security researchers manually investigate possible attacks</a:t>
            </a:r>
          </a:p>
          <a:p>
            <a:r>
              <a:rPr lang="en-US" dirty="0"/>
              <a:t>Regression Testing</a:t>
            </a:r>
          </a:p>
          <a:p>
            <a:pPr lvl="1"/>
            <a:r>
              <a:rPr lang="en-US" dirty="0"/>
              <a:t>Manually create tests for known attacks</a:t>
            </a:r>
          </a:p>
          <a:p>
            <a:pPr lvl="1"/>
            <a:r>
              <a:rPr lang="en-US" dirty="0"/>
              <a:t>Test each implementation for vulnerability</a:t>
            </a:r>
          </a:p>
          <a:p>
            <a:r>
              <a:rPr lang="en-US" dirty="0"/>
              <a:t>MAX [SIGCOMM’11]</a:t>
            </a:r>
          </a:p>
          <a:p>
            <a:pPr lvl="1"/>
            <a:r>
              <a:rPr lang="en-US" dirty="0"/>
              <a:t>Automatically finds manipulation attacks on network protocols</a:t>
            </a:r>
          </a:p>
          <a:p>
            <a:pPr lvl="1"/>
            <a:r>
              <a:rPr lang="en-US" dirty="0"/>
              <a:t>Leverages symbolic execution to identify manipulations</a:t>
            </a:r>
          </a:p>
          <a:p>
            <a:r>
              <a:rPr lang="en-US" dirty="0"/>
              <a:t>SNAKE [DSN’15]</a:t>
            </a:r>
          </a:p>
          <a:p>
            <a:pPr lvl="1"/>
            <a:r>
              <a:rPr lang="en-US" dirty="0"/>
              <a:t>Automatically fuzzes transport protocols searching for availability and performance attacks</a:t>
            </a:r>
          </a:p>
          <a:p>
            <a:pPr lvl="1"/>
            <a:r>
              <a:rPr lang="en-US" dirty="0"/>
              <a:t>Uses state-machine attack injection for scalability</a:t>
            </a:r>
          </a:p>
        </p:txBody>
      </p:sp>
      <p:sp>
        <p:nvSpPr>
          <p:cNvPr id="4" name="Slide Number Placeholder 3">
            <a:extLst>
              <a:ext uri="{FF2B5EF4-FFF2-40B4-BE49-F238E27FC236}">
                <a16:creationId xmlns:a16="http://schemas.microsoft.com/office/drawing/2014/main" id="{F2376DF5-480E-4929-BF8C-2F8D72DAA2EE}"/>
              </a:ext>
            </a:extLst>
          </p:cNvPr>
          <p:cNvSpPr>
            <a:spLocks noGrp="1"/>
          </p:cNvSpPr>
          <p:nvPr>
            <p:ph type="sldNum" sz="quarter" idx="12"/>
          </p:nvPr>
        </p:nvSpPr>
        <p:spPr/>
        <p:txBody>
          <a:bodyPr/>
          <a:lstStyle/>
          <a:p>
            <a:fld id="{36099DA5-221F-4E13-A14C-874F5A3109C9}" type="slidenum">
              <a:rPr lang="en-US" smtClean="0"/>
              <a:t>7</a:t>
            </a:fld>
            <a:endParaRPr lang="en-US" dirty="0"/>
          </a:p>
        </p:txBody>
      </p:sp>
      <p:sp>
        <p:nvSpPr>
          <p:cNvPr id="5" name="TextBox 4">
            <a:extLst>
              <a:ext uri="{FF2B5EF4-FFF2-40B4-BE49-F238E27FC236}">
                <a16:creationId xmlns:a16="http://schemas.microsoft.com/office/drawing/2014/main" id="{62C8A25B-2A29-45A2-9C28-1B21089B55EC}"/>
              </a:ext>
            </a:extLst>
          </p:cNvPr>
          <p:cNvSpPr txBox="1"/>
          <p:nvPr/>
        </p:nvSpPr>
        <p:spPr>
          <a:xfrm>
            <a:off x="4849483" y="1272939"/>
            <a:ext cx="650431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Labor Intensive, requires human to enumerate all possible attacks, does not scale</a:t>
            </a:r>
          </a:p>
        </p:txBody>
      </p:sp>
      <p:sp>
        <p:nvSpPr>
          <p:cNvPr id="6" name="TextBox 5">
            <a:extLst>
              <a:ext uri="{FF2B5EF4-FFF2-40B4-BE49-F238E27FC236}">
                <a16:creationId xmlns:a16="http://schemas.microsoft.com/office/drawing/2014/main" id="{423DB06A-0150-4A30-87A3-BB365110FCE6}"/>
              </a:ext>
            </a:extLst>
          </p:cNvPr>
          <p:cNvSpPr txBox="1"/>
          <p:nvPr/>
        </p:nvSpPr>
        <p:spPr>
          <a:xfrm>
            <a:off x="4849482" y="2348975"/>
            <a:ext cx="650431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Unable to find new vulnerabilities, different implementations may not be vulnerable in the same way</a:t>
            </a:r>
          </a:p>
        </p:txBody>
      </p:sp>
      <p:sp>
        <p:nvSpPr>
          <p:cNvPr id="7" name="TextBox 6">
            <a:extLst>
              <a:ext uri="{FF2B5EF4-FFF2-40B4-BE49-F238E27FC236}">
                <a16:creationId xmlns:a16="http://schemas.microsoft.com/office/drawing/2014/main" id="{F1B08DFF-F6B7-4A79-82F7-53511699E7D8}"/>
              </a:ext>
            </a:extLst>
          </p:cNvPr>
          <p:cNvSpPr txBox="1"/>
          <p:nvPr/>
        </p:nvSpPr>
        <p:spPr>
          <a:xfrm>
            <a:off x="4849481" y="3678784"/>
            <a:ext cx="650431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Requires source code in a particular language and manual annotations</a:t>
            </a:r>
          </a:p>
        </p:txBody>
      </p:sp>
      <p:sp>
        <p:nvSpPr>
          <p:cNvPr id="8" name="TextBox 7">
            <a:extLst>
              <a:ext uri="{FF2B5EF4-FFF2-40B4-BE49-F238E27FC236}">
                <a16:creationId xmlns:a16="http://schemas.microsoft.com/office/drawing/2014/main" id="{81717CFE-9494-45CA-9344-ED8AFECF30D5}"/>
              </a:ext>
            </a:extLst>
          </p:cNvPr>
          <p:cNvSpPr txBox="1"/>
          <p:nvPr/>
        </p:nvSpPr>
        <p:spPr>
          <a:xfrm>
            <a:off x="4849480" y="5224565"/>
            <a:ext cx="650431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Does not scale to highly dynamic systems and complex attacks with many steps</a:t>
            </a:r>
          </a:p>
        </p:txBody>
      </p:sp>
    </p:spTree>
    <p:extLst>
      <p:ext uri="{BB962C8B-B14F-4D97-AF65-F5344CB8AC3E}">
        <p14:creationId xmlns:p14="http://schemas.microsoft.com/office/powerpoint/2010/main" val="39144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FC44-B364-4B32-9EBE-0F56C17EBDC5}"/>
              </a:ext>
            </a:extLst>
          </p:cNvPr>
          <p:cNvSpPr>
            <a:spLocks noGrp="1"/>
          </p:cNvSpPr>
          <p:nvPr>
            <p:ph type="title"/>
          </p:nvPr>
        </p:nvSpPr>
        <p:spPr/>
        <p:txBody>
          <a:bodyPr/>
          <a:lstStyle/>
          <a:p>
            <a:r>
              <a:rPr lang="en-US" dirty="0"/>
              <a:t>Our Approach: </a:t>
            </a:r>
            <a:r>
              <a:rPr lang="en-US" dirty="0" err="1"/>
              <a:t>TCPwn</a:t>
            </a:r>
            <a:endParaRPr lang="en-US" dirty="0"/>
          </a:p>
        </p:txBody>
      </p:sp>
      <p:sp>
        <p:nvSpPr>
          <p:cNvPr id="3" name="Content Placeholder 2">
            <a:extLst>
              <a:ext uri="{FF2B5EF4-FFF2-40B4-BE49-F238E27FC236}">
                <a16:creationId xmlns:a16="http://schemas.microsoft.com/office/drawing/2014/main" id="{1BF86DF3-A6E8-4122-B431-0FF808B4F1B4}"/>
              </a:ext>
            </a:extLst>
          </p:cNvPr>
          <p:cNvSpPr>
            <a:spLocks noGrp="1"/>
          </p:cNvSpPr>
          <p:nvPr>
            <p:ph idx="1"/>
          </p:nvPr>
        </p:nvSpPr>
        <p:spPr>
          <a:xfrm>
            <a:off x="747192" y="1533238"/>
            <a:ext cx="10515600" cy="4765963"/>
          </a:xfrm>
        </p:spPr>
        <p:txBody>
          <a:bodyPr>
            <a:noAutofit/>
          </a:bodyPr>
          <a:lstStyle/>
          <a:p>
            <a:r>
              <a:rPr lang="en-US" sz="2400" dirty="0"/>
              <a:t>Test </a:t>
            </a:r>
            <a:r>
              <a:rPr lang="en-US" sz="2400" i="1" dirty="0"/>
              <a:t>real, unmodified </a:t>
            </a:r>
            <a:r>
              <a:rPr lang="en-US" sz="2400" dirty="0"/>
              <a:t>implementations</a:t>
            </a:r>
          </a:p>
          <a:p>
            <a:r>
              <a:rPr lang="en-US" sz="2400" b="1" dirty="0"/>
              <a:t>Scalability</a:t>
            </a:r>
            <a:r>
              <a:rPr lang="en-US" sz="2400" dirty="0"/>
              <a:t> was the major challenge: attacks are complex and multi-stage, system is highly dynamic</a:t>
            </a:r>
          </a:p>
          <a:p>
            <a:r>
              <a:rPr lang="en-US" sz="2400" dirty="0"/>
              <a:t>Model TCP congestion control as a state machine</a:t>
            </a:r>
          </a:p>
          <a:p>
            <a:r>
              <a:rPr lang="en-US" sz="2400" dirty="0"/>
              <a:t>Use </a:t>
            </a:r>
            <a:r>
              <a:rPr lang="en-US" sz="2400" b="1" dirty="0"/>
              <a:t>model-based testing </a:t>
            </a:r>
            <a:r>
              <a:rPr lang="en-US" sz="2400" dirty="0"/>
              <a:t>to </a:t>
            </a:r>
            <a:r>
              <a:rPr lang="en-US" sz="2400"/>
              <a:t>identify all possible </a:t>
            </a:r>
            <a:r>
              <a:rPr lang="en-US" sz="2400" dirty="0"/>
              <a:t>attacks in a </a:t>
            </a:r>
            <a:r>
              <a:rPr lang="en-US" sz="2400" i="1" dirty="0"/>
              <a:t>scalable</a:t>
            </a:r>
            <a:r>
              <a:rPr lang="en-US" sz="2400" dirty="0"/>
              <a:t> manner</a:t>
            </a:r>
          </a:p>
          <a:p>
            <a:r>
              <a:rPr lang="en-US" sz="2400" dirty="0"/>
              <a:t>Create testable attacks using packet manipulation and injection</a:t>
            </a:r>
          </a:p>
          <a:p>
            <a:r>
              <a:rPr lang="en-US" sz="2400" dirty="0"/>
              <a:t>Finds attacks causing:</a:t>
            </a:r>
          </a:p>
          <a:p>
            <a:pPr lvl="1"/>
            <a:r>
              <a:rPr lang="en-US" dirty="0"/>
              <a:t>Decreased Throughput</a:t>
            </a:r>
          </a:p>
          <a:p>
            <a:pPr lvl="1"/>
            <a:r>
              <a:rPr lang="en-US" dirty="0"/>
              <a:t>Increased Throughput</a:t>
            </a:r>
          </a:p>
          <a:p>
            <a:pPr lvl="1"/>
            <a:r>
              <a:rPr lang="en-US" dirty="0"/>
              <a:t>A connection stall</a:t>
            </a:r>
          </a:p>
        </p:txBody>
      </p:sp>
      <p:sp>
        <p:nvSpPr>
          <p:cNvPr id="4" name="Slide Number Placeholder 3">
            <a:extLst>
              <a:ext uri="{FF2B5EF4-FFF2-40B4-BE49-F238E27FC236}">
                <a16:creationId xmlns:a16="http://schemas.microsoft.com/office/drawing/2014/main" id="{3728778E-AA2C-4CE1-BEA0-795C8413F296}"/>
              </a:ext>
            </a:extLst>
          </p:cNvPr>
          <p:cNvSpPr>
            <a:spLocks noGrp="1"/>
          </p:cNvSpPr>
          <p:nvPr>
            <p:ph type="sldNum" sz="quarter" idx="12"/>
          </p:nvPr>
        </p:nvSpPr>
        <p:spPr/>
        <p:txBody>
          <a:bodyPr/>
          <a:lstStyle/>
          <a:p>
            <a:fld id="{36099DA5-221F-4E13-A14C-874F5A3109C9}" type="slidenum">
              <a:rPr lang="en-US" smtClean="0"/>
              <a:t>8</a:t>
            </a:fld>
            <a:endParaRPr lang="en-US" dirty="0"/>
          </a:p>
        </p:txBody>
      </p:sp>
      <p:sp>
        <p:nvSpPr>
          <p:cNvPr id="22" name="Text Box 10">
            <a:extLst>
              <a:ext uri="{FF2B5EF4-FFF2-40B4-BE49-F238E27FC236}">
                <a16:creationId xmlns:a16="http://schemas.microsoft.com/office/drawing/2014/main" id="{95100BC9-AB53-476D-ADB6-A8621B9E70B7}"/>
              </a:ext>
            </a:extLst>
          </p:cNvPr>
          <p:cNvSpPr txBox="1">
            <a:spLocks noChangeArrowheads="1"/>
          </p:cNvSpPr>
          <p:nvPr/>
        </p:nvSpPr>
        <p:spPr bwMode="auto">
          <a:xfrm>
            <a:off x="747192" y="894845"/>
            <a:ext cx="10606608" cy="563691"/>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ctr">
            <a:noAutofit/>
          </a:bodyPr>
          <a:lstStyle/>
          <a:p>
            <a:pPr lvl="0">
              <a:lnSpc>
                <a:spcPct val="90000"/>
              </a:lnSpc>
              <a:spcBef>
                <a:spcPts val="1000"/>
              </a:spcBef>
            </a:pPr>
            <a:r>
              <a:rPr lang="en-US" sz="2400" b="1" dirty="0">
                <a:solidFill>
                  <a:prstClr val="black"/>
                </a:solidFill>
              </a:rPr>
              <a:t>Goal: Automatically test TCP implementations for attacks on Congestion Control</a:t>
            </a:r>
            <a:endParaRPr lang="en-US" sz="2000" b="1" dirty="0">
              <a:solidFill>
                <a:prstClr val="black"/>
              </a:solidFill>
            </a:endParaRPr>
          </a:p>
        </p:txBody>
      </p:sp>
      <p:grpSp>
        <p:nvGrpSpPr>
          <p:cNvPr id="6" name="Group 5">
            <a:extLst>
              <a:ext uri="{FF2B5EF4-FFF2-40B4-BE49-F238E27FC236}">
                <a16:creationId xmlns:a16="http://schemas.microsoft.com/office/drawing/2014/main" id="{963CAAA5-4BFA-4AEC-B300-F20B9A9BE780}"/>
              </a:ext>
            </a:extLst>
          </p:cNvPr>
          <p:cNvGrpSpPr/>
          <p:nvPr/>
        </p:nvGrpSpPr>
        <p:grpSpPr>
          <a:xfrm>
            <a:off x="9409332" y="3901365"/>
            <a:ext cx="2091398" cy="2209245"/>
            <a:chOff x="2387818" y="3894488"/>
            <a:chExt cx="2091398" cy="2209245"/>
          </a:xfrm>
        </p:grpSpPr>
        <p:sp>
          <p:nvSpPr>
            <p:cNvPr id="7" name="Oval 6">
              <a:extLst>
                <a:ext uri="{FF2B5EF4-FFF2-40B4-BE49-F238E27FC236}">
                  <a16:creationId xmlns:a16="http://schemas.microsoft.com/office/drawing/2014/main" id="{C59A8FE9-0BEC-427A-9F25-D8E94A3E50D9}"/>
                </a:ext>
              </a:extLst>
            </p:cNvPr>
            <p:cNvSpPr/>
            <p:nvPr/>
          </p:nvSpPr>
          <p:spPr>
            <a:xfrm>
              <a:off x="2387818" y="4299933"/>
              <a:ext cx="494472" cy="499497"/>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SS</a:t>
              </a:r>
            </a:p>
          </p:txBody>
        </p:sp>
        <p:sp>
          <p:nvSpPr>
            <p:cNvPr id="8" name="Oval 7">
              <a:extLst>
                <a:ext uri="{FF2B5EF4-FFF2-40B4-BE49-F238E27FC236}">
                  <a16:creationId xmlns:a16="http://schemas.microsoft.com/office/drawing/2014/main" id="{3FAF5ED6-FFE8-4355-877A-FD0D9A689068}"/>
                </a:ext>
              </a:extLst>
            </p:cNvPr>
            <p:cNvSpPr/>
            <p:nvPr/>
          </p:nvSpPr>
          <p:spPr>
            <a:xfrm>
              <a:off x="3259223" y="4833209"/>
              <a:ext cx="457200" cy="41224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EB</a:t>
              </a:r>
            </a:p>
          </p:txBody>
        </p:sp>
        <p:sp>
          <p:nvSpPr>
            <p:cNvPr id="9" name="Oval 8">
              <a:extLst>
                <a:ext uri="{FF2B5EF4-FFF2-40B4-BE49-F238E27FC236}">
                  <a16:creationId xmlns:a16="http://schemas.microsoft.com/office/drawing/2014/main" id="{008649F1-9D8B-474A-BBE0-EBE27D932045}"/>
                </a:ext>
              </a:extLst>
            </p:cNvPr>
            <p:cNvSpPr/>
            <p:nvPr/>
          </p:nvSpPr>
          <p:spPr>
            <a:xfrm>
              <a:off x="4026932" y="4279763"/>
              <a:ext cx="452284" cy="45719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CA</a:t>
              </a:r>
            </a:p>
          </p:txBody>
        </p:sp>
        <p:sp>
          <p:nvSpPr>
            <p:cNvPr id="10" name="Oval 9">
              <a:extLst>
                <a:ext uri="{FF2B5EF4-FFF2-40B4-BE49-F238E27FC236}">
                  <a16:creationId xmlns:a16="http://schemas.microsoft.com/office/drawing/2014/main" id="{8E1D806D-1198-4B01-86A0-9F412A84824C}"/>
                </a:ext>
              </a:extLst>
            </p:cNvPr>
            <p:cNvSpPr/>
            <p:nvPr/>
          </p:nvSpPr>
          <p:spPr>
            <a:xfrm>
              <a:off x="3259223" y="5691484"/>
              <a:ext cx="457200" cy="412248"/>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FR</a:t>
              </a:r>
            </a:p>
          </p:txBody>
        </p:sp>
        <p:cxnSp>
          <p:nvCxnSpPr>
            <p:cNvPr id="11" name="Connector: Curved 10">
              <a:extLst>
                <a:ext uri="{FF2B5EF4-FFF2-40B4-BE49-F238E27FC236}">
                  <a16:creationId xmlns:a16="http://schemas.microsoft.com/office/drawing/2014/main" id="{7BBA4688-8BA2-476E-B6C3-85752D3F36C1}"/>
                </a:ext>
              </a:extLst>
            </p:cNvPr>
            <p:cNvCxnSpPr>
              <a:cxnSpLocks/>
              <a:stCxn id="7" idx="7"/>
              <a:endCxn id="9" idx="1"/>
            </p:cNvCxnSpPr>
            <p:nvPr/>
          </p:nvCxnSpPr>
          <p:spPr>
            <a:xfrm rot="5400000" flipH="1" flipV="1">
              <a:off x="3438339" y="3718256"/>
              <a:ext cx="26365" cy="1283291"/>
            </a:xfrm>
            <a:prstGeom prst="curvedConnector3">
              <a:avLst>
                <a:gd name="adj1" fmla="val 511603"/>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B5E66600-1F04-451B-9A9A-033BB15A523D}"/>
                </a:ext>
              </a:extLst>
            </p:cNvPr>
            <p:cNvCxnSpPr>
              <a:cxnSpLocks/>
              <a:stCxn id="9" idx="5"/>
              <a:endCxn id="10" idx="6"/>
            </p:cNvCxnSpPr>
            <p:nvPr/>
          </p:nvCxnSpPr>
          <p:spPr>
            <a:xfrm rot="5400000">
              <a:off x="3450901" y="4935528"/>
              <a:ext cx="1227602" cy="696558"/>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C873FFAE-DB43-43D7-B525-841259CF7F27}"/>
                </a:ext>
              </a:extLst>
            </p:cNvPr>
            <p:cNvCxnSpPr>
              <a:cxnSpLocks/>
              <a:stCxn id="10" idx="7"/>
              <a:endCxn id="9" idx="4"/>
            </p:cNvCxnSpPr>
            <p:nvPr/>
          </p:nvCxnSpPr>
          <p:spPr>
            <a:xfrm rot="5400000" flipH="1" flipV="1">
              <a:off x="3443824" y="4942606"/>
              <a:ext cx="1014895" cy="603606"/>
            </a:xfrm>
            <a:prstGeom prst="curvedConnector3">
              <a:avLst>
                <a:gd name="adj1" fmla="val 50000"/>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103DD083-4A99-44B7-BAB3-E32C92E4E5CF}"/>
                </a:ext>
              </a:extLst>
            </p:cNvPr>
            <p:cNvCxnSpPr>
              <a:cxnSpLocks/>
              <a:stCxn id="7" idx="4"/>
              <a:endCxn id="10" idx="2"/>
            </p:cNvCxnSpPr>
            <p:nvPr/>
          </p:nvCxnSpPr>
          <p:spPr>
            <a:xfrm rot="16200000" flipH="1">
              <a:off x="2398049" y="5036434"/>
              <a:ext cx="1098178" cy="624169"/>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94C10923-90C2-4DA5-8499-C52096ACA519}"/>
                </a:ext>
              </a:extLst>
            </p:cNvPr>
            <p:cNvCxnSpPr>
              <a:cxnSpLocks/>
              <a:stCxn id="7" idx="6"/>
              <a:endCxn id="8" idx="0"/>
            </p:cNvCxnSpPr>
            <p:nvPr/>
          </p:nvCxnSpPr>
          <p:spPr>
            <a:xfrm>
              <a:off x="2882290" y="4549682"/>
              <a:ext cx="605533" cy="283527"/>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B465F819-21FD-4C88-B25A-40DD9A17A146}"/>
                </a:ext>
              </a:extLst>
            </p:cNvPr>
            <p:cNvCxnSpPr>
              <a:cxnSpLocks/>
              <a:stCxn id="9" idx="2"/>
              <a:endCxn id="8" idx="0"/>
            </p:cNvCxnSpPr>
            <p:nvPr/>
          </p:nvCxnSpPr>
          <p:spPr>
            <a:xfrm rot="10800000" flipV="1">
              <a:off x="3487824" y="4508361"/>
              <a:ext cx="539109" cy="324847"/>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F2E48059-E8E4-4391-B550-71744022ED8E}"/>
                </a:ext>
              </a:extLst>
            </p:cNvPr>
            <p:cNvCxnSpPr>
              <a:cxnSpLocks/>
              <a:stCxn id="10" idx="0"/>
              <a:endCxn id="8" idx="4"/>
            </p:cNvCxnSpPr>
            <p:nvPr/>
          </p:nvCxnSpPr>
          <p:spPr>
            <a:xfrm rot="5400000" flipH="1" flipV="1">
              <a:off x="3264810" y="5468471"/>
              <a:ext cx="446027" cy="12700"/>
            </a:xfrm>
            <a:prstGeom prst="curvedConnector3">
              <a:avLst>
                <a:gd name="adj1" fmla="val 50000"/>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9A390DC9-EE2E-4066-96E3-7A98BE0A1EF8}"/>
                </a:ext>
              </a:extLst>
            </p:cNvPr>
            <p:cNvCxnSpPr>
              <a:cxnSpLocks/>
              <a:stCxn id="8" idx="2"/>
              <a:endCxn id="7" idx="5"/>
            </p:cNvCxnSpPr>
            <p:nvPr/>
          </p:nvCxnSpPr>
          <p:spPr>
            <a:xfrm rot="10800000">
              <a:off x="2809877" y="4726281"/>
              <a:ext cx="449347" cy="313053"/>
            </a:xfrm>
            <a:prstGeom prst="curvedConnector2">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10E375F-C9CB-4788-BDBB-AFCA2CBF230F}"/>
                </a:ext>
              </a:extLst>
            </p:cNvPr>
            <p:cNvCxnSpPr>
              <a:cxnSpLocks/>
              <a:stCxn id="7" idx="1"/>
              <a:endCxn id="7" idx="2"/>
            </p:cNvCxnSpPr>
            <p:nvPr/>
          </p:nvCxnSpPr>
          <p:spPr>
            <a:xfrm rot="16200000" flipH="1" flipV="1">
              <a:off x="2335725" y="4425175"/>
              <a:ext cx="176599" cy="72414"/>
            </a:xfrm>
            <a:prstGeom prst="curvedConnector4">
              <a:avLst>
                <a:gd name="adj1" fmla="val -53189"/>
                <a:gd name="adj2" fmla="val 30089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643A531A-A85D-48A4-82D7-012C3EF4C0D2}"/>
                </a:ext>
              </a:extLst>
            </p:cNvPr>
            <p:cNvCxnSpPr>
              <a:cxnSpLocks/>
              <a:stCxn id="9" idx="0"/>
              <a:endCxn id="9" idx="7"/>
            </p:cNvCxnSpPr>
            <p:nvPr/>
          </p:nvCxnSpPr>
          <p:spPr>
            <a:xfrm rot="16200000" flipH="1">
              <a:off x="4299549" y="4233287"/>
              <a:ext cx="66955" cy="159907"/>
            </a:xfrm>
            <a:prstGeom prst="curvedConnector3">
              <a:avLst>
                <a:gd name="adj1" fmla="val -248307"/>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BEB16126-5907-4680-AA11-0DB511F41AA4}"/>
                </a:ext>
              </a:extLst>
            </p:cNvPr>
            <p:cNvCxnSpPr>
              <a:cxnSpLocks/>
              <a:stCxn id="8" idx="6"/>
              <a:endCxn id="8" idx="7"/>
            </p:cNvCxnSpPr>
            <p:nvPr/>
          </p:nvCxnSpPr>
          <p:spPr>
            <a:xfrm flipH="1" flipV="1">
              <a:off x="3649468" y="4893581"/>
              <a:ext cx="66955" cy="145752"/>
            </a:xfrm>
            <a:prstGeom prst="curvedConnector4">
              <a:avLst>
                <a:gd name="adj1" fmla="val -232789"/>
                <a:gd name="adj2" fmla="val 191326"/>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598FF18F-7D40-40DB-9858-4AFAD9526C6E}"/>
                </a:ext>
              </a:extLst>
            </p:cNvPr>
            <p:cNvCxnSpPr>
              <a:cxnSpLocks/>
              <a:stCxn id="10" idx="4"/>
              <a:endCxn id="10" idx="3"/>
            </p:cNvCxnSpPr>
            <p:nvPr/>
          </p:nvCxnSpPr>
          <p:spPr>
            <a:xfrm rot="5400000" flipH="1">
              <a:off x="3376815" y="5992724"/>
              <a:ext cx="60372" cy="161645"/>
            </a:xfrm>
            <a:prstGeom prst="curvedConnector3">
              <a:avLst>
                <a:gd name="adj1" fmla="val -206536"/>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9A6167-A4EB-4640-8DF1-88A12107C012}"/>
                </a:ext>
              </a:extLst>
            </p:cNvPr>
            <p:cNvCxnSpPr>
              <a:cxnSpLocks/>
              <a:endCxn id="7" idx="0"/>
            </p:cNvCxnSpPr>
            <p:nvPr/>
          </p:nvCxnSpPr>
          <p:spPr>
            <a:xfrm>
              <a:off x="2635054" y="3894488"/>
              <a:ext cx="0" cy="40544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24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134B-2CD5-46DC-BA51-37493A870228}"/>
              </a:ext>
            </a:extLst>
          </p:cNvPr>
          <p:cNvSpPr>
            <a:spLocks noGrp="1"/>
          </p:cNvSpPr>
          <p:nvPr>
            <p:ph type="title"/>
          </p:nvPr>
        </p:nvSpPr>
        <p:spPr/>
        <p:txBody>
          <a:bodyPr/>
          <a:lstStyle/>
          <a:p>
            <a:r>
              <a:rPr lang="en-US" dirty="0"/>
              <a:t>Optimistic Ack Attack</a:t>
            </a:r>
          </a:p>
        </p:txBody>
      </p:sp>
      <p:sp>
        <p:nvSpPr>
          <p:cNvPr id="5" name="Content Placeholder 4">
            <a:extLst>
              <a:ext uri="{FF2B5EF4-FFF2-40B4-BE49-F238E27FC236}">
                <a16:creationId xmlns:a16="http://schemas.microsoft.com/office/drawing/2014/main" id="{003F4554-6CF8-4E37-9EE7-12E9E51C213F}"/>
              </a:ext>
            </a:extLst>
          </p:cNvPr>
          <p:cNvSpPr>
            <a:spLocks noGrp="1"/>
          </p:cNvSpPr>
          <p:nvPr>
            <p:ph sz="half" idx="1"/>
          </p:nvPr>
        </p:nvSpPr>
        <p:spPr>
          <a:xfrm>
            <a:off x="848888" y="1904437"/>
            <a:ext cx="5181600" cy="2195555"/>
          </a:xfrm>
        </p:spPr>
        <p:txBody>
          <a:bodyPr/>
          <a:lstStyle/>
          <a:p>
            <a:pPr marL="342900" lvl="1" indent="-342900"/>
            <a:r>
              <a:rPr lang="en-US" dirty="0"/>
              <a:t>Acknowledging new data causes </a:t>
            </a:r>
            <a:r>
              <a:rPr lang="en-US" dirty="0">
                <a:solidFill>
                  <a:schemeClr val="accent6"/>
                </a:solidFill>
              </a:rPr>
              <a:t>green</a:t>
            </a:r>
            <a:r>
              <a:rPr lang="en-US" dirty="0"/>
              <a:t> transitions to be taken</a:t>
            </a:r>
          </a:p>
          <a:p>
            <a:pPr marL="342900" lvl="1" indent="-342900"/>
            <a:r>
              <a:rPr lang="en-US" dirty="0"/>
              <a:t>Increases </a:t>
            </a:r>
            <a:r>
              <a:rPr lang="en-US" dirty="0" err="1">
                <a:latin typeface="Courier New" panose="02070309020205020404" pitchFamily="49" charset="0"/>
                <a:cs typeface="Courier New" panose="02070309020205020404" pitchFamily="49" charset="0"/>
              </a:rPr>
              <a:t>cwnd</a:t>
            </a:r>
            <a:r>
              <a:rPr lang="en-US" dirty="0"/>
              <a:t> and thus throughput with each loop</a:t>
            </a:r>
          </a:p>
          <a:p>
            <a:pPr marL="342900" lvl="1" indent="-342900"/>
            <a:r>
              <a:rPr lang="en-US" dirty="0"/>
              <a:t>Avoids </a:t>
            </a:r>
            <a:r>
              <a:rPr lang="en-US" dirty="0">
                <a:solidFill>
                  <a:srgbClr val="FF0000"/>
                </a:solidFill>
              </a:rPr>
              <a:t>red</a:t>
            </a:r>
            <a:r>
              <a:rPr lang="en-US" dirty="0"/>
              <a:t> transitions which reduce </a:t>
            </a:r>
            <a:r>
              <a:rPr lang="en-US" dirty="0" err="1">
                <a:latin typeface="Courier New" panose="02070309020205020404" pitchFamily="49" charset="0"/>
                <a:cs typeface="Courier New" panose="02070309020205020404" pitchFamily="49" charset="0"/>
              </a:rPr>
              <a:t>cwnd</a:t>
            </a:r>
            <a:r>
              <a:rPr lang="en-US" dirty="0"/>
              <a:t> and thus throughput</a:t>
            </a:r>
          </a:p>
        </p:txBody>
      </p:sp>
      <p:sp>
        <p:nvSpPr>
          <p:cNvPr id="4" name="Slide Number Placeholder 3">
            <a:extLst>
              <a:ext uri="{FF2B5EF4-FFF2-40B4-BE49-F238E27FC236}">
                <a16:creationId xmlns:a16="http://schemas.microsoft.com/office/drawing/2014/main" id="{A0592D23-360D-4BAA-B014-23B0C2BBF61C}"/>
              </a:ext>
            </a:extLst>
          </p:cNvPr>
          <p:cNvSpPr>
            <a:spLocks noGrp="1"/>
          </p:cNvSpPr>
          <p:nvPr>
            <p:ph type="sldNum" sz="quarter" idx="12"/>
          </p:nvPr>
        </p:nvSpPr>
        <p:spPr/>
        <p:txBody>
          <a:bodyPr/>
          <a:lstStyle/>
          <a:p>
            <a:fld id="{36099DA5-221F-4E13-A14C-874F5A3109C9}" type="slidenum">
              <a:rPr lang="en-US" smtClean="0"/>
              <a:t>9</a:t>
            </a:fld>
            <a:endParaRPr lang="en-US" dirty="0"/>
          </a:p>
        </p:txBody>
      </p:sp>
      <p:sp>
        <p:nvSpPr>
          <p:cNvPr id="7" name="TextBox 6">
            <a:extLst>
              <a:ext uri="{FF2B5EF4-FFF2-40B4-BE49-F238E27FC236}">
                <a16:creationId xmlns:a16="http://schemas.microsoft.com/office/drawing/2014/main" id="{D1A10CB6-18D4-4FCF-BAB0-27DF91A58A5B}"/>
              </a:ext>
            </a:extLst>
          </p:cNvPr>
          <p:cNvSpPr txBox="1"/>
          <p:nvPr/>
        </p:nvSpPr>
        <p:spPr>
          <a:xfrm>
            <a:off x="838200" y="955284"/>
            <a:ext cx="5181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t>Increase sending rate by acknowledging data that has not been received yet</a:t>
            </a:r>
            <a:endParaRPr lang="en-US" sz="2400" dirty="0">
              <a:latin typeface="Courier New" panose="02070309020205020404" pitchFamily="49" charset="0"/>
              <a:cs typeface="Courier New" panose="02070309020205020404" pitchFamily="49" charset="0"/>
            </a:endParaRPr>
          </a:p>
        </p:txBody>
      </p:sp>
      <p:sp>
        <p:nvSpPr>
          <p:cNvPr id="34" name="TextBox 33">
            <a:extLst>
              <a:ext uri="{FF2B5EF4-FFF2-40B4-BE49-F238E27FC236}">
                <a16:creationId xmlns:a16="http://schemas.microsoft.com/office/drawing/2014/main" id="{2EDB8425-EBB2-4530-9E71-C03CC34E6504}"/>
              </a:ext>
            </a:extLst>
          </p:cNvPr>
          <p:cNvSpPr txBox="1"/>
          <p:nvPr/>
        </p:nvSpPr>
        <p:spPr>
          <a:xfrm>
            <a:off x="8649105" y="5622003"/>
            <a:ext cx="788999" cy="646331"/>
          </a:xfrm>
          <a:prstGeom prst="rect">
            <a:avLst/>
          </a:prstGeom>
          <a:noFill/>
        </p:spPr>
        <p:txBody>
          <a:bodyPr wrap="none" rtlCol="0">
            <a:spAutoFit/>
          </a:bodyPr>
          <a:lstStyle/>
          <a:p>
            <a:r>
              <a:rPr lang="en-US" sz="1200" dirty="0"/>
              <a:t>Ack</a:t>
            </a:r>
          </a:p>
          <a:p>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+=1</a:t>
            </a:r>
          </a:p>
        </p:txBody>
      </p:sp>
      <p:sp>
        <p:nvSpPr>
          <p:cNvPr id="35" name="Oval 34">
            <a:extLst>
              <a:ext uri="{FF2B5EF4-FFF2-40B4-BE49-F238E27FC236}">
                <a16:creationId xmlns:a16="http://schemas.microsoft.com/office/drawing/2014/main" id="{1503E86E-8A7A-42A3-B044-F68FD67CCDBA}"/>
              </a:ext>
            </a:extLst>
          </p:cNvPr>
          <p:cNvSpPr/>
          <p:nvPr/>
        </p:nvSpPr>
        <p:spPr>
          <a:xfrm>
            <a:off x="6852085" y="2327697"/>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Slow</a:t>
            </a:r>
            <a:br>
              <a:rPr lang="en-US" sz="1400" dirty="0">
                <a:solidFill>
                  <a:schemeClr val="tx1"/>
                </a:solidFill>
              </a:rPr>
            </a:br>
            <a:r>
              <a:rPr lang="en-US" sz="1400" dirty="0">
                <a:solidFill>
                  <a:schemeClr val="tx1"/>
                </a:solidFill>
              </a:rPr>
              <a:t>Start</a:t>
            </a:r>
          </a:p>
        </p:txBody>
      </p:sp>
      <p:sp>
        <p:nvSpPr>
          <p:cNvPr id="36" name="Oval 35">
            <a:extLst>
              <a:ext uri="{FF2B5EF4-FFF2-40B4-BE49-F238E27FC236}">
                <a16:creationId xmlns:a16="http://schemas.microsoft.com/office/drawing/2014/main" id="{D4A6F4DF-445F-4A82-8D29-CC123225283C}"/>
              </a:ext>
            </a:extLst>
          </p:cNvPr>
          <p:cNvSpPr/>
          <p:nvPr/>
        </p:nvSpPr>
        <p:spPr>
          <a:xfrm>
            <a:off x="8903589" y="3238425"/>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Exponential</a:t>
            </a:r>
          </a:p>
          <a:p>
            <a:pPr algn="ctr"/>
            <a:r>
              <a:rPr lang="en-US" sz="1400" dirty="0" err="1">
                <a:solidFill>
                  <a:schemeClr val="tx1"/>
                </a:solidFill>
              </a:rPr>
              <a:t>Backoff</a:t>
            </a:r>
            <a:endParaRPr lang="en-US" sz="1400" dirty="0">
              <a:solidFill>
                <a:schemeClr val="tx1"/>
              </a:solidFill>
            </a:endParaRPr>
          </a:p>
        </p:txBody>
      </p:sp>
      <p:sp>
        <p:nvSpPr>
          <p:cNvPr id="37" name="Oval 36">
            <a:extLst>
              <a:ext uri="{FF2B5EF4-FFF2-40B4-BE49-F238E27FC236}">
                <a16:creationId xmlns:a16="http://schemas.microsoft.com/office/drawing/2014/main" id="{CD4EAD27-C0CB-451E-998F-43613A0454B1}"/>
              </a:ext>
            </a:extLst>
          </p:cNvPr>
          <p:cNvSpPr/>
          <p:nvPr/>
        </p:nvSpPr>
        <p:spPr>
          <a:xfrm>
            <a:off x="10861410" y="2265639"/>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Congestion</a:t>
            </a:r>
          </a:p>
          <a:p>
            <a:pPr algn="ctr"/>
            <a:r>
              <a:rPr lang="en-US" sz="1400" dirty="0">
                <a:solidFill>
                  <a:schemeClr val="tx1"/>
                </a:solidFill>
              </a:rPr>
              <a:t>Avoidance</a:t>
            </a:r>
          </a:p>
        </p:txBody>
      </p:sp>
      <p:sp>
        <p:nvSpPr>
          <p:cNvPr id="38" name="Oval 37">
            <a:extLst>
              <a:ext uri="{FF2B5EF4-FFF2-40B4-BE49-F238E27FC236}">
                <a16:creationId xmlns:a16="http://schemas.microsoft.com/office/drawing/2014/main" id="{A30783F7-FDB9-4CA2-A1B2-0F382F80CB3C}"/>
              </a:ext>
            </a:extLst>
          </p:cNvPr>
          <p:cNvSpPr/>
          <p:nvPr/>
        </p:nvSpPr>
        <p:spPr>
          <a:xfrm>
            <a:off x="8911881" y="4756007"/>
            <a:ext cx="914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Fast</a:t>
            </a:r>
          </a:p>
          <a:p>
            <a:pPr algn="ctr"/>
            <a:r>
              <a:rPr lang="en-US" sz="1400" dirty="0">
                <a:solidFill>
                  <a:schemeClr val="tx1"/>
                </a:solidFill>
              </a:rPr>
              <a:t>Recovery</a:t>
            </a:r>
          </a:p>
        </p:txBody>
      </p:sp>
      <p:cxnSp>
        <p:nvCxnSpPr>
          <p:cNvPr id="39" name="Connector: Curved 38">
            <a:extLst>
              <a:ext uri="{FF2B5EF4-FFF2-40B4-BE49-F238E27FC236}">
                <a16:creationId xmlns:a16="http://schemas.microsoft.com/office/drawing/2014/main" id="{CD5D5AC8-D5FF-426A-A7BC-98CA10059064}"/>
              </a:ext>
            </a:extLst>
          </p:cNvPr>
          <p:cNvCxnSpPr>
            <a:cxnSpLocks/>
            <a:stCxn id="35" idx="7"/>
            <a:endCxn id="37" idx="1"/>
          </p:cNvCxnSpPr>
          <p:nvPr/>
        </p:nvCxnSpPr>
        <p:spPr>
          <a:xfrm rot="5400000" flipH="1" flipV="1">
            <a:off x="9282918" y="749206"/>
            <a:ext cx="62058" cy="3362747"/>
          </a:xfrm>
          <a:prstGeom prst="curvedConnector3">
            <a:avLst>
              <a:gd name="adj1" fmla="val 68414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546C164E-3E83-4CF3-9D2E-D5272EC63D82}"/>
              </a:ext>
            </a:extLst>
          </p:cNvPr>
          <p:cNvCxnSpPr>
            <a:cxnSpLocks/>
            <a:stCxn id="37" idx="5"/>
            <a:endCxn id="38" idx="6"/>
          </p:cNvCxnSpPr>
          <p:nvPr/>
        </p:nvCxnSpPr>
        <p:spPr>
          <a:xfrm rot="5400000">
            <a:off x="9650551" y="3221858"/>
            <a:ext cx="2167079" cy="181561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767E6F77-6B4F-4B67-BDE6-1A892A17CA0B}"/>
              </a:ext>
            </a:extLst>
          </p:cNvPr>
          <p:cNvCxnSpPr>
            <a:cxnSpLocks/>
            <a:stCxn id="38" idx="7"/>
            <a:endCxn id="37" idx="4"/>
          </p:cNvCxnSpPr>
          <p:nvPr/>
        </p:nvCxnSpPr>
        <p:spPr>
          <a:xfrm flipV="1">
            <a:off x="9692370" y="3180039"/>
            <a:ext cx="1626240" cy="17098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87E18465-0D80-4298-A863-92F7A4D73E12}"/>
              </a:ext>
            </a:extLst>
          </p:cNvPr>
          <p:cNvCxnSpPr>
            <a:cxnSpLocks/>
            <a:stCxn id="35" idx="4"/>
            <a:endCxn id="38" idx="2"/>
          </p:cNvCxnSpPr>
          <p:nvPr/>
        </p:nvCxnSpPr>
        <p:spPr>
          <a:xfrm rot="16200000" flipH="1">
            <a:off x="7125028" y="3426354"/>
            <a:ext cx="1971110" cy="1602596"/>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E51A8B42-BBCC-41EC-97DD-F9202C00CD54}"/>
              </a:ext>
            </a:extLst>
          </p:cNvPr>
          <p:cNvCxnSpPr>
            <a:cxnSpLocks/>
            <a:stCxn id="35" idx="6"/>
            <a:endCxn id="36" idx="0"/>
          </p:cNvCxnSpPr>
          <p:nvPr/>
        </p:nvCxnSpPr>
        <p:spPr>
          <a:xfrm>
            <a:off x="7766485" y="2784897"/>
            <a:ext cx="1594304" cy="453528"/>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125F0CE4-E7A0-4BAB-9B2D-7DD58C8A9299}"/>
              </a:ext>
            </a:extLst>
          </p:cNvPr>
          <p:cNvCxnSpPr>
            <a:cxnSpLocks/>
            <a:stCxn id="37" idx="2"/>
            <a:endCxn id="36" idx="0"/>
          </p:cNvCxnSpPr>
          <p:nvPr/>
        </p:nvCxnSpPr>
        <p:spPr>
          <a:xfrm rot="10800000" flipV="1">
            <a:off x="9360790" y="2722839"/>
            <a:ext cx="1500621" cy="515586"/>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9D7BD674-5958-4812-A33B-7BF25B601D9B}"/>
              </a:ext>
            </a:extLst>
          </p:cNvPr>
          <p:cNvCxnSpPr>
            <a:cxnSpLocks/>
            <a:stCxn id="38" idx="0"/>
            <a:endCxn id="36" idx="4"/>
          </p:cNvCxnSpPr>
          <p:nvPr/>
        </p:nvCxnSpPr>
        <p:spPr>
          <a:xfrm rot="16200000" flipV="1">
            <a:off x="9063344" y="4450270"/>
            <a:ext cx="603182" cy="8292"/>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F5CE9F35-14C3-45A4-802B-426614A50225}"/>
              </a:ext>
            </a:extLst>
          </p:cNvPr>
          <p:cNvCxnSpPr>
            <a:cxnSpLocks/>
            <a:stCxn id="36" idx="2"/>
            <a:endCxn id="35" idx="5"/>
          </p:cNvCxnSpPr>
          <p:nvPr/>
        </p:nvCxnSpPr>
        <p:spPr>
          <a:xfrm rot="10800000">
            <a:off x="7632575" y="3108187"/>
            <a:ext cx="1271015" cy="58743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BAA0B2A9-F419-4D60-AB67-AD33F0D2F36D}"/>
              </a:ext>
            </a:extLst>
          </p:cNvPr>
          <p:cNvCxnSpPr>
            <a:cxnSpLocks/>
            <a:stCxn id="35" idx="1"/>
            <a:endCxn id="35" idx="2"/>
          </p:cNvCxnSpPr>
          <p:nvPr/>
        </p:nvCxnSpPr>
        <p:spPr>
          <a:xfrm rot="16200000" flipH="1" flipV="1">
            <a:off x="6757396" y="2556296"/>
            <a:ext cx="323289" cy="133911"/>
          </a:xfrm>
          <a:prstGeom prst="curvedConnector4">
            <a:avLst>
              <a:gd name="adj1" fmla="val -39850"/>
              <a:gd name="adj2" fmla="val 27071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A12D4F3A-6CDE-4E12-8C62-C36A2407F242}"/>
              </a:ext>
            </a:extLst>
          </p:cNvPr>
          <p:cNvCxnSpPr>
            <a:cxnSpLocks/>
            <a:stCxn id="37" idx="0"/>
            <a:endCxn id="37" idx="7"/>
          </p:cNvCxnSpPr>
          <p:nvPr/>
        </p:nvCxnSpPr>
        <p:spPr>
          <a:xfrm rot="16200000" flipH="1">
            <a:off x="11413298" y="2170950"/>
            <a:ext cx="133911" cy="323289"/>
          </a:xfrm>
          <a:prstGeom prst="curvedConnector3">
            <a:avLst>
              <a:gd name="adj1" fmla="val -17071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E24E8CB2-179D-4AFA-86B5-FF626A97CBB5}"/>
              </a:ext>
            </a:extLst>
          </p:cNvPr>
          <p:cNvCxnSpPr>
            <a:cxnSpLocks/>
            <a:stCxn id="36" idx="6"/>
            <a:endCxn id="36" idx="7"/>
          </p:cNvCxnSpPr>
          <p:nvPr/>
        </p:nvCxnSpPr>
        <p:spPr>
          <a:xfrm flipH="1" flipV="1">
            <a:off x="9684078" y="3372336"/>
            <a:ext cx="133911" cy="323289"/>
          </a:xfrm>
          <a:prstGeom prst="curvedConnector4">
            <a:avLst>
              <a:gd name="adj1" fmla="val -170710"/>
              <a:gd name="adj2" fmla="val 11785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AB90865C-0664-4446-98DB-31770F15A9AB}"/>
              </a:ext>
            </a:extLst>
          </p:cNvPr>
          <p:cNvCxnSpPr>
            <a:cxnSpLocks/>
            <a:stCxn id="38" idx="4"/>
            <a:endCxn id="38" idx="3"/>
          </p:cNvCxnSpPr>
          <p:nvPr/>
        </p:nvCxnSpPr>
        <p:spPr>
          <a:xfrm rot="5400000" flipH="1">
            <a:off x="9140481" y="5441808"/>
            <a:ext cx="133911" cy="323289"/>
          </a:xfrm>
          <a:prstGeom prst="curvedConnector3">
            <a:avLst>
              <a:gd name="adj1" fmla="val -170710"/>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74AC5B8-B450-42C4-A74A-3607A2F60709}"/>
              </a:ext>
            </a:extLst>
          </p:cNvPr>
          <p:cNvCxnSpPr>
            <a:cxnSpLocks/>
            <a:endCxn id="35" idx="0"/>
          </p:cNvCxnSpPr>
          <p:nvPr/>
        </p:nvCxnSpPr>
        <p:spPr>
          <a:xfrm>
            <a:off x="7309285" y="1935761"/>
            <a:ext cx="0" cy="391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8B1AF4-85F4-4666-BC86-590E938868D3}"/>
              </a:ext>
            </a:extLst>
          </p:cNvPr>
          <p:cNvSpPr txBox="1"/>
          <p:nvPr/>
        </p:nvSpPr>
        <p:spPr>
          <a:xfrm>
            <a:off x="9682414" y="2473448"/>
            <a:ext cx="708848" cy="276999"/>
          </a:xfrm>
          <a:prstGeom prst="rect">
            <a:avLst/>
          </a:prstGeom>
          <a:noFill/>
        </p:spPr>
        <p:txBody>
          <a:bodyPr wrap="none" rtlCol="0">
            <a:spAutoFit/>
          </a:bodyPr>
          <a:lstStyle/>
          <a:p>
            <a:r>
              <a:rPr lang="en-US" sz="1200" dirty="0"/>
              <a:t>Timeout</a:t>
            </a:r>
          </a:p>
        </p:txBody>
      </p:sp>
      <p:sp>
        <p:nvSpPr>
          <p:cNvPr id="53" name="TextBox 52">
            <a:extLst>
              <a:ext uri="{FF2B5EF4-FFF2-40B4-BE49-F238E27FC236}">
                <a16:creationId xmlns:a16="http://schemas.microsoft.com/office/drawing/2014/main" id="{F14EB80D-9394-40C3-B8F9-926EB6BF1171}"/>
              </a:ext>
            </a:extLst>
          </p:cNvPr>
          <p:cNvSpPr txBox="1"/>
          <p:nvPr/>
        </p:nvSpPr>
        <p:spPr>
          <a:xfrm>
            <a:off x="8104912" y="2542239"/>
            <a:ext cx="708848" cy="276999"/>
          </a:xfrm>
          <a:prstGeom prst="rect">
            <a:avLst/>
          </a:prstGeom>
          <a:noFill/>
        </p:spPr>
        <p:txBody>
          <a:bodyPr wrap="none" rtlCol="0">
            <a:spAutoFit/>
          </a:bodyPr>
          <a:lstStyle/>
          <a:p>
            <a:r>
              <a:rPr lang="en-US" sz="1200" dirty="0"/>
              <a:t>Timeout</a:t>
            </a:r>
          </a:p>
        </p:txBody>
      </p:sp>
      <p:sp>
        <p:nvSpPr>
          <p:cNvPr id="54" name="TextBox 53">
            <a:extLst>
              <a:ext uri="{FF2B5EF4-FFF2-40B4-BE49-F238E27FC236}">
                <a16:creationId xmlns:a16="http://schemas.microsoft.com/office/drawing/2014/main" id="{1EDCC9DE-9377-46A0-A4AF-17FEBF596574}"/>
              </a:ext>
            </a:extLst>
          </p:cNvPr>
          <p:cNvSpPr txBox="1"/>
          <p:nvPr/>
        </p:nvSpPr>
        <p:spPr>
          <a:xfrm rot="16200000">
            <a:off x="8843069" y="4315917"/>
            <a:ext cx="708848" cy="276999"/>
          </a:xfrm>
          <a:prstGeom prst="rect">
            <a:avLst/>
          </a:prstGeom>
          <a:noFill/>
        </p:spPr>
        <p:txBody>
          <a:bodyPr wrap="none" rtlCol="0">
            <a:spAutoFit/>
          </a:bodyPr>
          <a:lstStyle/>
          <a:p>
            <a:r>
              <a:rPr lang="en-US" sz="1200" dirty="0"/>
              <a:t>Timeout</a:t>
            </a:r>
          </a:p>
        </p:txBody>
      </p:sp>
      <p:sp>
        <p:nvSpPr>
          <p:cNvPr id="55" name="TextBox 54">
            <a:extLst>
              <a:ext uri="{FF2B5EF4-FFF2-40B4-BE49-F238E27FC236}">
                <a16:creationId xmlns:a16="http://schemas.microsoft.com/office/drawing/2014/main" id="{23C4E67A-9DF9-45FD-8E61-F861C611A42B}"/>
              </a:ext>
            </a:extLst>
          </p:cNvPr>
          <p:cNvSpPr txBox="1"/>
          <p:nvPr/>
        </p:nvSpPr>
        <p:spPr>
          <a:xfrm>
            <a:off x="7229787" y="4977787"/>
            <a:ext cx="1395140" cy="646331"/>
          </a:xfrm>
          <a:prstGeom prst="rect">
            <a:avLst/>
          </a:prstGeom>
          <a:noFill/>
        </p:spPr>
        <p:txBody>
          <a:bodyPr wrap="square" rtlCol="0">
            <a:spAutoFit/>
          </a:bodyPr>
          <a:lstStyle/>
          <a:p>
            <a:r>
              <a:rPr lang="en-US" sz="1200" dirty="0"/>
              <a:t>3 Duplicate Acks</a:t>
            </a:r>
            <a:br>
              <a:rPr lang="en-US" sz="1200" dirty="0"/>
            </a:br>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 = </a:t>
            </a:r>
            <a:r>
              <a:rPr lang="en-US" sz="1200" dirty="0" err="1">
                <a:latin typeface="Courier New" panose="02070309020205020404" pitchFamily="49" charset="0"/>
                <a:cs typeface="Courier New" panose="02070309020205020404" pitchFamily="49" charset="0"/>
              </a:rPr>
              <a:t>cwnd</a:t>
            </a:r>
            <a:r>
              <a:rPr lang="en-US" sz="1200" dirty="0"/>
              <a:t>/2</a:t>
            </a:r>
          </a:p>
        </p:txBody>
      </p:sp>
      <p:sp>
        <p:nvSpPr>
          <p:cNvPr id="56" name="TextBox 55">
            <a:extLst>
              <a:ext uri="{FF2B5EF4-FFF2-40B4-BE49-F238E27FC236}">
                <a16:creationId xmlns:a16="http://schemas.microsoft.com/office/drawing/2014/main" id="{5B611223-815D-408F-9442-82182E60ED5D}"/>
              </a:ext>
            </a:extLst>
          </p:cNvPr>
          <p:cNvSpPr txBox="1"/>
          <p:nvPr/>
        </p:nvSpPr>
        <p:spPr>
          <a:xfrm>
            <a:off x="6236898" y="1651747"/>
            <a:ext cx="982961" cy="646331"/>
          </a:xfrm>
          <a:prstGeom prst="rect">
            <a:avLst/>
          </a:prstGeom>
          <a:noFill/>
        </p:spPr>
        <p:txBody>
          <a:bodyPr wrap="none" rtlCol="0">
            <a:spAutoFit/>
          </a:bodyPr>
          <a:lstStyle/>
          <a:p>
            <a:r>
              <a:rPr lang="en-US" sz="1200" dirty="0"/>
              <a:t>New Ack</a:t>
            </a:r>
            <a:br>
              <a:rPr lang="en-US" sz="1200" dirty="0"/>
            </a:br>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+=MSS</a:t>
            </a:r>
          </a:p>
        </p:txBody>
      </p:sp>
      <p:sp>
        <p:nvSpPr>
          <p:cNvPr id="57" name="TextBox 56">
            <a:extLst>
              <a:ext uri="{FF2B5EF4-FFF2-40B4-BE49-F238E27FC236}">
                <a16:creationId xmlns:a16="http://schemas.microsoft.com/office/drawing/2014/main" id="{B7BA71AF-814F-4A2B-80DB-38396DBC03F6}"/>
              </a:ext>
            </a:extLst>
          </p:cNvPr>
          <p:cNvSpPr txBox="1"/>
          <p:nvPr/>
        </p:nvSpPr>
        <p:spPr>
          <a:xfrm>
            <a:off x="7896836" y="3215133"/>
            <a:ext cx="712054" cy="646331"/>
          </a:xfrm>
          <a:prstGeom prst="rect">
            <a:avLst/>
          </a:prstGeom>
          <a:noFill/>
        </p:spPr>
        <p:txBody>
          <a:bodyPr wrap="none" rtlCol="0">
            <a:spAutoFit/>
          </a:bodyPr>
          <a:lstStyle/>
          <a:p>
            <a:r>
              <a:rPr lang="en-US" sz="1200" dirty="0"/>
              <a:t>Ack</a:t>
            </a:r>
            <a:br>
              <a:rPr lang="en-US" sz="1200" dirty="0"/>
            </a:br>
            <a:r>
              <a:rPr lang="en-US" sz="1200" dirty="0"/>
              <a:t>--</a:t>
            </a:r>
            <a:br>
              <a:rPr lang="en-US" sz="1200" dirty="0"/>
            </a:br>
            <a:r>
              <a:rPr lang="en-US" sz="1200" dirty="0" err="1">
                <a:latin typeface="Courier New" panose="02070309020205020404" pitchFamily="49" charset="0"/>
                <a:cs typeface="Courier New" panose="02070309020205020404" pitchFamily="49" charset="0"/>
              </a:rPr>
              <a:t>cwnd</a:t>
            </a:r>
            <a:r>
              <a:rPr lang="en-US" sz="1200" dirty="0"/>
              <a:t>=0</a:t>
            </a:r>
          </a:p>
        </p:txBody>
      </p:sp>
      <p:sp>
        <p:nvSpPr>
          <p:cNvPr id="58" name="TextBox 57">
            <a:extLst>
              <a:ext uri="{FF2B5EF4-FFF2-40B4-BE49-F238E27FC236}">
                <a16:creationId xmlns:a16="http://schemas.microsoft.com/office/drawing/2014/main" id="{FAB827FB-9B38-4DEE-B3E9-DDA60793BE4F}"/>
              </a:ext>
            </a:extLst>
          </p:cNvPr>
          <p:cNvSpPr txBox="1"/>
          <p:nvPr/>
        </p:nvSpPr>
        <p:spPr>
          <a:xfrm>
            <a:off x="10970708" y="1390708"/>
            <a:ext cx="788999" cy="646331"/>
          </a:xfrm>
          <a:prstGeom prst="rect">
            <a:avLst/>
          </a:prstGeom>
          <a:noFill/>
        </p:spPr>
        <p:txBody>
          <a:bodyPr wrap="none" rtlCol="0">
            <a:spAutoFit/>
          </a:bodyPr>
          <a:lstStyle/>
          <a:p>
            <a:r>
              <a:rPr lang="en-US" sz="1200" dirty="0"/>
              <a:t>New Ack</a:t>
            </a:r>
          </a:p>
          <a:p>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+=1</a:t>
            </a:r>
          </a:p>
        </p:txBody>
      </p:sp>
      <p:sp>
        <p:nvSpPr>
          <p:cNvPr id="59" name="TextBox 58">
            <a:extLst>
              <a:ext uri="{FF2B5EF4-FFF2-40B4-BE49-F238E27FC236}">
                <a16:creationId xmlns:a16="http://schemas.microsoft.com/office/drawing/2014/main" id="{B0E4250C-7E69-4C15-8149-8A5DD9D32610}"/>
              </a:ext>
            </a:extLst>
          </p:cNvPr>
          <p:cNvSpPr txBox="1"/>
          <p:nvPr/>
        </p:nvSpPr>
        <p:spPr>
          <a:xfrm>
            <a:off x="10514477" y="4975672"/>
            <a:ext cx="1395140" cy="646331"/>
          </a:xfrm>
          <a:prstGeom prst="rect">
            <a:avLst/>
          </a:prstGeom>
          <a:noFill/>
        </p:spPr>
        <p:txBody>
          <a:bodyPr wrap="square" rtlCol="0">
            <a:spAutoFit/>
          </a:bodyPr>
          <a:lstStyle/>
          <a:p>
            <a:r>
              <a:rPr lang="en-US" sz="1200" dirty="0"/>
              <a:t>3 Duplicate Acks</a:t>
            </a:r>
            <a:br>
              <a:rPr lang="en-US" sz="1200" dirty="0"/>
            </a:br>
            <a:r>
              <a:rPr lang="en-US" sz="1200" dirty="0"/>
              <a:t>--</a:t>
            </a:r>
          </a:p>
          <a:p>
            <a:r>
              <a:rPr lang="en-US" sz="1200" dirty="0" err="1">
                <a:latin typeface="Courier New" panose="02070309020205020404" pitchFamily="49" charset="0"/>
                <a:cs typeface="Courier New" panose="02070309020205020404" pitchFamily="49" charset="0"/>
              </a:rPr>
              <a:t>cwnd</a:t>
            </a:r>
            <a:r>
              <a:rPr lang="en-US" sz="1200" dirty="0"/>
              <a:t> = </a:t>
            </a:r>
            <a:r>
              <a:rPr lang="en-US" sz="1200" dirty="0" err="1">
                <a:latin typeface="Courier New" panose="02070309020205020404" pitchFamily="49" charset="0"/>
                <a:cs typeface="Courier New" panose="02070309020205020404" pitchFamily="49" charset="0"/>
              </a:rPr>
              <a:t>cwnd</a:t>
            </a:r>
            <a:r>
              <a:rPr lang="en-US" sz="1200" dirty="0"/>
              <a:t>/2</a:t>
            </a:r>
          </a:p>
        </p:txBody>
      </p:sp>
      <p:sp>
        <p:nvSpPr>
          <p:cNvPr id="60" name="TextBox 59">
            <a:extLst>
              <a:ext uri="{FF2B5EF4-FFF2-40B4-BE49-F238E27FC236}">
                <a16:creationId xmlns:a16="http://schemas.microsoft.com/office/drawing/2014/main" id="{FAA852F5-B9CE-4271-9533-091E62006E55}"/>
              </a:ext>
            </a:extLst>
          </p:cNvPr>
          <p:cNvSpPr txBox="1"/>
          <p:nvPr/>
        </p:nvSpPr>
        <p:spPr>
          <a:xfrm>
            <a:off x="7709814" y="952380"/>
            <a:ext cx="2995244" cy="646331"/>
          </a:xfrm>
          <a:prstGeom prst="rect">
            <a:avLst/>
          </a:prstGeom>
          <a:noFill/>
        </p:spPr>
        <p:txBody>
          <a:bodyPr wrap="none" rtlCol="0">
            <a:spAutoFit/>
          </a:bodyPr>
          <a:lstStyle/>
          <a:p>
            <a:pPr algn="ctr"/>
            <a:r>
              <a:rPr lang="en-US" dirty="0"/>
              <a:t>New Reno Congestion Control</a:t>
            </a:r>
            <a:br>
              <a:rPr lang="en-US" dirty="0"/>
            </a:br>
            <a:r>
              <a:rPr lang="en-US" dirty="0"/>
              <a:t>State Machine</a:t>
            </a:r>
          </a:p>
        </p:txBody>
      </p:sp>
      <p:sp>
        <p:nvSpPr>
          <p:cNvPr id="61" name="Text Box 10">
            <a:extLst>
              <a:ext uri="{FF2B5EF4-FFF2-40B4-BE49-F238E27FC236}">
                <a16:creationId xmlns:a16="http://schemas.microsoft.com/office/drawing/2014/main" id="{E532CFB3-15F1-4D83-8444-DE4C09E2D3E9}"/>
              </a:ext>
            </a:extLst>
          </p:cNvPr>
          <p:cNvSpPr txBox="1">
            <a:spLocks noChangeArrowheads="1"/>
          </p:cNvSpPr>
          <p:nvPr/>
        </p:nvSpPr>
        <p:spPr bwMode="auto">
          <a:xfrm>
            <a:off x="347459" y="4397103"/>
            <a:ext cx="6605449" cy="1548065"/>
          </a:xfrm>
          <a:prstGeom prst="rect">
            <a:avLst/>
          </a:prstGeom>
          <a:solidFill>
            <a:srgbClr val="D2DCF2"/>
          </a:solidFill>
          <a:ln w="12700" cmpd="sng">
            <a:solidFill>
              <a:srgbClr val="000000"/>
            </a:solidFill>
            <a:miter lim="800000"/>
            <a:headEnd type="none" w="sm" len="sm"/>
            <a:tailEnd type="none" w="sm" len="sm"/>
          </a:ln>
          <a:effectLst/>
        </p:spPr>
        <p:txBody>
          <a:bodyPr wrap="square" lIns="182880" rIns="182880" anchor="t">
            <a:noAutofit/>
          </a:bodyPr>
          <a:lstStyle/>
          <a:p>
            <a:pPr marR="0" lvl="0" defTabSz="914400" eaLnBrk="1" fontAlgn="auto" latinLnBrk="0" hangingPunct="1">
              <a:lnSpc>
                <a:spcPct val="100000"/>
              </a:lnSpc>
              <a:spcBef>
                <a:spcPts val="0"/>
              </a:spcBef>
              <a:spcAft>
                <a:spcPts val="0"/>
              </a:spcAft>
              <a:buClrTx/>
              <a:buSzTx/>
              <a:tabLst/>
              <a:defRPr/>
            </a:pPr>
            <a:r>
              <a:rPr kumimoji="0" lang="en-US" sz="2400" b="1" i="0" u="none" strike="noStrike" kern="0" cap="none" spc="0" normalizeH="0" baseline="0" noProof="0" dirty="0">
                <a:ln>
                  <a:noFill/>
                </a:ln>
                <a:solidFill>
                  <a:srgbClr val="000000"/>
                </a:solidFill>
                <a:effectLst/>
                <a:uLnTx/>
                <a:uFillTx/>
              </a:rPr>
              <a:t>Key Takeaways: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rPr>
              <a:t>Attacks attempt to cause desirable transitions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0" dirty="0">
                <a:solidFill>
                  <a:srgbClr val="000000"/>
                </a:solidFill>
              </a:rPr>
              <a:t>Attacks must repeatedly execute transition to have noticeable impact</a:t>
            </a:r>
          </a:p>
        </p:txBody>
      </p:sp>
      <p:sp>
        <p:nvSpPr>
          <p:cNvPr id="62" name="TextBox 61">
            <a:extLst>
              <a:ext uri="{FF2B5EF4-FFF2-40B4-BE49-F238E27FC236}">
                <a16:creationId xmlns:a16="http://schemas.microsoft.com/office/drawing/2014/main" id="{E8E18411-419E-4671-9F64-0C3560EF0FA5}"/>
              </a:ext>
            </a:extLst>
          </p:cNvPr>
          <p:cNvSpPr txBox="1"/>
          <p:nvPr/>
        </p:nvSpPr>
        <p:spPr>
          <a:xfrm>
            <a:off x="9491140" y="3072192"/>
            <a:ext cx="708848" cy="276999"/>
          </a:xfrm>
          <a:prstGeom prst="rect">
            <a:avLst/>
          </a:prstGeom>
          <a:noFill/>
        </p:spPr>
        <p:txBody>
          <a:bodyPr wrap="none" rtlCol="0">
            <a:spAutoFit/>
          </a:bodyPr>
          <a:lstStyle/>
          <a:p>
            <a:r>
              <a:rPr lang="en-US" sz="1200" dirty="0"/>
              <a:t>Timeout</a:t>
            </a:r>
          </a:p>
        </p:txBody>
      </p:sp>
      <p:sp>
        <p:nvSpPr>
          <p:cNvPr id="63" name="TextBox 62">
            <a:extLst>
              <a:ext uri="{FF2B5EF4-FFF2-40B4-BE49-F238E27FC236}">
                <a16:creationId xmlns:a16="http://schemas.microsoft.com/office/drawing/2014/main" id="{F1ADBA12-8BDC-4576-879D-8AC2978D687E}"/>
              </a:ext>
            </a:extLst>
          </p:cNvPr>
          <p:cNvSpPr txBox="1"/>
          <p:nvPr/>
        </p:nvSpPr>
        <p:spPr>
          <a:xfrm>
            <a:off x="8468966" y="1794816"/>
            <a:ext cx="1579278" cy="276999"/>
          </a:xfrm>
          <a:prstGeom prst="rect">
            <a:avLst/>
          </a:prstGeom>
          <a:noFill/>
        </p:spPr>
        <p:txBody>
          <a:bodyPr wrap="none" rtlCol="0">
            <a:spAutoFit/>
          </a:bodyPr>
          <a:lstStyle/>
          <a:p>
            <a:r>
              <a:rPr lang="en-US" sz="1200" dirty="0" err="1">
                <a:latin typeface="Courier New" panose="02070309020205020404" pitchFamily="49" charset="0"/>
                <a:cs typeface="Courier New" panose="02070309020205020404" pitchFamily="49" charset="0"/>
              </a:rPr>
              <a:t>cwnd</a:t>
            </a:r>
            <a:r>
              <a:rPr lang="en-US" sz="1200" dirty="0">
                <a:latin typeface="Courier New" panose="02070309020205020404" pitchFamily="49" charset="0"/>
                <a:cs typeface="Courier New" panose="02070309020205020404" pitchFamily="49" charset="0"/>
              </a:rPr>
              <a:t> &gt; </a:t>
            </a:r>
            <a:r>
              <a:rPr lang="en-US" sz="1200" dirty="0" err="1">
                <a:latin typeface="Courier New" panose="02070309020205020404" pitchFamily="49" charset="0"/>
                <a:cs typeface="Courier New" panose="02070309020205020404" pitchFamily="49" charset="0"/>
              </a:rPr>
              <a:t>ssthresh</a:t>
            </a:r>
            <a:endParaRPr lang="en-US" sz="1200" dirty="0">
              <a:latin typeface="Courier New" panose="02070309020205020404" pitchFamily="49" charset="0"/>
              <a:cs typeface="Courier New" panose="02070309020205020404" pitchFamily="49" charset="0"/>
            </a:endParaRPr>
          </a:p>
        </p:txBody>
      </p:sp>
      <p:sp>
        <p:nvSpPr>
          <p:cNvPr id="64" name="TextBox 63">
            <a:extLst>
              <a:ext uri="{FF2B5EF4-FFF2-40B4-BE49-F238E27FC236}">
                <a16:creationId xmlns:a16="http://schemas.microsoft.com/office/drawing/2014/main" id="{27DDF7AC-E7AA-4B8C-B74A-E03798586E0E}"/>
              </a:ext>
            </a:extLst>
          </p:cNvPr>
          <p:cNvSpPr txBox="1"/>
          <p:nvPr/>
        </p:nvSpPr>
        <p:spPr>
          <a:xfrm rot="18766617">
            <a:off x="9347388" y="3840124"/>
            <a:ext cx="2051844" cy="276999"/>
          </a:xfrm>
          <a:prstGeom prst="rect">
            <a:avLst/>
          </a:prstGeom>
          <a:noFill/>
        </p:spPr>
        <p:txBody>
          <a:bodyPr wrap="none" rtlCol="0">
            <a:spAutoFit/>
          </a:bodyPr>
          <a:lstStyle/>
          <a:p>
            <a:r>
              <a:rPr lang="en-US" sz="1200" dirty="0">
                <a:cs typeface="Courier New" panose="02070309020205020404" pitchFamily="49" charset="0"/>
              </a:rPr>
              <a:t>Ack above highest sent at loss</a:t>
            </a:r>
          </a:p>
        </p:txBody>
      </p:sp>
    </p:spTree>
    <p:extLst>
      <p:ext uri="{BB962C8B-B14F-4D97-AF65-F5344CB8AC3E}">
        <p14:creationId xmlns:p14="http://schemas.microsoft.com/office/powerpoint/2010/main" val="96158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1716</Words>
  <Application>Microsoft Office PowerPoint</Application>
  <PresentationFormat>Widescreen</PresentationFormat>
  <Paragraphs>449</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Automated Attack Discovery in TCP Congestion Control using a Model-guided Approach</vt:lpstr>
      <vt:lpstr>A Day In the Life of the Internet</vt:lpstr>
      <vt:lpstr>TCP</vt:lpstr>
      <vt:lpstr>TCP Congestion Control</vt:lpstr>
      <vt:lpstr>Long History of Powerful Attacks</vt:lpstr>
      <vt:lpstr>Why So Many Attacks?</vt:lpstr>
      <vt:lpstr>Current Testing Methods</vt:lpstr>
      <vt:lpstr>Our Approach: TCPwn</vt:lpstr>
      <vt:lpstr>Optimistic Ack Attack</vt:lpstr>
      <vt:lpstr>Model-based Attack Generation</vt:lpstr>
      <vt:lpstr>Abstract Strategy Generation</vt:lpstr>
      <vt:lpstr>From Abstract to Concrete Strategies</vt:lpstr>
      <vt:lpstr>TCPwn Design</vt:lpstr>
      <vt:lpstr>Evaluation</vt:lpstr>
      <vt:lpstr>Results Summary</vt:lpstr>
      <vt:lpstr>Summary</vt:lpstr>
      <vt:lpstr>Questions?</vt:lpstr>
      <vt:lpstr>Off-path Repeated Slow Start Attack</vt:lpstr>
      <vt:lpstr>Inferring Congestion Control State</vt:lpstr>
      <vt:lpstr>More on Congestion Control</vt:lpstr>
      <vt:lpstr>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C Jero</dc:creator>
  <cp:lastModifiedBy>Samuel C Jero</cp:lastModifiedBy>
  <cp:revision>119</cp:revision>
  <dcterms:created xsi:type="dcterms:W3CDTF">2018-01-24T18:53:16Z</dcterms:created>
  <dcterms:modified xsi:type="dcterms:W3CDTF">2018-02-15T14:17:05Z</dcterms:modified>
</cp:coreProperties>
</file>