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5"/>
  </p:notesMasterIdLst>
  <p:sldIdLst>
    <p:sldId id="256" r:id="rId2"/>
    <p:sldId id="299" r:id="rId3"/>
    <p:sldId id="325" r:id="rId4"/>
    <p:sldId id="273" r:id="rId5"/>
    <p:sldId id="257" r:id="rId6"/>
    <p:sldId id="317" r:id="rId7"/>
    <p:sldId id="301" r:id="rId8"/>
    <p:sldId id="288" r:id="rId9"/>
    <p:sldId id="308" r:id="rId10"/>
    <p:sldId id="298" r:id="rId11"/>
    <p:sldId id="300" r:id="rId12"/>
    <p:sldId id="309" r:id="rId13"/>
    <p:sldId id="324" r:id="rId14"/>
    <p:sldId id="322" r:id="rId15"/>
    <p:sldId id="305" r:id="rId16"/>
    <p:sldId id="323" r:id="rId17"/>
    <p:sldId id="311" r:id="rId18"/>
    <p:sldId id="275" r:id="rId19"/>
    <p:sldId id="319" r:id="rId20"/>
    <p:sldId id="320" r:id="rId21"/>
    <p:sldId id="321" r:id="rId22"/>
    <p:sldId id="276" r:id="rId23"/>
    <p:sldId id="296" r:id="rId24"/>
    <p:sldId id="297" r:id="rId25"/>
    <p:sldId id="315" r:id="rId26"/>
    <p:sldId id="313" r:id="rId27"/>
    <p:sldId id="314" r:id="rId28"/>
    <p:sldId id="310" r:id="rId29"/>
    <p:sldId id="316" r:id="rId30"/>
    <p:sldId id="280" r:id="rId31"/>
    <p:sldId id="290" r:id="rId32"/>
    <p:sldId id="307" r:id="rId33"/>
    <p:sldId id="30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4"/>
    <p:restoredTop sz="79649"/>
  </p:normalViewPr>
  <p:slideViewPr>
    <p:cSldViewPr snapToGrid="0" snapToObjects="1">
      <p:cViewPr varScale="1">
        <p:scale>
          <a:sx n="68" d="100"/>
          <a:sy n="68" d="100"/>
        </p:scale>
        <p:origin x="19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D95AE-2FD0-3B41-94E4-22EFAD41F0E0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D029-711D-C141-A34B-1BCB8929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4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D029-711D-C141-A34B-1BCB89296B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D029-711D-C141-A34B-1BCB89296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1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81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31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74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3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D029-711D-C141-A34B-1BCB89296B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32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46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86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0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5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86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803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D029-711D-C141-A34B-1BCB89296B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3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7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9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LL_Logo_blue.png">
            <a:extLst>
              <a:ext uri="{FF2B5EF4-FFF2-40B4-BE49-F238E27FC236}">
                <a16:creationId xmlns:a16="http://schemas.microsoft.com/office/drawing/2014/main" id="{2C653A3D-EFA3-C941-8AF1-CA93D42D0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25" y="5358633"/>
            <a:ext cx="2571750" cy="2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527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28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62B8-9CFC-B84B-95DF-1112EE942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501D02-BE8D-7B41-9CC2-CAED68CE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71896-CCD9-1F4A-AFB3-3BDC559DB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FA90F2E6-4D13-F94B-9373-AF4D4174C0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20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6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defRPr/>
            </a:lvl1pPr>
            <a:lvl2pPr marL="303690" indent="-143807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defRPr sz="1013"/>
            </a:lvl2pPr>
            <a:lvl3pPr marL="426060" indent="-103612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581371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FontTx/>
              <a:buNone/>
              <a:defRPr/>
            </a:lvl4pPr>
            <a:lvl5pPr marL="709992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85000"/>
              <a:buFontTx/>
              <a:buNone/>
              <a:defRPr sz="675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1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6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defRPr/>
            </a:lvl1pPr>
            <a:lvl2pPr marL="303690" indent="-143807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defRPr sz="1013"/>
            </a:lvl2pPr>
            <a:lvl3pPr marL="426060" indent="-103612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581371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FontTx/>
              <a:buNone/>
              <a:defRPr/>
            </a:lvl4pPr>
            <a:lvl5pPr marL="709992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85000"/>
              <a:buFontTx/>
              <a:buNone/>
              <a:defRPr sz="675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97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6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defRPr/>
            </a:lvl1pPr>
            <a:lvl2pPr marL="303690" indent="-143807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defRPr sz="1013"/>
            </a:lvl2pPr>
            <a:lvl3pPr marL="426060" indent="-103612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581371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FontTx/>
              <a:buNone/>
              <a:defRPr/>
            </a:lvl4pPr>
            <a:lvl5pPr marL="709992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85000"/>
              <a:buFontTx/>
              <a:buNone/>
              <a:defRPr sz="675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8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6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defRPr/>
            </a:lvl1pPr>
            <a:lvl2pPr marL="303690" indent="-143807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defRPr sz="1013"/>
            </a:lvl2pPr>
            <a:lvl3pPr marL="426060" indent="-103612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581371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FontTx/>
              <a:buNone/>
              <a:defRPr/>
            </a:lvl4pPr>
            <a:lvl5pPr marL="709992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85000"/>
              <a:buFontTx/>
              <a:buNone/>
              <a:defRPr sz="675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56DD7-7946-5A4A-9E04-637C0A3D28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18779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2B2DA-9954-F54A-ACF9-0047A734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A90F2E6-4D13-F94B-9373-AF4D4174C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41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6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defRPr/>
            </a:lvl1pPr>
            <a:lvl2pPr marL="303690" indent="-143807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defRPr sz="1013"/>
            </a:lvl2pPr>
            <a:lvl3pPr marL="426060" indent="-103612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581371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FontTx/>
              <a:buNone/>
              <a:defRPr/>
            </a:lvl4pPr>
            <a:lvl5pPr marL="709992" indent="0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SzPct val="85000"/>
              <a:buFontTx/>
              <a:buNone/>
              <a:defRPr sz="675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1C1FE-1734-CA45-A0B0-1D8E6256F39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118779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5E620-8EAF-7248-9CDD-B2301BBE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A90F2E6-4D13-F94B-9373-AF4D4174C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2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041" y="6286144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FA90F2E6-4D13-F94B-9373-AF4D4174C0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5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6175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412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2592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5801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3100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576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97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90F2E6-4D13-F94B-9373-AF4D4174C000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 descr="LL_Logo_blue_nomark.png">
            <a:extLst>
              <a:ext uri="{FF2B5EF4-FFF2-40B4-BE49-F238E27FC236}">
                <a16:creationId xmlns:a16="http://schemas.microsoft.com/office/drawing/2014/main" id="{F8F7D59E-4365-B54E-B3D1-043AFB21421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898" y="6465195"/>
            <a:ext cx="1584817" cy="206062"/>
          </a:xfrm>
          <a:prstGeom prst="rect">
            <a:avLst/>
          </a:prstGeom>
        </p:spPr>
      </p:pic>
      <p:pic>
        <p:nvPicPr>
          <p:cNvPr id="8" name="Picture 7" descr="LL_Logo_alone_blue.png">
            <a:extLst>
              <a:ext uri="{FF2B5EF4-FFF2-40B4-BE49-F238E27FC236}">
                <a16:creationId xmlns:a16="http://schemas.microsoft.com/office/drawing/2014/main" id="{0A770E45-7F20-734B-8465-1579667A4CD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5" y="107546"/>
            <a:ext cx="578757" cy="600788"/>
          </a:xfrm>
          <a:prstGeom prst="rect">
            <a:avLst/>
          </a:prstGeom>
        </p:spPr>
      </p:pic>
      <p:pic>
        <p:nvPicPr>
          <p:cNvPr id="9" name="Picture 2" descr="http://dsn.org/images/DSN_logo.png">
            <a:extLst>
              <a:ext uri="{FF2B5EF4-FFF2-40B4-BE49-F238E27FC236}">
                <a16:creationId xmlns:a16="http://schemas.microsoft.com/office/drawing/2014/main" id="{5EA0210D-CF77-DE4A-9560-E99AEDE3A6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559" y="107547"/>
            <a:ext cx="714069" cy="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tif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tif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3.tif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248C-35F2-194B-ADBB-BA27DAE4F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94" y="609600"/>
            <a:ext cx="7907717" cy="1946934"/>
          </a:xfrm>
        </p:spPr>
        <p:txBody>
          <a:bodyPr>
            <a:normAutofit/>
          </a:bodyPr>
          <a:lstStyle/>
          <a:p>
            <a:r>
              <a:rPr lang="en-US" sz="3800" b="1" dirty="0">
                <a:latin typeface="+mn-lt"/>
              </a:rPr>
              <a:t>Controller-Oblivious Dynamic Access Control in Software-Defined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65013-41F8-A64C-AF80-8E0830BD1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95" y="2799483"/>
            <a:ext cx="7907717" cy="1247586"/>
          </a:xfrm>
        </p:spPr>
        <p:txBody>
          <a:bodyPr>
            <a:normAutofit/>
          </a:bodyPr>
          <a:lstStyle/>
          <a:p>
            <a:r>
              <a:rPr lang="en-US" sz="2000" b="1" dirty="0"/>
              <a:t>Steven R. Gomez</a:t>
            </a:r>
            <a:r>
              <a:rPr lang="en-US" sz="2000" dirty="0"/>
              <a:t>, Samuel </a:t>
            </a:r>
            <a:r>
              <a:rPr lang="en-US" sz="2000" dirty="0" err="1"/>
              <a:t>Jero</a:t>
            </a:r>
            <a:r>
              <a:rPr lang="en-US" sz="2000" dirty="0"/>
              <a:t>, Richard </a:t>
            </a:r>
            <a:r>
              <a:rPr lang="en-US" sz="2000" dirty="0" err="1"/>
              <a:t>Skowyra</a:t>
            </a:r>
            <a:r>
              <a:rPr lang="en-US" sz="2000" dirty="0"/>
              <a:t>, Jason Martin, </a:t>
            </a:r>
            <a:br>
              <a:rPr lang="en-US" sz="2000" dirty="0"/>
            </a:br>
            <a:r>
              <a:rPr lang="en-US" sz="2000" dirty="0"/>
              <a:t>Patrick Sullivan, David Bigelow, Zachary </a:t>
            </a:r>
            <a:r>
              <a:rPr lang="en-US" sz="2000" dirty="0" err="1"/>
              <a:t>Ellenbogen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Bryan C. Ward, Hamed </a:t>
            </a:r>
            <a:r>
              <a:rPr lang="en-US" sz="2000" dirty="0" err="1"/>
              <a:t>Okhravi</a:t>
            </a:r>
            <a:r>
              <a:rPr lang="en-US" sz="2000" dirty="0"/>
              <a:t>, James W. Landry</a:t>
            </a:r>
          </a:p>
          <a:p>
            <a:pPr algn="l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0F787-ED46-3143-ADEB-BBE491DD8918}"/>
              </a:ext>
            </a:extLst>
          </p:cNvPr>
          <p:cNvSpPr txBox="1"/>
          <p:nvPr/>
        </p:nvSpPr>
        <p:spPr>
          <a:xfrm>
            <a:off x="619495" y="5738934"/>
            <a:ext cx="7907717" cy="64633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A. Approved for public release: distribution unlimited. This material is based upon work supported by the Department of Defense under Air Force Contract No. FA8721-05-C-0002 and/or FA8702-15-D-0001. Any opinions, findings, conclusions or recommendations expressed in this material are those of the author(s) and do not necessarily reflect the views of the Department of Defense.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2019 Massachusetts Institute of Technology.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to the U.S. Government with Unlimited Rights, as defined in DFARS Part 252.227-7013 or 7014 (Feb 2014). Notwithstanding any copyright notice, U.S. Government rights in this work are defined by DFARS 252.227-7013 or DFARS 252.227-7014 as detailed above. Use of this work other than as specifically authorized by the U.S. Government may violate any copyrights that exist in this work.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9B9028-0769-204E-A388-DBA5370ECC45}"/>
              </a:ext>
            </a:extLst>
          </p:cNvPr>
          <p:cNvGrpSpPr/>
          <p:nvPr/>
        </p:nvGrpSpPr>
        <p:grpSpPr>
          <a:xfrm>
            <a:off x="2030178" y="4144030"/>
            <a:ext cx="5086349" cy="785006"/>
            <a:chOff x="2760132" y="4047068"/>
            <a:chExt cx="6781799" cy="1046675"/>
          </a:xfrm>
        </p:grpSpPr>
        <p:pic>
          <p:nvPicPr>
            <p:cNvPr id="5" name="Picture 2" descr="http://dsn.org/images/DSN_logo.png">
              <a:extLst>
                <a:ext uri="{FF2B5EF4-FFF2-40B4-BE49-F238E27FC236}">
                  <a16:creationId xmlns:a16="http://schemas.microsoft.com/office/drawing/2014/main" id="{139FCFD2-CF95-0544-B93A-1B156CF0D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132" y="4047068"/>
              <a:ext cx="1342207" cy="104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28D354-D70C-6B45-80DD-E475EAC2CE98}"/>
                </a:ext>
              </a:extLst>
            </p:cNvPr>
            <p:cNvSpPr/>
            <p:nvPr/>
          </p:nvSpPr>
          <p:spPr>
            <a:xfrm>
              <a:off x="4284132" y="4122105"/>
              <a:ext cx="5257799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DSN 2019 – June 27, 2019</a:t>
              </a:r>
            </a:p>
            <a:p>
              <a:r>
                <a:rPr lang="en-US" b="1" dirty="0"/>
                <a:t>Network Security session – 9:00-10:30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52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7018E-352C-FE46-BCCF-588158E7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versus SDN Switching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6CB99-8103-104A-9B12-A5F5A28B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EE55EAA-6A43-F84F-A7F4-DE35A79B4D86}"/>
              </a:ext>
            </a:extLst>
          </p:cNvPr>
          <p:cNvGrpSpPr/>
          <p:nvPr/>
        </p:nvGrpSpPr>
        <p:grpSpPr>
          <a:xfrm>
            <a:off x="571788" y="3611652"/>
            <a:ext cx="1836801" cy="1322084"/>
            <a:chOff x="1143000" y="3601999"/>
            <a:chExt cx="2449068" cy="17627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97C72E-D0BE-3847-A6B8-2354CB2BBA00}"/>
                </a:ext>
              </a:extLst>
            </p:cNvPr>
            <p:cNvSpPr txBox="1"/>
            <p:nvPr/>
          </p:nvSpPr>
          <p:spPr>
            <a:xfrm>
              <a:off x="3211068" y="496466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AE6D71-D2D2-064B-9AAB-E2836CD96D9E}"/>
                </a:ext>
              </a:extLst>
            </p:cNvPr>
            <p:cNvSpPr txBox="1"/>
            <p:nvPr/>
          </p:nvSpPr>
          <p:spPr>
            <a:xfrm>
              <a:off x="3211068" y="4510445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A1838-A116-6943-B77C-4CB5330C91AA}"/>
                </a:ext>
              </a:extLst>
            </p:cNvPr>
            <p:cNvSpPr txBox="1"/>
            <p:nvPr/>
          </p:nvSpPr>
          <p:spPr>
            <a:xfrm>
              <a:off x="3211068" y="40562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F7809E-3AFA-2C45-AD24-404CD4C82C3E}"/>
                </a:ext>
              </a:extLst>
            </p:cNvPr>
            <p:cNvSpPr txBox="1"/>
            <p:nvPr/>
          </p:nvSpPr>
          <p:spPr>
            <a:xfrm>
              <a:off x="3211068" y="360199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548BD-D55E-8E45-87F4-7CF58FB70B90}"/>
                </a:ext>
              </a:extLst>
            </p:cNvPr>
            <p:cNvSpPr txBox="1"/>
            <p:nvPr/>
          </p:nvSpPr>
          <p:spPr>
            <a:xfrm>
              <a:off x="1143000" y="496466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7B7119-4A10-A341-8C24-F7624C521680}"/>
                </a:ext>
              </a:extLst>
            </p:cNvPr>
            <p:cNvSpPr txBox="1"/>
            <p:nvPr/>
          </p:nvSpPr>
          <p:spPr>
            <a:xfrm>
              <a:off x="1143000" y="4510445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6C9DBD-C454-3249-997F-AF96CBFBBF04}"/>
                </a:ext>
              </a:extLst>
            </p:cNvPr>
            <p:cNvSpPr txBox="1"/>
            <p:nvPr/>
          </p:nvSpPr>
          <p:spPr>
            <a:xfrm>
              <a:off x="1143000" y="40562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6D57C9-A924-4F41-BCB1-775DDC28FF75}"/>
                </a:ext>
              </a:extLst>
            </p:cNvPr>
            <p:cNvSpPr txBox="1"/>
            <p:nvPr/>
          </p:nvSpPr>
          <p:spPr>
            <a:xfrm>
              <a:off x="1143000" y="360199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C0C1D4-352B-1248-8B2F-AF05B54B9515}"/>
                </a:ext>
              </a:extLst>
            </p:cNvPr>
            <p:cNvSpPr txBox="1"/>
            <p:nvPr/>
          </p:nvSpPr>
          <p:spPr>
            <a:xfrm>
              <a:off x="1752600" y="43610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FFFF00"/>
                  </a:highlight>
                </a:rPr>
                <a:t>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0FA1BA-8838-6646-BDFD-5EA9D87A53BA}"/>
                </a:ext>
              </a:extLst>
            </p:cNvPr>
            <p:cNvSpPr txBox="1"/>
            <p:nvPr/>
          </p:nvSpPr>
          <p:spPr>
            <a:xfrm>
              <a:off x="2590800" y="4356556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FFFF00"/>
                  </a:highlight>
                </a:rPr>
                <a:t>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377980-2685-5740-AE32-1796D1931755}"/>
                </a:ext>
              </a:extLst>
            </p:cNvPr>
            <p:cNvCxnSpPr>
              <a:stCxn id="16" idx="3"/>
              <a:endCxn id="26" idx="1"/>
            </p:cNvCxnSpPr>
            <p:nvPr/>
          </p:nvCxnSpPr>
          <p:spPr bwMode="auto">
            <a:xfrm>
              <a:off x="1524000" y="3802054"/>
              <a:ext cx="228600" cy="75902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1A3F47-B5C0-3540-A7D9-7833017F2293}"/>
                </a:ext>
              </a:extLst>
            </p:cNvPr>
            <p:cNvCxnSpPr>
              <a:stCxn id="15" idx="3"/>
              <a:endCxn id="26" idx="1"/>
            </p:cNvCxnSpPr>
            <p:nvPr/>
          </p:nvCxnSpPr>
          <p:spPr bwMode="auto">
            <a:xfrm>
              <a:off x="1524000" y="4256276"/>
              <a:ext cx="228600" cy="304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46BE980-0127-9345-B619-905FED4B2EA6}"/>
                </a:ext>
              </a:extLst>
            </p:cNvPr>
            <p:cNvCxnSpPr>
              <a:stCxn id="14" idx="3"/>
              <a:endCxn id="26" idx="1"/>
            </p:cNvCxnSpPr>
            <p:nvPr/>
          </p:nvCxnSpPr>
          <p:spPr bwMode="auto">
            <a:xfrm flipV="1">
              <a:off x="1524000" y="4561077"/>
              <a:ext cx="228600" cy="14942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6DD75B-9320-D54B-9B83-F773AE58FB31}"/>
                </a:ext>
              </a:extLst>
            </p:cNvPr>
            <p:cNvCxnSpPr>
              <a:stCxn id="13" idx="3"/>
              <a:endCxn id="26" idx="1"/>
            </p:cNvCxnSpPr>
            <p:nvPr/>
          </p:nvCxnSpPr>
          <p:spPr bwMode="auto">
            <a:xfrm flipV="1">
              <a:off x="1524000" y="4561077"/>
              <a:ext cx="228600" cy="6036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24539D-726D-CA44-807D-8B7554FF0B33}"/>
                </a:ext>
              </a:extLst>
            </p:cNvPr>
            <p:cNvCxnSpPr>
              <a:stCxn id="12" idx="1"/>
              <a:endCxn id="28" idx="3"/>
            </p:cNvCxnSpPr>
            <p:nvPr/>
          </p:nvCxnSpPr>
          <p:spPr bwMode="auto">
            <a:xfrm flipH="1">
              <a:off x="2971800" y="3802054"/>
              <a:ext cx="239268" cy="7545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726E5B0-D970-CA4B-951F-0D433913DCDE}"/>
                </a:ext>
              </a:extLst>
            </p:cNvPr>
            <p:cNvCxnSpPr>
              <a:stCxn id="11" idx="1"/>
              <a:endCxn id="28" idx="3"/>
            </p:cNvCxnSpPr>
            <p:nvPr/>
          </p:nvCxnSpPr>
          <p:spPr bwMode="auto">
            <a:xfrm flipH="1">
              <a:off x="2971800" y="4256276"/>
              <a:ext cx="239268" cy="30033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1E146D9-E68E-B547-B26F-8592075B634E}"/>
                </a:ext>
              </a:extLst>
            </p:cNvPr>
            <p:cNvCxnSpPr>
              <a:stCxn id="10" idx="1"/>
              <a:endCxn id="28" idx="3"/>
            </p:cNvCxnSpPr>
            <p:nvPr/>
          </p:nvCxnSpPr>
          <p:spPr bwMode="auto">
            <a:xfrm flipH="1" flipV="1">
              <a:off x="2971800" y="4556611"/>
              <a:ext cx="239268" cy="1538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0FF3E1-DE6E-744A-AE19-1CA214F30AD7}"/>
                </a:ext>
              </a:extLst>
            </p:cNvPr>
            <p:cNvCxnSpPr>
              <a:stCxn id="9" idx="1"/>
              <a:endCxn id="28" idx="3"/>
            </p:cNvCxnSpPr>
            <p:nvPr/>
          </p:nvCxnSpPr>
          <p:spPr bwMode="auto">
            <a:xfrm flipH="1" flipV="1">
              <a:off x="2971800" y="4556611"/>
              <a:ext cx="239268" cy="608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3337FAB-F00F-784D-8796-ED75FDD57EF7}"/>
                </a:ext>
              </a:extLst>
            </p:cNvPr>
            <p:cNvCxnSpPr>
              <a:stCxn id="26" idx="3"/>
              <a:endCxn id="28" idx="1"/>
            </p:cNvCxnSpPr>
            <p:nvPr/>
          </p:nvCxnSpPr>
          <p:spPr bwMode="auto">
            <a:xfrm flipV="1">
              <a:off x="2133600" y="4556611"/>
              <a:ext cx="457200" cy="44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405F128-ED9C-CB49-A6DD-8F10AA42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888" y="4033915"/>
              <a:ext cx="485775" cy="41440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7FF32C5-B7D9-5942-838B-9695D75A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3259" y="4011149"/>
              <a:ext cx="485775" cy="414405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662417-B1C1-E141-8A73-E91EB5B971E1}"/>
              </a:ext>
            </a:extLst>
          </p:cNvPr>
          <p:cNvGrpSpPr/>
          <p:nvPr/>
        </p:nvGrpSpPr>
        <p:grpSpPr>
          <a:xfrm>
            <a:off x="5169753" y="2650322"/>
            <a:ext cx="1836801" cy="2284352"/>
            <a:chOff x="5399532" y="2318976"/>
            <a:chExt cx="2449068" cy="304580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C1E9F97-B89F-E148-9E21-97EB7D8B30D5}"/>
                </a:ext>
              </a:extLst>
            </p:cNvPr>
            <p:cNvSpPr txBox="1"/>
            <p:nvPr/>
          </p:nvSpPr>
          <p:spPr>
            <a:xfrm>
              <a:off x="7467600" y="4964667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9FC895-A189-0D44-917D-C22F760D42F6}"/>
                </a:ext>
              </a:extLst>
            </p:cNvPr>
            <p:cNvSpPr txBox="1"/>
            <p:nvPr/>
          </p:nvSpPr>
          <p:spPr>
            <a:xfrm>
              <a:off x="7467600" y="4510444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B061165-96A0-B542-88EF-A541CAB95D77}"/>
                </a:ext>
              </a:extLst>
            </p:cNvPr>
            <p:cNvSpPr txBox="1"/>
            <p:nvPr/>
          </p:nvSpPr>
          <p:spPr>
            <a:xfrm>
              <a:off x="7467600" y="40562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4BAFA99-9B21-3544-8045-F4274A307F15}"/>
                </a:ext>
              </a:extLst>
            </p:cNvPr>
            <p:cNvSpPr txBox="1"/>
            <p:nvPr/>
          </p:nvSpPr>
          <p:spPr>
            <a:xfrm>
              <a:off x="7467600" y="360199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759DB8-F652-A945-A64C-C114D293CE32}"/>
                </a:ext>
              </a:extLst>
            </p:cNvPr>
            <p:cNvSpPr txBox="1"/>
            <p:nvPr/>
          </p:nvSpPr>
          <p:spPr>
            <a:xfrm>
              <a:off x="5399532" y="4964668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389160-09EE-5C48-BB32-D59CEC08A02B}"/>
                </a:ext>
              </a:extLst>
            </p:cNvPr>
            <p:cNvSpPr txBox="1"/>
            <p:nvPr/>
          </p:nvSpPr>
          <p:spPr>
            <a:xfrm>
              <a:off x="5399532" y="4510445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B86DD5A-7EEC-A74C-B6BD-75448E8C683C}"/>
                </a:ext>
              </a:extLst>
            </p:cNvPr>
            <p:cNvSpPr txBox="1"/>
            <p:nvPr/>
          </p:nvSpPr>
          <p:spPr>
            <a:xfrm>
              <a:off x="5399532" y="40562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7CD5D96-4596-434B-94A0-49F25DE28735}"/>
                </a:ext>
              </a:extLst>
            </p:cNvPr>
            <p:cNvSpPr txBox="1"/>
            <p:nvPr/>
          </p:nvSpPr>
          <p:spPr>
            <a:xfrm>
              <a:off x="5399532" y="360199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793295D-A57F-A84F-A905-F8C1373ACAAF}"/>
                </a:ext>
              </a:extLst>
            </p:cNvPr>
            <p:cNvSpPr txBox="1"/>
            <p:nvPr/>
          </p:nvSpPr>
          <p:spPr>
            <a:xfrm>
              <a:off x="6009132" y="4361022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FFFF00"/>
                  </a:highlight>
                </a:rPr>
                <a:t>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41A703-9E6E-FD4B-8E1E-90B761182246}"/>
                </a:ext>
              </a:extLst>
            </p:cNvPr>
            <p:cNvSpPr txBox="1"/>
            <p:nvPr/>
          </p:nvSpPr>
          <p:spPr>
            <a:xfrm>
              <a:off x="6847332" y="4356556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FFFF00"/>
                  </a:highlight>
                </a:rPr>
                <a:t>S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D80DA8-8F3C-1B40-86BB-5D977D4CE78B}"/>
                </a:ext>
              </a:extLst>
            </p:cNvPr>
            <p:cNvCxnSpPr>
              <a:stCxn id="64" idx="3"/>
              <a:endCxn id="65" idx="1"/>
            </p:cNvCxnSpPr>
            <p:nvPr/>
          </p:nvCxnSpPr>
          <p:spPr bwMode="auto">
            <a:xfrm>
              <a:off x="5780532" y="3802054"/>
              <a:ext cx="228600" cy="7590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E3CDFE8-BF6F-8149-9A70-57FCD39109C8}"/>
                </a:ext>
              </a:extLst>
            </p:cNvPr>
            <p:cNvCxnSpPr>
              <a:stCxn id="63" idx="3"/>
              <a:endCxn id="65" idx="1"/>
            </p:cNvCxnSpPr>
            <p:nvPr/>
          </p:nvCxnSpPr>
          <p:spPr bwMode="auto">
            <a:xfrm>
              <a:off x="5780532" y="4256276"/>
              <a:ext cx="228600" cy="304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F76125D-70DE-BF4A-B6FB-BBE3AE7CD733}"/>
                </a:ext>
              </a:extLst>
            </p:cNvPr>
            <p:cNvCxnSpPr>
              <a:stCxn id="62" idx="3"/>
              <a:endCxn id="65" idx="1"/>
            </p:cNvCxnSpPr>
            <p:nvPr/>
          </p:nvCxnSpPr>
          <p:spPr bwMode="auto">
            <a:xfrm flipV="1">
              <a:off x="5780532" y="4561076"/>
              <a:ext cx="228600" cy="1494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5DA65E7-5875-3F4A-A083-D8EC2AC6115A}"/>
                </a:ext>
              </a:extLst>
            </p:cNvPr>
            <p:cNvCxnSpPr>
              <a:stCxn id="61" idx="3"/>
              <a:endCxn id="65" idx="1"/>
            </p:cNvCxnSpPr>
            <p:nvPr/>
          </p:nvCxnSpPr>
          <p:spPr bwMode="auto">
            <a:xfrm flipV="1">
              <a:off x="5780532" y="4561076"/>
              <a:ext cx="228600" cy="60364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55161C-05A9-E542-BAC7-586BED1420C8}"/>
                </a:ext>
              </a:extLst>
            </p:cNvPr>
            <p:cNvCxnSpPr>
              <a:stCxn id="60" idx="1"/>
              <a:endCxn id="66" idx="3"/>
            </p:cNvCxnSpPr>
            <p:nvPr/>
          </p:nvCxnSpPr>
          <p:spPr bwMode="auto">
            <a:xfrm flipH="1">
              <a:off x="7228332" y="3802054"/>
              <a:ext cx="239268" cy="7545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EE1395A-0453-D543-821F-211A80B0C6E6}"/>
                </a:ext>
              </a:extLst>
            </p:cNvPr>
            <p:cNvCxnSpPr>
              <a:stCxn id="59" idx="1"/>
              <a:endCxn id="66" idx="3"/>
            </p:cNvCxnSpPr>
            <p:nvPr/>
          </p:nvCxnSpPr>
          <p:spPr bwMode="auto">
            <a:xfrm flipH="1">
              <a:off x="7228332" y="4256276"/>
              <a:ext cx="239268" cy="30033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6BD88E9-6D1A-9346-BF08-E919AB5C7F72}"/>
                </a:ext>
              </a:extLst>
            </p:cNvPr>
            <p:cNvCxnSpPr>
              <a:stCxn id="58" idx="1"/>
              <a:endCxn id="66" idx="3"/>
            </p:cNvCxnSpPr>
            <p:nvPr/>
          </p:nvCxnSpPr>
          <p:spPr bwMode="auto">
            <a:xfrm flipH="1" flipV="1">
              <a:off x="7228332" y="4556611"/>
              <a:ext cx="239268" cy="1538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A2698CF-ED5A-2144-A8FB-FAC16C882874}"/>
                </a:ext>
              </a:extLst>
            </p:cNvPr>
            <p:cNvCxnSpPr>
              <a:stCxn id="57" idx="1"/>
              <a:endCxn id="66" idx="3"/>
            </p:cNvCxnSpPr>
            <p:nvPr/>
          </p:nvCxnSpPr>
          <p:spPr bwMode="auto">
            <a:xfrm flipH="1" flipV="1">
              <a:off x="7228332" y="4556611"/>
              <a:ext cx="239268" cy="6081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20ECBA1-7998-F240-815C-ADC96B0724AC}"/>
                </a:ext>
              </a:extLst>
            </p:cNvPr>
            <p:cNvCxnSpPr>
              <a:stCxn id="65" idx="3"/>
              <a:endCxn id="66" idx="1"/>
            </p:cNvCxnSpPr>
            <p:nvPr/>
          </p:nvCxnSpPr>
          <p:spPr bwMode="auto">
            <a:xfrm flipV="1">
              <a:off x="6390132" y="4556611"/>
              <a:ext cx="457200" cy="44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2CDDD70-9FC3-E541-B5E3-F55B413B2B96}"/>
                </a:ext>
              </a:extLst>
            </p:cNvPr>
            <p:cNvSpPr txBox="1"/>
            <p:nvPr/>
          </p:nvSpPr>
          <p:spPr>
            <a:xfrm>
              <a:off x="6236019" y="3201889"/>
              <a:ext cx="75133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</a:rPr>
                <a:t>C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C722B45-5035-4847-A2CB-C455B6A16F89}"/>
                </a:ext>
              </a:extLst>
            </p:cNvPr>
            <p:cNvCxnSpPr>
              <a:stCxn id="65" idx="0"/>
              <a:endCxn id="76" idx="2"/>
            </p:cNvCxnSpPr>
            <p:nvPr/>
          </p:nvCxnSpPr>
          <p:spPr bwMode="auto">
            <a:xfrm flipV="1">
              <a:off x="6199632" y="3632775"/>
              <a:ext cx="412053" cy="72824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2450126-BBDE-7445-93F5-DC215AD3C42C}"/>
                </a:ext>
              </a:extLst>
            </p:cNvPr>
            <p:cNvCxnSpPr>
              <a:stCxn id="66" idx="0"/>
              <a:endCxn id="76" idx="2"/>
            </p:cNvCxnSpPr>
            <p:nvPr/>
          </p:nvCxnSpPr>
          <p:spPr bwMode="auto">
            <a:xfrm flipH="1" flipV="1">
              <a:off x="6611685" y="3632775"/>
              <a:ext cx="426147" cy="72378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C3D6345-2ACA-C240-9D98-6DA6610FD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9899" y="2318976"/>
              <a:ext cx="1036701" cy="884389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9A9C644-39DB-9246-BC92-CBD5044A049B}"/>
              </a:ext>
            </a:extLst>
          </p:cNvPr>
          <p:cNvGrpSpPr/>
          <p:nvPr/>
        </p:nvGrpSpPr>
        <p:grpSpPr>
          <a:xfrm>
            <a:off x="4292976" y="5216489"/>
            <a:ext cx="1248252" cy="766032"/>
            <a:chOff x="3439668" y="5410200"/>
            <a:chExt cx="1664336" cy="10213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7776B7F-D154-934B-8AA4-60AC1FACF8DF}"/>
                </a:ext>
              </a:extLst>
            </p:cNvPr>
            <p:cNvSpPr txBox="1"/>
            <p:nvPr/>
          </p:nvSpPr>
          <p:spPr>
            <a:xfrm>
              <a:off x="3642152" y="5410200"/>
              <a:ext cx="34636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00FFFF"/>
                  </a:highlight>
                </a:rPr>
                <a:t>H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2A75BE0-F3E5-FE40-B471-4970A0357B28}"/>
                </a:ext>
              </a:extLst>
            </p:cNvPr>
            <p:cNvSpPr txBox="1"/>
            <p:nvPr/>
          </p:nvSpPr>
          <p:spPr>
            <a:xfrm>
              <a:off x="3642152" y="5726668"/>
              <a:ext cx="34636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highlight>
                    <a:srgbClr val="FFFF00"/>
                  </a:highlight>
                </a:rPr>
                <a:t>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E2776E0-19EF-0A44-B20A-89F06C0C7F8F}"/>
                </a:ext>
              </a:extLst>
            </p:cNvPr>
            <p:cNvSpPr txBox="1"/>
            <p:nvPr/>
          </p:nvSpPr>
          <p:spPr>
            <a:xfrm>
              <a:off x="3439668" y="6000690"/>
              <a:ext cx="7513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50A2B4-CC64-4543-BE21-1EA2238BF7EF}"/>
                </a:ext>
              </a:extLst>
            </p:cNvPr>
            <p:cNvSpPr txBox="1"/>
            <p:nvPr/>
          </p:nvSpPr>
          <p:spPr>
            <a:xfrm>
              <a:off x="3880867" y="5410200"/>
              <a:ext cx="12121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= end host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0E7BD6D-FA1B-C64B-9000-BBCBD5D6106D}"/>
                </a:ext>
              </a:extLst>
            </p:cNvPr>
            <p:cNvSpPr txBox="1"/>
            <p:nvPr/>
          </p:nvSpPr>
          <p:spPr>
            <a:xfrm>
              <a:off x="3880867" y="5715000"/>
              <a:ext cx="12121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= switch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A471877-B670-744A-B4FC-4BBB471C6720}"/>
                </a:ext>
              </a:extLst>
            </p:cNvPr>
            <p:cNvSpPr txBox="1"/>
            <p:nvPr/>
          </p:nvSpPr>
          <p:spPr>
            <a:xfrm>
              <a:off x="3891852" y="6053554"/>
              <a:ext cx="12121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= controller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2FB1FD4A-5FDF-2548-8194-B01E9242F783}"/>
              </a:ext>
            </a:extLst>
          </p:cNvPr>
          <p:cNvSpPr txBox="1"/>
          <p:nvPr/>
        </p:nvSpPr>
        <p:spPr>
          <a:xfrm>
            <a:off x="317789" y="1779899"/>
            <a:ext cx="552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Distributed versus centralized logic, or </a:t>
            </a:r>
            <a:br>
              <a:rPr lang="en-US" b="1" dirty="0"/>
            </a:br>
            <a:r>
              <a:rPr lang="en-US" b="1" i="1" dirty="0"/>
              <a:t>“How many brains does it take to forward a packet?”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4B60423-D9EA-7640-BEB0-561CA9A39B5A}"/>
              </a:ext>
            </a:extLst>
          </p:cNvPr>
          <p:cNvSpPr/>
          <p:nvPr/>
        </p:nvSpPr>
        <p:spPr>
          <a:xfrm>
            <a:off x="653413" y="3051130"/>
            <a:ext cx="15250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Traditional L2/L3</a:t>
            </a:r>
            <a:endParaRPr lang="en-US" sz="15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A0949A7-48CD-0D48-865C-E86DAAC71776}"/>
              </a:ext>
            </a:extLst>
          </p:cNvPr>
          <p:cNvSpPr/>
          <p:nvPr/>
        </p:nvSpPr>
        <p:spPr>
          <a:xfrm>
            <a:off x="5111467" y="3048166"/>
            <a:ext cx="5245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SDN</a:t>
            </a:r>
            <a:endParaRPr lang="en-US" sz="1500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62D394F-BDA8-BF42-B176-6A3A760E67C5}"/>
              </a:ext>
            </a:extLst>
          </p:cNvPr>
          <p:cNvCxnSpPr>
            <a:cxnSpLocks/>
          </p:cNvCxnSpPr>
          <p:nvPr/>
        </p:nvCxnSpPr>
        <p:spPr bwMode="auto">
          <a:xfrm>
            <a:off x="4514850" y="3501862"/>
            <a:ext cx="0" cy="14992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E4B0F3-10DB-E94A-BC70-911C60A4A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741" y="3692911"/>
            <a:ext cx="1114425" cy="1200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EC26AD3-E0D9-D54B-95BA-615F8892E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753" y="3692911"/>
            <a:ext cx="1048272" cy="104827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7C1E6C1-3084-1F49-8ED0-9C2734866453}"/>
              </a:ext>
            </a:extLst>
          </p:cNvPr>
          <p:cNvSpPr/>
          <p:nvPr/>
        </p:nvSpPr>
        <p:spPr>
          <a:xfrm>
            <a:off x="1657639" y="5001131"/>
            <a:ext cx="2857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/>
              <a:t>Connectivity determined by static rules and distributed algorithms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9A732-AE04-0B43-8696-D0B578686159}"/>
              </a:ext>
            </a:extLst>
          </p:cNvPr>
          <p:cNvSpPr/>
          <p:nvPr/>
        </p:nvSpPr>
        <p:spPr>
          <a:xfrm>
            <a:off x="5949049" y="5001131"/>
            <a:ext cx="27947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/>
              <a:t>Connectivity determined by control plane dynamically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4D104E4-77B8-AC43-AFFF-B3BF5944463A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Background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Design – DFI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421753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A0B336-3D9D-0749-8C4F-B8313BC8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SDN Control Plane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C3173-6938-DC44-90B2-C64ADC0F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E588F-213D-304E-95D4-3A193E53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750" y="1825872"/>
            <a:ext cx="3836766" cy="3327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927F7-9BFC-1747-A6DF-0F6AD2B9D021}"/>
              </a:ext>
            </a:extLst>
          </p:cNvPr>
          <p:cNvSpPr txBox="1"/>
          <p:nvPr/>
        </p:nvSpPr>
        <p:spPr>
          <a:xfrm>
            <a:off x="5039751" y="5308958"/>
            <a:ext cx="39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Ujcich</a:t>
            </a:r>
            <a:r>
              <a:rPr lang="en-US" sz="900" dirty="0"/>
              <a:t> et al., “Cross-App Poisoning in Software-Defined Networks” (CCS 2018)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 dirty="0"/>
              <a:t>http://ujcich2.web.engr.illinois.edu/papers/18_CCS_slides.pdf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517A22-5189-174C-88B2-6833D3B929E3}"/>
              </a:ext>
            </a:extLst>
          </p:cNvPr>
          <p:cNvSpPr txBox="1">
            <a:spLocks/>
          </p:cNvSpPr>
          <p:nvPr/>
        </p:nvSpPr>
        <p:spPr>
          <a:xfrm>
            <a:off x="402509" y="1825873"/>
            <a:ext cx="4514547" cy="4253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/>
              <a:t>Centralized, software-driven decision system that handles flows (“controller”)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Apps extend functionality to core functions like forwarding</a:t>
            </a:r>
          </a:p>
          <a:p>
            <a:pPr>
              <a:lnSpc>
                <a:spcPct val="100000"/>
              </a:lnSpc>
            </a:pP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sz="2000" b="1" dirty="0"/>
              <a:t>Considerations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Compatibility</a:t>
            </a:r>
            <a:r>
              <a:rPr lang="en-US" sz="1800" dirty="0"/>
              <a:t>: How apps plug into the controller may be vendor-specific</a:t>
            </a:r>
          </a:p>
          <a:p>
            <a:pPr lvl="1">
              <a:lnSpc>
                <a:spcPct val="100000"/>
              </a:lnSpc>
            </a:pPr>
            <a:r>
              <a:rPr lang="en-US" sz="1800" b="1" dirty="0"/>
              <a:t>App security</a:t>
            </a:r>
            <a:r>
              <a:rPr lang="en-US" sz="1800" dirty="0"/>
              <a:t>: Cross-app poisoning is a security concern (</a:t>
            </a:r>
            <a:r>
              <a:rPr lang="en-US" sz="1800" dirty="0" err="1"/>
              <a:t>Ujcich</a:t>
            </a:r>
            <a:r>
              <a:rPr lang="en-US" sz="1800" dirty="0"/>
              <a:t> et al. 2018)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1D3B9-B674-1A47-8C12-BC5A8009AF24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Background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Design – DFI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10252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641FB-B697-2E4D-9C48-9667399E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94573-1386-6C49-B239-84D77B009FC1}"/>
              </a:ext>
            </a:extLst>
          </p:cNvPr>
          <p:cNvSpPr txBox="1"/>
          <p:nvPr/>
        </p:nvSpPr>
        <p:spPr>
          <a:xfrm>
            <a:off x="1228399" y="2902728"/>
            <a:ext cx="668720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are the goals for an SDN access control system that is both:</a:t>
            </a:r>
          </a:p>
          <a:p>
            <a:r>
              <a:rPr lang="en-US" sz="2400" dirty="0"/>
              <a:t>	(a) </a:t>
            </a:r>
            <a:r>
              <a:rPr lang="en-US" sz="2400" b="1" dirty="0"/>
              <a:t>fine-grained and event-driven, </a:t>
            </a:r>
            <a:r>
              <a:rPr lang="en-US" sz="2400" dirty="0"/>
              <a:t>and </a:t>
            </a:r>
          </a:p>
          <a:p>
            <a:r>
              <a:rPr lang="en-US" sz="2400" dirty="0"/>
              <a:t>	(b) </a:t>
            </a:r>
            <a:r>
              <a:rPr lang="en-US" sz="2400" b="1" dirty="0"/>
              <a:t>independent of the controller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6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E2D0C-5FE8-214F-B34A-C8BE237C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7893"/>
            <a:ext cx="7886700" cy="37349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Adapt flow rules in response to events according to event-driven access control policies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Support high-level identifiers in policies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People think in hostnames, not IP addresses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Want to gracefully handle changes, like new IP leases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Want to instantiate rules that are specific to the traffic even if derived from wildcarded policies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EDC7C7-F579-6540-94CA-9919333C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3B8A4-88CE-B64B-845A-C786FEAF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771" y="2600566"/>
            <a:ext cx="1189343" cy="1189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EBB9CF-A446-EE4B-817E-113E3BEC4E4D}"/>
              </a:ext>
            </a:extLst>
          </p:cNvPr>
          <p:cNvSpPr/>
          <p:nvPr/>
        </p:nvSpPr>
        <p:spPr>
          <a:xfrm>
            <a:off x="2500244" y="292050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latin typeface="Times" pitchFamily="2" charset="0"/>
              </a:rPr>
              <a:t>f </a:t>
            </a:r>
            <a:r>
              <a:rPr lang="en-US" sz="3600" dirty="0">
                <a:latin typeface="Times" pitchFamily="2" charset="0"/>
              </a:rPr>
              <a:t>(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“user log-on”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>
                <a:latin typeface="Times" pitchFamily="2" charset="0"/>
                <a:sym typeface="Wingdings" pitchFamily="2" charset="2"/>
              </a:rPr>
              <a:t></a:t>
            </a:r>
            <a:endParaRPr lang="en-US" sz="36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4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E2D0C-5FE8-214F-B34A-C8BE237C8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7893"/>
            <a:ext cx="7886700" cy="37349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Adapt flow rules in response to events according to event-driven access control policies</a:t>
            </a:r>
            <a:br>
              <a:rPr lang="en-US" b="1" dirty="0">
                <a:solidFill>
                  <a:schemeClr val="bg1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bg1">
                    <a:lumMod val="75000"/>
                  </a:schemeClr>
                </a:solidFill>
              </a:rPr>
            </a:b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/>
              <a:t>Support high-level identifiers in policies</a:t>
            </a:r>
          </a:p>
          <a:p>
            <a:pPr lvl="1"/>
            <a:r>
              <a:rPr lang="en-US" dirty="0"/>
              <a:t>People think in hostnames, not IP addresses</a:t>
            </a:r>
          </a:p>
          <a:p>
            <a:pPr lvl="1"/>
            <a:r>
              <a:rPr lang="en-US" dirty="0"/>
              <a:t>Want to gracefully handle changes, like new IP leases</a:t>
            </a:r>
          </a:p>
          <a:p>
            <a:pPr lvl="1"/>
            <a:r>
              <a:rPr lang="en-US" dirty="0"/>
              <a:t>Want to instantiate rules that are specific to the traffic even if derived from wildcarded policies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EDC7C7-F579-6540-94CA-9919333C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3B8A4-88CE-B64B-845A-C786FEAF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771" y="2600566"/>
            <a:ext cx="1189343" cy="1189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EBB9CF-A446-EE4B-817E-113E3BEC4E4D}"/>
              </a:ext>
            </a:extLst>
          </p:cNvPr>
          <p:cNvSpPr/>
          <p:nvPr/>
        </p:nvSpPr>
        <p:spPr>
          <a:xfrm>
            <a:off x="2500244" y="292050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chemeClr val="bg1">
                    <a:lumMod val="85000"/>
                  </a:schemeClr>
                </a:solidFill>
                <a:latin typeface="Times" pitchFamily="2" charset="0"/>
              </a:rPr>
              <a:t>f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Times" pitchFamily="2" charset="0"/>
              </a:rPr>
              <a:t>(</a:t>
            </a:r>
            <a:r>
              <a:rPr lang="en-US" sz="21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“user log-on”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Times" pitchFamily="2" charset="0"/>
                <a:sym typeface="Wingdings" pitchFamily="2" charset="2"/>
              </a:rPr>
              <a:t>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E2D0C-5FE8-214F-B34A-C8BE237C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Maintain policy-switch consistency</a:t>
            </a:r>
          </a:p>
          <a:p>
            <a:pPr lvl="1"/>
            <a:r>
              <a:rPr lang="en-US" dirty="0"/>
              <a:t>Want events that change current policies to also </a:t>
            </a:r>
            <a:r>
              <a:rPr lang="en-US" i="1" dirty="0"/>
              <a:t>flush</a:t>
            </a:r>
            <a:r>
              <a:rPr lang="en-US" dirty="0"/>
              <a:t> from switches any flows that are now disallowed</a:t>
            </a:r>
          </a:p>
          <a:p>
            <a:pPr lvl="1"/>
            <a:r>
              <a:rPr lang="en-US" dirty="0"/>
              <a:t>Hard flow time-outs hurt performance, and soft time-outs have edge cases that could enable inconsistent enforcement for ongoing flows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Prevent a compromised controller or app from interfering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Want to place new firewall-like rules in SDN switch tables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Controller or its apps should not be able to remove these flow rules or handle any traffic that is dropped by the rules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468B-E775-9E4F-907F-39282474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98931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E2D0C-5FE8-214F-B34A-C8BE237C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Maintain policy-switch consistency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Want events that change current policies to also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flush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from switches any flows that are now disallowed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Hard flow time-outs hurt performance, and soft time-outs have edge cases that could enable inconsistent enforcement for ongoing flows</a:t>
            </a:r>
          </a:p>
          <a:p>
            <a:pPr lvl="1"/>
            <a:endParaRPr lang="en-US" dirty="0"/>
          </a:p>
          <a:p>
            <a:r>
              <a:rPr lang="en-US" b="1" dirty="0"/>
              <a:t>Prevent a compromised controller or app from interfering</a:t>
            </a:r>
          </a:p>
          <a:p>
            <a:pPr lvl="1"/>
            <a:r>
              <a:rPr lang="en-US" dirty="0"/>
              <a:t>Want to place new firewall-like rules in SDN switch tables</a:t>
            </a:r>
          </a:p>
          <a:p>
            <a:pPr lvl="1"/>
            <a:r>
              <a:rPr lang="en-US" dirty="0"/>
              <a:t>Controller or its apps should not be able to remove these flow rules or handle any traffic that is dropped by the rules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468B-E775-9E4F-907F-39282474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3960949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DE2D0C-5FE8-214F-B34A-C8BE237C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Maintain policy-switch consistency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Want events that change current policies to also </a:t>
            </a:r>
            <a:r>
              <a:rPr lang="en-US" i="1" dirty="0">
                <a:solidFill>
                  <a:schemeClr val="bg1"/>
                </a:solidFill>
              </a:rPr>
              <a:t>flush</a:t>
            </a:r>
            <a:r>
              <a:rPr lang="en-US" dirty="0">
                <a:solidFill>
                  <a:schemeClr val="bg1"/>
                </a:solidFill>
              </a:rPr>
              <a:t> from switches any flows that are now disallowed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Hard flow time-outs hurt performance, and soft time-outs have edge cases that could enable inconsistent enforcement for ongoing flows</a:t>
            </a:r>
          </a:p>
          <a:p>
            <a:pPr lvl="1"/>
            <a:endParaRPr lang="en-US" dirty="0"/>
          </a:p>
          <a:p>
            <a:r>
              <a:rPr lang="en-US" b="1" dirty="0"/>
              <a:t>Prevent a compromised controller or app from interfering</a:t>
            </a:r>
          </a:p>
          <a:p>
            <a:pPr lvl="1"/>
            <a:r>
              <a:rPr lang="en-US" dirty="0"/>
              <a:t>Want to place new firewall-like rules in SDN switch tables</a:t>
            </a:r>
          </a:p>
          <a:p>
            <a:pPr lvl="1"/>
            <a:r>
              <a:rPr lang="en-US" dirty="0"/>
              <a:t>Controller or its apps should not be able to remove these flow rules or handle any traffic that is dropped by the rules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4736FE-8EF7-BE43-BCFE-463683F8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</a:t>
            </a:r>
            <a:r>
              <a:rPr lang="en-US" sz="1200" dirty="0"/>
              <a:t>Design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DFI – Evaluation – Conclusion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00F243-1757-1340-8B54-B8B75F195158}"/>
              </a:ext>
            </a:extLst>
          </p:cNvPr>
          <p:cNvCxnSpPr>
            <a:cxnSpLocks/>
          </p:cNvCxnSpPr>
          <p:nvPr/>
        </p:nvCxnSpPr>
        <p:spPr>
          <a:xfrm>
            <a:off x="4580627" y="2177091"/>
            <a:ext cx="0" cy="1022230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33E6221-0CB9-724B-A428-EC0A51440C2B}"/>
              </a:ext>
            </a:extLst>
          </p:cNvPr>
          <p:cNvSpPr/>
          <p:nvPr/>
        </p:nvSpPr>
        <p:spPr>
          <a:xfrm>
            <a:off x="4158589" y="3222842"/>
            <a:ext cx="10883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Data Plane </a:t>
            </a:r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CB70A9-6882-B44F-B32D-608E67F5175A}"/>
              </a:ext>
            </a:extLst>
          </p:cNvPr>
          <p:cNvSpPr/>
          <p:nvPr/>
        </p:nvSpPr>
        <p:spPr>
          <a:xfrm>
            <a:off x="3626976" y="1876570"/>
            <a:ext cx="21522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Untrusted Control Plane </a:t>
            </a:r>
            <a:endParaRPr lang="en-US" sz="15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AA41A5-5A7B-594C-A5FF-38D4BAA6C046}"/>
              </a:ext>
            </a:extLst>
          </p:cNvPr>
          <p:cNvGrpSpPr/>
          <p:nvPr/>
        </p:nvGrpSpPr>
        <p:grpSpPr>
          <a:xfrm>
            <a:off x="1048084" y="2434645"/>
            <a:ext cx="3532544" cy="553998"/>
            <a:chOff x="1397445" y="2103194"/>
            <a:chExt cx="4710058" cy="73866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811F0DC-9522-B543-B0D5-2A18CDE56B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5404" y="2441273"/>
              <a:ext cx="2122099" cy="0"/>
            </a:xfrm>
            <a:prstGeom prst="straightConnector1">
              <a:avLst/>
            </a:prstGeom>
            <a:ln w="98425"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B84996-0E0D-764B-B1E3-4A581783818B}"/>
                </a:ext>
              </a:extLst>
            </p:cNvPr>
            <p:cNvSpPr/>
            <p:nvPr/>
          </p:nvSpPr>
          <p:spPr>
            <a:xfrm>
              <a:off x="1397445" y="2103194"/>
              <a:ext cx="2554546" cy="738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500" b="1" dirty="0"/>
                <a:t>Independent</a:t>
              </a:r>
            </a:p>
            <a:p>
              <a:pPr algn="r"/>
              <a:r>
                <a:rPr lang="en-US" sz="1500" b="1" dirty="0"/>
                <a:t>Access Decision Plane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652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Flow Isolation (DFI)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DFI uses software-defined networking to adapt network-level access over time as needed</a:t>
            </a:r>
          </a:p>
          <a:p>
            <a:pPr lvl="1"/>
            <a:r>
              <a:rPr lang="en-US" dirty="0"/>
              <a:t>Handles OpenFlow and provides platform for new sensors and dynamic policies</a:t>
            </a:r>
          </a:p>
          <a:p>
            <a:pPr lvl="1"/>
            <a:r>
              <a:rPr lang="en-US" dirty="0"/>
              <a:t>Enables policies that apply the principle of least privilege in the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7C299-71D5-3243-B37A-90BC64DC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18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B2AE53-4079-0147-953A-37A1AF86E021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2D203-3880-C74D-909F-5AB97EFE0D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658082" y="4247847"/>
            <a:ext cx="5827836" cy="16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1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Overview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463D6C7-8357-8948-9B3A-5F42CBD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86683-8270-B346-9B9C-A6F66567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36" y="2396161"/>
            <a:ext cx="1266670" cy="10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55D1E-4C3A-C242-9D2E-3C3313C2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36" y="4113401"/>
            <a:ext cx="1266670" cy="1013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A0CE08-0A7D-1D43-883D-6C165AAB7D1E}"/>
              </a:ext>
            </a:extLst>
          </p:cNvPr>
          <p:cNvSpPr txBox="1"/>
          <p:nvPr/>
        </p:nvSpPr>
        <p:spPr>
          <a:xfrm>
            <a:off x="2493533" y="2077042"/>
            <a:ext cx="40348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Policy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CD7F-5F9E-134A-9BA4-A1B62EC95507}"/>
              </a:ext>
            </a:extLst>
          </p:cNvPr>
          <p:cNvSpPr txBox="1"/>
          <p:nvPr/>
        </p:nvSpPr>
        <p:spPr>
          <a:xfrm>
            <a:off x="3199851" y="3779468"/>
            <a:ext cx="2622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Policy Enforcement</a:t>
            </a:r>
          </a:p>
        </p:txBody>
      </p:sp>
    </p:spTree>
    <p:extLst>
      <p:ext uri="{BB962C8B-B14F-4D97-AF65-F5344CB8AC3E}">
        <p14:creationId xmlns:p14="http://schemas.microsoft.com/office/powerpoint/2010/main" val="385263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AF1E-8933-6645-BEE4-DC1ADA29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High-Impact Cyber 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BAAD0-C0A6-DA4A-BFB8-5091C69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46" y="3411740"/>
            <a:ext cx="7348508" cy="2596712"/>
          </a:xfrm>
        </p:spPr>
        <p:txBody>
          <a:bodyPr>
            <a:normAutofit/>
          </a:bodyPr>
          <a:lstStyle/>
          <a:p>
            <a:r>
              <a:rPr lang="en-US" b="1" dirty="0"/>
              <a:t>Common Features</a:t>
            </a:r>
          </a:p>
          <a:p>
            <a:pPr lvl="1"/>
            <a:r>
              <a:rPr lang="en-US" b="1" dirty="0"/>
              <a:t>Vulnerability Exploitation</a:t>
            </a:r>
          </a:p>
          <a:p>
            <a:pPr lvl="1"/>
            <a:r>
              <a:rPr lang="en-US" b="1" dirty="0"/>
              <a:t>Adversarial Lateral Movement</a:t>
            </a:r>
          </a:p>
          <a:p>
            <a:pPr lvl="2"/>
            <a:r>
              <a:rPr lang="en-US" sz="2200" dirty="0"/>
              <a:t>Approaches target by hopping from one device to another, potentially using credential theft or other techniques</a:t>
            </a:r>
          </a:p>
          <a:p>
            <a:pPr lvl="2"/>
            <a:r>
              <a:rPr lang="en-US" sz="2200" dirty="0"/>
              <a:t>Makes up ~80% of any sophisticated attack</a:t>
            </a:r>
            <a:r>
              <a:rPr lang="en-US" sz="2200" baseline="30000" dirty="0"/>
              <a:t>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89053F-2E60-DC45-A76C-FFBDC362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1EA38-979D-DC45-BD1B-7E5FB81625EC}"/>
              </a:ext>
            </a:extLst>
          </p:cNvPr>
          <p:cNvSpPr txBox="1"/>
          <p:nvPr/>
        </p:nvSpPr>
        <p:spPr>
          <a:xfrm>
            <a:off x="2352415" y="6410567"/>
            <a:ext cx="443916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j-lt"/>
                <a:ea typeface="Lucida Grande"/>
                <a:cs typeface="Lucida Grande"/>
                <a:sym typeface="Wingdings"/>
              </a:rPr>
              <a:t>1</a:t>
            </a:r>
            <a:r>
              <a:rPr lang="en-US" sz="1000" dirty="0">
                <a:latin typeface="+mj-lt"/>
                <a:ea typeface="Lucida Grande"/>
                <a:cs typeface="Lucida Grande"/>
                <a:sym typeface="Wingdings"/>
              </a:rPr>
              <a:t> </a:t>
            </a:r>
            <a:r>
              <a:rPr lang="en-US" sz="1000" dirty="0">
                <a:latin typeface="+mj-lt"/>
              </a:rPr>
              <a:t>Detecting Lateral Movement With Deception, Smokescreen, March 2017.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AD64D075-308B-4C4D-934B-471D20724456}"/>
              </a:ext>
            </a:extLst>
          </p:cNvPr>
          <p:cNvSpPr/>
          <p:nvPr/>
        </p:nvSpPr>
        <p:spPr>
          <a:xfrm>
            <a:off x="486316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2013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36220D99-3001-4D4D-8F62-26CE9F43EDFB}"/>
              </a:ext>
            </a:extLst>
          </p:cNvPr>
          <p:cNvSpPr/>
          <p:nvPr/>
        </p:nvSpPr>
        <p:spPr>
          <a:xfrm>
            <a:off x="1863092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2014</a:t>
            </a: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1802B40C-6064-A54A-940D-B984D36CD46A}"/>
              </a:ext>
            </a:extLst>
          </p:cNvPr>
          <p:cNvSpPr/>
          <p:nvPr/>
        </p:nvSpPr>
        <p:spPr>
          <a:xfrm>
            <a:off x="3239867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2015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A6A9FD8F-8FE5-DE42-8B89-E526CACCDC7C}"/>
              </a:ext>
            </a:extLst>
          </p:cNvPr>
          <p:cNvSpPr/>
          <p:nvPr/>
        </p:nvSpPr>
        <p:spPr>
          <a:xfrm>
            <a:off x="4616643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2016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9463514E-6935-BF47-8E27-36FC7E3E3A33}"/>
              </a:ext>
            </a:extLst>
          </p:cNvPr>
          <p:cNvSpPr/>
          <p:nvPr/>
        </p:nvSpPr>
        <p:spPr>
          <a:xfrm>
            <a:off x="5993419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9636D5-3099-694F-92D4-1DCA56B489D9}"/>
              </a:ext>
            </a:extLst>
          </p:cNvPr>
          <p:cNvGrpSpPr/>
          <p:nvPr/>
        </p:nvGrpSpPr>
        <p:grpSpPr>
          <a:xfrm>
            <a:off x="2190811" y="2431766"/>
            <a:ext cx="897776" cy="495624"/>
            <a:chOff x="5637588" y="1740468"/>
            <a:chExt cx="1197035" cy="660832"/>
          </a:xfrm>
        </p:grpSpPr>
        <p:pic>
          <p:nvPicPr>
            <p:cNvPr id="32" name="Picture 31" descr="upload-816855347505981903.jpg">
              <a:extLst>
                <a:ext uri="{FF2B5EF4-FFF2-40B4-BE49-F238E27FC236}">
                  <a16:creationId xmlns:a16="http://schemas.microsoft.com/office/drawing/2014/main" id="{4AD7610D-7029-B940-BFF0-7DD65197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588" y="1740468"/>
              <a:ext cx="584200" cy="57467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164D2BD-5DB6-0B49-8C59-3E06C762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121000">
              <a:off x="6017358" y="2074394"/>
              <a:ext cx="817265" cy="326906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31BF168-105D-B046-89E0-B6BB476DB1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33" y="2416922"/>
            <a:ext cx="745421" cy="53732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D6A4269-EBBD-A346-8F93-E8C59EDE13AB}"/>
              </a:ext>
            </a:extLst>
          </p:cNvPr>
          <p:cNvGrpSpPr/>
          <p:nvPr/>
        </p:nvGrpSpPr>
        <p:grpSpPr>
          <a:xfrm>
            <a:off x="4909969" y="2403882"/>
            <a:ext cx="770892" cy="540656"/>
            <a:chOff x="620706" y="801832"/>
            <a:chExt cx="6504506" cy="339520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72AADE5-1678-3048-94CF-17BB79084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706" y="801832"/>
              <a:ext cx="6504506" cy="339520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F11D45C-5679-8942-A75E-F47410C26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194716"/>
                </a:clrFrom>
                <a:clrTo>
                  <a:srgbClr val="1947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5334" y="3394907"/>
              <a:ext cx="1066052" cy="75403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15E541-846A-DD46-A87F-F6A2CABDF763}"/>
              </a:ext>
            </a:extLst>
          </p:cNvPr>
          <p:cNvGrpSpPr/>
          <p:nvPr/>
        </p:nvGrpSpPr>
        <p:grpSpPr>
          <a:xfrm>
            <a:off x="3714750" y="2403882"/>
            <a:ext cx="580280" cy="650120"/>
            <a:chOff x="7091605" y="1850166"/>
            <a:chExt cx="773706" cy="866826"/>
          </a:xfrm>
        </p:grpSpPr>
        <p:pic>
          <p:nvPicPr>
            <p:cNvPr id="39" name="Picture 38" descr="Anthem logo.png">
              <a:extLst>
                <a:ext uri="{FF2B5EF4-FFF2-40B4-BE49-F238E27FC236}">
                  <a16:creationId xmlns:a16="http://schemas.microsoft.com/office/drawing/2014/main" id="{C03841D8-021C-1844-B85C-646494650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1605" y="2295901"/>
              <a:ext cx="773706" cy="4210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512261B-496B-F74F-8C12-17489FCC0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7986" y="1850166"/>
              <a:ext cx="739245" cy="41101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A3C518-8F60-3145-BE62-856A0272D782}"/>
              </a:ext>
            </a:extLst>
          </p:cNvPr>
          <p:cNvGrpSpPr/>
          <p:nvPr/>
        </p:nvGrpSpPr>
        <p:grpSpPr>
          <a:xfrm>
            <a:off x="6309441" y="2435534"/>
            <a:ext cx="840212" cy="245426"/>
            <a:chOff x="9424213" y="1921531"/>
            <a:chExt cx="1120282" cy="32723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83F6DF-6060-0B4E-A9AC-CE76AED311DB}"/>
                </a:ext>
              </a:extLst>
            </p:cNvPr>
            <p:cNvSpPr/>
            <p:nvPr/>
          </p:nvSpPr>
          <p:spPr>
            <a:xfrm>
              <a:off x="9424213" y="1921531"/>
              <a:ext cx="1120282" cy="32723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5C537C8-E013-E146-B359-3129A484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6074" y="2012183"/>
              <a:ext cx="1021960" cy="191015"/>
            </a:xfrm>
            <a:prstGeom prst="rect">
              <a:avLst/>
            </a:prstGeom>
          </p:spPr>
        </p:pic>
      </p:grpSp>
      <p:sp>
        <p:nvSpPr>
          <p:cNvPr id="44" name="Chevron 43">
            <a:extLst>
              <a:ext uri="{FF2B5EF4-FFF2-40B4-BE49-F238E27FC236}">
                <a16:creationId xmlns:a16="http://schemas.microsoft.com/office/drawing/2014/main" id="{308FA874-0D00-AE4C-AECE-100B9078BCBA}"/>
              </a:ext>
            </a:extLst>
          </p:cNvPr>
          <p:cNvSpPr/>
          <p:nvPr/>
        </p:nvSpPr>
        <p:spPr>
          <a:xfrm>
            <a:off x="7370194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2018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C1E207-C4D2-AF46-9990-096D7A524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282" y="2416922"/>
            <a:ext cx="790004" cy="511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A22E6-4C33-8540-9A52-17FD5662B7E7}"/>
              </a:ext>
            </a:extLst>
          </p:cNvPr>
          <p:cNvSpPr txBox="1"/>
          <p:nvPr/>
        </p:nvSpPr>
        <p:spPr>
          <a:xfrm>
            <a:off x="6339122" y="2743796"/>
            <a:ext cx="754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NotPetya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0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Overview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C03F6E6-44E5-5F44-B471-9971AAEE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996" y="1987894"/>
            <a:ext cx="7014354" cy="1289715"/>
          </a:xfrm>
        </p:spPr>
        <p:txBody>
          <a:bodyPr>
            <a:normAutofit/>
          </a:bodyPr>
          <a:lstStyle/>
          <a:p>
            <a:r>
              <a:rPr lang="en-US" sz="1800" dirty="0"/>
              <a:t>Policy Manager maintains the </a:t>
            </a:r>
            <a:r>
              <a:rPr lang="en-US" sz="1800" b="1" dirty="0"/>
              <a:t>current policy</a:t>
            </a:r>
            <a:r>
              <a:rPr lang="en-US" sz="1800" dirty="0"/>
              <a:t> for the network</a:t>
            </a:r>
          </a:p>
          <a:p>
            <a:r>
              <a:rPr lang="en-US" sz="1800" dirty="0"/>
              <a:t>Policy Decision Points (PDPs) </a:t>
            </a:r>
            <a:r>
              <a:rPr lang="en-US" sz="1800" b="1" dirty="0"/>
              <a:t>listen for events</a:t>
            </a:r>
            <a:r>
              <a:rPr lang="en-US" sz="1800" dirty="0"/>
              <a:t> then </a:t>
            </a:r>
            <a:r>
              <a:rPr lang="en-US" sz="1800" b="1" dirty="0"/>
              <a:t>notify the Policy Manager</a:t>
            </a:r>
            <a:r>
              <a:rPr lang="en-US" sz="1800" dirty="0"/>
              <a:t> about how high-level policies are currently instantiated</a:t>
            </a:r>
          </a:p>
          <a:p>
            <a:endParaRPr lang="en-US" sz="180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C778F0C-57BF-D444-B719-83D9206B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86683-8270-B346-9B9C-A6F66567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7" y="2422944"/>
            <a:ext cx="687552" cy="549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A0CE08-0A7D-1D43-883D-6C165AAB7D1E}"/>
              </a:ext>
            </a:extLst>
          </p:cNvPr>
          <p:cNvSpPr txBox="1"/>
          <p:nvPr/>
        </p:nvSpPr>
        <p:spPr>
          <a:xfrm>
            <a:off x="59144" y="1987894"/>
            <a:ext cx="1423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Policy </a:t>
            </a:r>
          </a:p>
          <a:p>
            <a:pPr algn="ctr"/>
            <a:r>
              <a:rPr lang="en-US" sz="1350" b="1" dirty="0"/>
              <a:t>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77BC3-79F8-014C-8E68-1186CD59167E}"/>
              </a:ext>
            </a:extLst>
          </p:cNvPr>
          <p:cNvCxnSpPr>
            <a:cxnSpLocks/>
          </p:cNvCxnSpPr>
          <p:nvPr/>
        </p:nvCxnSpPr>
        <p:spPr bwMode="auto">
          <a:xfrm>
            <a:off x="1344643" y="1949074"/>
            <a:ext cx="0" cy="9849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C3799-0462-7F48-A9F1-072B2BB6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89" y="3365910"/>
            <a:ext cx="6348768" cy="1810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A9E29-0020-F64A-A59C-5A417909BEC8}"/>
              </a:ext>
            </a:extLst>
          </p:cNvPr>
          <p:cNvSpPr/>
          <p:nvPr/>
        </p:nvSpPr>
        <p:spPr>
          <a:xfrm>
            <a:off x="6099464" y="3277609"/>
            <a:ext cx="1911928" cy="1898740"/>
          </a:xfrm>
          <a:prstGeom prst="rect">
            <a:avLst/>
          </a:prstGeom>
          <a:noFill/>
          <a:ln w="76200" cmpd="thickThin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60566-7886-B14B-A8F1-5AA12D8E45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27047" y="4690541"/>
            <a:ext cx="687552" cy="549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80E1AC-4A30-7A47-A91A-D06C6E9BED08}"/>
              </a:ext>
            </a:extLst>
          </p:cNvPr>
          <p:cNvSpPr txBox="1"/>
          <p:nvPr/>
        </p:nvSpPr>
        <p:spPr>
          <a:xfrm>
            <a:off x="59144" y="4238386"/>
            <a:ext cx="1423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>
                    <a:lumMod val="85000"/>
                  </a:schemeClr>
                </a:solidFill>
              </a:rPr>
              <a:t>Policy </a:t>
            </a:r>
          </a:p>
          <a:p>
            <a:pPr algn="ctr"/>
            <a:r>
              <a:rPr lang="en-US" sz="1350" b="1" dirty="0">
                <a:solidFill>
                  <a:schemeClr val="bg1">
                    <a:lumMod val="85000"/>
                  </a:schemeClr>
                </a:solidFill>
              </a:rPr>
              <a:t>Enforcement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2AE0FD-D0D1-3F45-A621-AAC7E8603EAB}"/>
              </a:ext>
            </a:extLst>
          </p:cNvPr>
          <p:cNvCxnSpPr>
            <a:cxnSpLocks/>
          </p:cNvCxnSpPr>
          <p:nvPr/>
        </p:nvCxnSpPr>
        <p:spPr bwMode="auto">
          <a:xfrm>
            <a:off x="1344643" y="3855934"/>
            <a:ext cx="0" cy="17182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659118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Overview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044546-6B79-0B49-B5B0-84583A74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86683-8270-B346-9B9C-A6F665675A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27047" y="2422944"/>
            <a:ext cx="687552" cy="549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A0CE08-0A7D-1D43-883D-6C165AAB7D1E}"/>
              </a:ext>
            </a:extLst>
          </p:cNvPr>
          <p:cNvSpPr txBox="1"/>
          <p:nvPr/>
        </p:nvSpPr>
        <p:spPr>
          <a:xfrm>
            <a:off x="59144" y="1987894"/>
            <a:ext cx="1423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>
                    <a:lumMod val="85000"/>
                  </a:schemeClr>
                </a:solidFill>
              </a:rPr>
              <a:t>Policy </a:t>
            </a:r>
          </a:p>
          <a:p>
            <a:pPr algn="ctr"/>
            <a:r>
              <a:rPr lang="en-US" sz="1350" b="1" dirty="0">
                <a:solidFill>
                  <a:schemeClr val="bg1">
                    <a:lumMod val="85000"/>
                  </a:schemeClr>
                </a:solidFill>
              </a:rPr>
              <a:t>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77BC3-79F8-014C-8E68-1186CD59167E}"/>
              </a:ext>
            </a:extLst>
          </p:cNvPr>
          <p:cNvCxnSpPr>
            <a:cxnSpLocks/>
          </p:cNvCxnSpPr>
          <p:nvPr/>
        </p:nvCxnSpPr>
        <p:spPr bwMode="auto">
          <a:xfrm>
            <a:off x="1344643" y="1949074"/>
            <a:ext cx="0" cy="9849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C3799-0462-7F48-A9F1-072B2BB6C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89" y="2006557"/>
            <a:ext cx="6348768" cy="1810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A9E29-0020-F64A-A59C-5A417909BEC8}"/>
              </a:ext>
            </a:extLst>
          </p:cNvPr>
          <p:cNvSpPr/>
          <p:nvPr/>
        </p:nvSpPr>
        <p:spPr>
          <a:xfrm>
            <a:off x="2167618" y="1942744"/>
            <a:ext cx="4190501" cy="1898740"/>
          </a:xfrm>
          <a:prstGeom prst="rect">
            <a:avLst/>
          </a:prstGeom>
          <a:noFill/>
          <a:ln w="76200" cmpd="thickThin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FD225C-612C-2B4A-90BA-556D712D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7" y="4690541"/>
            <a:ext cx="687552" cy="549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3D4D50-2D42-7346-9884-7D515B00C27D}"/>
              </a:ext>
            </a:extLst>
          </p:cNvPr>
          <p:cNvSpPr txBox="1"/>
          <p:nvPr/>
        </p:nvSpPr>
        <p:spPr>
          <a:xfrm>
            <a:off x="59144" y="4238386"/>
            <a:ext cx="14233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Policy </a:t>
            </a:r>
          </a:p>
          <a:p>
            <a:pPr algn="ctr"/>
            <a:r>
              <a:rPr lang="en-US" sz="1350" b="1" dirty="0"/>
              <a:t>Enforcement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4255C4-0740-C244-A633-2EC6201EE35C}"/>
              </a:ext>
            </a:extLst>
          </p:cNvPr>
          <p:cNvCxnSpPr>
            <a:cxnSpLocks/>
          </p:cNvCxnSpPr>
          <p:nvPr/>
        </p:nvCxnSpPr>
        <p:spPr bwMode="auto">
          <a:xfrm>
            <a:off x="1344643" y="3855934"/>
            <a:ext cx="0" cy="17182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049EFB6-E5DF-B549-8F59-7AC2DFACA092}"/>
              </a:ext>
            </a:extLst>
          </p:cNvPr>
          <p:cNvSpPr txBox="1">
            <a:spLocks/>
          </p:cNvSpPr>
          <p:nvPr/>
        </p:nvSpPr>
        <p:spPr>
          <a:xfrm>
            <a:off x="1478248" y="4039633"/>
            <a:ext cx="7253456" cy="160597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Switches </a:t>
            </a:r>
            <a:r>
              <a:rPr lang="en-US" sz="1800" b="1" dirty="0"/>
              <a:t>connect to the DFI Proxy</a:t>
            </a:r>
            <a:r>
              <a:rPr lang="en-US" sz="1800" dirty="0"/>
              <a:t> in place of the SDN controller</a:t>
            </a:r>
          </a:p>
          <a:p>
            <a:r>
              <a:rPr lang="en-US" sz="1800" dirty="0"/>
              <a:t>Proxy ensures that a </a:t>
            </a:r>
            <a:r>
              <a:rPr lang="en-US" sz="1800" b="1" dirty="0"/>
              <a:t>DFI has total control over a flow table</a:t>
            </a:r>
            <a:r>
              <a:rPr lang="en-US" sz="1800" dirty="0"/>
              <a:t> in each switch </a:t>
            </a:r>
          </a:p>
          <a:p>
            <a:r>
              <a:rPr lang="en-US" sz="1800" dirty="0"/>
              <a:t>Packets from switches are routed into the DFI Policy Compilation Point (PCP) that </a:t>
            </a:r>
            <a:r>
              <a:rPr lang="en-US" sz="1800" b="1" dirty="0"/>
              <a:t>checks the current policy and creates DFI “fire wall” flow rules</a:t>
            </a:r>
          </a:p>
          <a:p>
            <a:r>
              <a:rPr lang="en-US" sz="1800" dirty="0"/>
              <a:t>Controller installs </a:t>
            </a:r>
            <a:r>
              <a:rPr lang="en-US" sz="1800" b="1" dirty="0"/>
              <a:t>forwarding rules </a:t>
            </a:r>
            <a:r>
              <a:rPr lang="en-US" sz="1800" dirty="0"/>
              <a:t>for allowed flows</a:t>
            </a:r>
          </a:p>
        </p:txBody>
      </p:sp>
    </p:spTree>
    <p:extLst>
      <p:ext uri="{BB962C8B-B14F-4D97-AF65-F5344CB8AC3E}">
        <p14:creationId xmlns:p14="http://schemas.microsoft.com/office/powerpoint/2010/main" val="86042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855779" y="2856069"/>
            <a:ext cx="3393666" cy="1687573"/>
          </a:xfrm>
          <a:prstGeom prst="cloud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14219" y="4133073"/>
            <a:ext cx="25863" cy="26536"/>
          </a:xfrm>
          <a:prstGeom prst="ellipse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stCxn id="11" idx="2"/>
          </p:cNvCxnSpPr>
          <p:nvPr/>
        </p:nvCxnSpPr>
        <p:spPr>
          <a:xfrm>
            <a:off x="6313047" y="4436370"/>
            <a:ext cx="452074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/>
          <p:cNvCxnSpPr>
            <a:cxnSpLocks/>
            <a:endCxn id="13" idx="2"/>
          </p:cNvCxnSpPr>
          <p:nvPr/>
        </p:nvCxnSpPr>
        <p:spPr>
          <a:xfrm flipV="1">
            <a:off x="6290908" y="4402818"/>
            <a:ext cx="11357" cy="269831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11" idx="2"/>
          </p:cNvCxnSpPr>
          <p:nvPr/>
        </p:nvCxnSpPr>
        <p:spPr>
          <a:xfrm flipH="1">
            <a:off x="5789787" y="4436370"/>
            <a:ext cx="523261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10" name="Group 57"/>
          <p:cNvGrpSpPr>
            <a:grpSpLocks noChangeAspect="1"/>
          </p:cNvGrpSpPr>
          <p:nvPr/>
        </p:nvGrpSpPr>
        <p:grpSpPr>
          <a:xfrm>
            <a:off x="6132127" y="4133072"/>
            <a:ext cx="361840" cy="303299"/>
            <a:chOff x="1894233" y="3179086"/>
            <a:chExt cx="548640" cy="5486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233" y="3179086"/>
              <a:ext cx="548640" cy="548640"/>
            </a:xfrm>
            <a:prstGeom prst="rect">
              <a:avLst/>
            </a:prstGeom>
          </p:spPr>
        </p:pic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1940547" y="3279913"/>
              <a:ext cx="457200" cy="364067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487"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3664" y="3301269"/>
              <a:ext cx="477078" cy="365760"/>
            </a:xfrm>
            <a:prstGeom prst="rect">
              <a:avLst/>
            </a:prstGeom>
          </p:spPr>
        </p:pic>
      </p:grpSp>
      <p:pic>
        <p:nvPicPr>
          <p:cNvPr id="22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062" y="3415327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532769" y="2618843"/>
            <a:ext cx="673582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SDN 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</a:t>
            </a:r>
          </a:p>
        </p:txBody>
      </p:sp>
      <p:cxnSp>
        <p:nvCxnSpPr>
          <p:cNvPr id="38" name="Straight Connector 34"/>
          <p:cNvCxnSpPr>
            <a:stCxn id="40" idx="2"/>
            <a:endCxn id="11" idx="0"/>
          </p:cNvCxnSpPr>
          <p:nvPr/>
        </p:nvCxnSpPr>
        <p:spPr>
          <a:xfrm rot="5400000">
            <a:off x="5775752" y="3591849"/>
            <a:ext cx="1078518" cy="3930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39" name="Straight Connector 34"/>
          <p:cNvCxnSpPr>
            <a:stCxn id="42" idx="3"/>
            <a:endCxn id="6" idx="0"/>
          </p:cNvCxnSpPr>
          <p:nvPr/>
        </p:nvCxnSpPr>
        <p:spPr>
          <a:xfrm>
            <a:off x="4889416" y="3699625"/>
            <a:ext cx="1337735" cy="433448"/>
          </a:xfrm>
          <a:prstGeom prst="bentConnector2">
            <a:avLst/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pic>
        <p:nvPicPr>
          <p:cNvPr id="40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353" y="2514981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485042" y="3454880"/>
            <a:ext cx="103006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DFI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 Proxy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63329" y="3460681"/>
            <a:ext cx="926087" cy="477888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514487">
              <a:defRPr/>
            </a:pPr>
            <a:r>
              <a:rPr lang="en-US" sz="675" b="1" kern="0" dirty="0">
                <a:solidFill>
                  <a:srgbClr val="000000"/>
                </a:solidFill>
                <a:latin typeface="Arial"/>
              </a:rPr>
              <a:t>Policy Compilation Point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5315B-36ED-DC4F-BF90-87B0F6CEF38F}"/>
              </a:ext>
            </a:extLst>
          </p:cNvPr>
          <p:cNvGrpSpPr/>
          <p:nvPr/>
        </p:nvGrpSpPr>
        <p:grpSpPr>
          <a:xfrm>
            <a:off x="1291507" y="2408552"/>
            <a:ext cx="2446327" cy="1907994"/>
            <a:chOff x="198009" y="1916003"/>
            <a:chExt cx="3261769" cy="2543991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cxnSp>
          <p:nvCxnSpPr>
            <p:cNvPr id="14" name="Straight Arrow Connector 13"/>
            <p:cNvCxnSpPr>
              <a:cxnSpLocks/>
              <a:stCxn id="30" idx="3"/>
              <a:endCxn id="43" idx="1"/>
            </p:cNvCxnSpPr>
            <p:nvPr/>
          </p:nvCxnSpPr>
          <p:spPr>
            <a:xfrm>
              <a:off x="2362200" y="3636339"/>
              <a:ext cx="421729" cy="1756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pic>
          <p:nvPicPr>
            <p:cNvPr id="19" name="Picture 8" descr="C:\Users\ri23833\AppData\Local\Microsoft\Windows\Temporary Internet Files\Content.IE5\IY72INE9\MC900432614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20" y="2192222"/>
              <a:ext cx="480185" cy="4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/>
            <p:cNvCxnSpPr>
              <a:cxnSpLocks/>
              <a:stCxn id="30" idx="0"/>
              <a:endCxn id="19" idx="2"/>
            </p:cNvCxnSpPr>
            <p:nvPr/>
          </p:nvCxnSpPr>
          <p:spPr>
            <a:xfrm flipH="1" flipV="1">
              <a:off x="628613" y="2603466"/>
              <a:ext cx="1249581" cy="714281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non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98009" y="1916003"/>
              <a:ext cx="701475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Sensors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394188" y="3317747"/>
              <a:ext cx="968012" cy="637184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algn="ctr" defTabSz="514487">
                <a:defRPr/>
              </a:pPr>
              <a:r>
                <a:rPr lang="en-US" sz="675" b="1" kern="0" dirty="0">
                  <a:solidFill>
                    <a:srgbClr val="000000"/>
                  </a:solidFill>
                  <a:latin typeface="Arial"/>
                </a:rPr>
                <a:t>DFI Policy Decision Point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85689" y="2618143"/>
              <a:ext cx="62453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Events</a:t>
              </a:r>
            </a:p>
          </p:txBody>
        </p:sp>
        <p:pic>
          <p:nvPicPr>
            <p:cNvPr id="43" name="Picture 42" descr="Anonymous_Architetto_--_Databas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929" y="3304182"/>
              <a:ext cx="578783" cy="667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A80245-11F5-3E4A-BC76-693F2799067A}"/>
                </a:ext>
              </a:extLst>
            </p:cNvPr>
            <p:cNvSpPr txBox="1"/>
            <p:nvPr/>
          </p:nvSpPr>
          <p:spPr>
            <a:xfrm>
              <a:off x="1181171" y="3962400"/>
              <a:ext cx="15606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“Log-on enables user’s 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access control list”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00594" y="4059885"/>
              <a:ext cx="7591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Policy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Database</a:t>
              </a:r>
            </a:p>
          </p:txBody>
        </p:sp>
      </p:grpSp>
      <p:cxnSp>
        <p:nvCxnSpPr>
          <p:cNvPr id="45" name="Straight Connector 34"/>
          <p:cNvCxnSpPr/>
          <p:nvPr/>
        </p:nvCxnSpPr>
        <p:spPr>
          <a:xfrm flipV="1">
            <a:off x="4828355" y="3121664"/>
            <a:ext cx="1393394" cy="577961"/>
          </a:xfrm>
          <a:prstGeom prst="bentConnector3">
            <a:avLst>
              <a:gd name="adj1" fmla="val 99962"/>
            </a:avLst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47" name="Straight Arrow Connector 46"/>
          <p:cNvCxnSpPr>
            <a:cxnSpLocks/>
            <a:stCxn id="43" idx="3"/>
            <a:endCxn id="42" idx="1"/>
          </p:cNvCxnSpPr>
          <p:nvPr/>
        </p:nvCxnSpPr>
        <p:spPr>
          <a:xfrm flipV="1">
            <a:off x="3665035" y="3699625"/>
            <a:ext cx="298295" cy="497"/>
          </a:xfrm>
          <a:prstGeom prst="straightConnector1">
            <a:avLst/>
          </a:prstGeom>
          <a:noFill/>
          <a:ln w="28575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480" y="4719841"/>
            <a:ext cx="285434" cy="440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35" y="4719841"/>
            <a:ext cx="285434" cy="4404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91" y="4719841"/>
            <a:ext cx="285434" cy="44048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813" y="4496437"/>
            <a:ext cx="413865" cy="41386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912456" y="5025131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Alice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A6D73-4B42-7448-8C8E-27DA5952BBAC}"/>
              </a:ext>
            </a:extLst>
          </p:cNvPr>
          <p:cNvSpPr/>
          <p:nvPr/>
        </p:nvSpPr>
        <p:spPr>
          <a:xfrm>
            <a:off x="4914901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1.2.3.4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Architecture in Action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96ADF72-BF64-1543-AAC3-9AAD1624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22</a:t>
            </a:fld>
            <a:endParaRPr lang="en-US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409" y="4510829"/>
            <a:ext cx="399473" cy="39947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044915" y="5031041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Bob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989FBA-BA93-BA44-9463-148AF83F3B6A}"/>
              </a:ext>
            </a:extLst>
          </p:cNvPr>
          <p:cNvSpPr/>
          <p:nvPr/>
        </p:nvSpPr>
        <p:spPr>
          <a:xfrm>
            <a:off x="7050165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5.6.7.8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6C234-1FF9-3C48-AA72-593B7C8F0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5035" y="2523140"/>
            <a:ext cx="548678" cy="36412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C8D9BE2-4524-5547-ADB1-9F4656077AAE}"/>
              </a:ext>
            </a:extLst>
          </p:cNvPr>
          <p:cNvSpPr txBox="1"/>
          <p:nvPr/>
        </p:nvSpPr>
        <p:spPr>
          <a:xfrm>
            <a:off x="1529471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Management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311F12-0F39-B842-B25F-F431D455B156}"/>
              </a:ext>
            </a:extLst>
          </p:cNvPr>
          <p:cNvSpPr txBox="1"/>
          <p:nvPr/>
        </p:nvSpPr>
        <p:spPr>
          <a:xfrm>
            <a:off x="4692327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Enforcement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19807278-2D79-124A-9C88-20C31EC0F6C1}"/>
              </a:ext>
            </a:extLst>
          </p:cNvPr>
          <p:cNvSpPr/>
          <p:nvPr/>
        </p:nvSpPr>
        <p:spPr bwMode="auto">
          <a:xfrm rot="5400000">
            <a:off x="2010625" y="1106959"/>
            <a:ext cx="214910" cy="2225733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6440101F-A8A7-DC41-A61F-E7B425348ED1}"/>
              </a:ext>
            </a:extLst>
          </p:cNvPr>
          <p:cNvSpPr/>
          <p:nvPr/>
        </p:nvSpPr>
        <p:spPr bwMode="auto">
          <a:xfrm rot="5400000">
            <a:off x="5329975" y="374339"/>
            <a:ext cx="166829" cy="364078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ED22E0-7C33-8340-9CB2-777F1AB9A954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188189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855779" y="2856069"/>
            <a:ext cx="3393666" cy="1687573"/>
          </a:xfrm>
          <a:prstGeom prst="cloud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14219" y="4133073"/>
            <a:ext cx="25863" cy="26536"/>
          </a:xfrm>
          <a:prstGeom prst="ellipse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stCxn id="11" idx="2"/>
          </p:cNvCxnSpPr>
          <p:nvPr/>
        </p:nvCxnSpPr>
        <p:spPr>
          <a:xfrm>
            <a:off x="6313047" y="4436370"/>
            <a:ext cx="452074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/>
          <p:cNvCxnSpPr>
            <a:cxnSpLocks/>
            <a:endCxn id="13" idx="2"/>
          </p:cNvCxnSpPr>
          <p:nvPr/>
        </p:nvCxnSpPr>
        <p:spPr>
          <a:xfrm flipV="1">
            <a:off x="6290908" y="4402818"/>
            <a:ext cx="11357" cy="269831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11" idx="2"/>
          </p:cNvCxnSpPr>
          <p:nvPr/>
        </p:nvCxnSpPr>
        <p:spPr>
          <a:xfrm flipH="1">
            <a:off x="5789787" y="4436370"/>
            <a:ext cx="523261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10" name="Group 57"/>
          <p:cNvGrpSpPr>
            <a:grpSpLocks noChangeAspect="1"/>
          </p:cNvGrpSpPr>
          <p:nvPr/>
        </p:nvGrpSpPr>
        <p:grpSpPr>
          <a:xfrm>
            <a:off x="6132127" y="4133072"/>
            <a:ext cx="361840" cy="303299"/>
            <a:chOff x="1894233" y="3179086"/>
            <a:chExt cx="548640" cy="5486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233" y="3179086"/>
              <a:ext cx="548640" cy="548640"/>
            </a:xfrm>
            <a:prstGeom prst="rect">
              <a:avLst/>
            </a:prstGeom>
          </p:spPr>
        </p:pic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1940547" y="3279913"/>
              <a:ext cx="457200" cy="364067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487"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3664" y="3301269"/>
              <a:ext cx="477078" cy="365760"/>
            </a:xfrm>
            <a:prstGeom prst="rect">
              <a:avLst/>
            </a:prstGeom>
          </p:spPr>
        </p:pic>
      </p:grpSp>
      <p:pic>
        <p:nvPicPr>
          <p:cNvPr id="22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062" y="3415327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532769" y="2618843"/>
            <a:ext cx="673582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SDN 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</a:t>
            </a:r>
          </a:p>
        </p:txBody>
      </p:sp>
      <p:cxnSp>
        <p:nvCxnSpPr>
          <p:cNvPr id="38" name="Straight Connector 34"/>
          <p:cNvCxnSpPr>
            <a:stCxn id="40" idx="2"/>
            <a:endCxn id="11" idx="0"/>
          </p:cNvCxnSpPr>
          <p:nvPr/>
        </p:nvCxnSpPr>
        <p:spPr>
          <a:xfrm rot="5400000">
            <a:off x="5775752" y="3591849"/>
            <a:ext cx="1078518" cy="3930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39" name="Straight Connector 34"/>
          <p:cNvCxnSpPr>
            <a:stCxn id="42" idx="3"/>
            <a:endCxn id="6" idx="0"/>
          </p:cNvCxnSpPr>
          <p:nvPr/>
        </p:nvCxnSpPr>
        <p:spPr>
          <a:xfrm>
            <a:off x="4889416" y="3699625"/>
            <a:ext cx="1337735" cy="433448"/>
          </a:xfrm>
          <a:prstGeom prst="bentConnector2">
            <a:avLst/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pic>
        <p:nvPicPr>
          <p:cNvPr id="40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353" y="2514981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485042" y="3454880"/>
            <a:ext cx="103006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DFI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 Proxy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63329" y="3460681"/>
            <a:ext cx="926087" cy="477888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514487">
              <a:defRPr/>
            </a:pPr>
            <a:r>
              <a:rPr lang="en-US" sz="675" b="1" kern="0" dirty="0">
                <a:solidFill>
                  <a:srgbClr val="000000"/>
                </a:solidFill>
                <a:latin typeface="Arial"/>
              </a:rPr>
              <a:t>Policy Compilation Point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5315B-36ED-DC4F-BF90-87B0F6CEF38F}"/>
              </a:ext>
            </a:extLst>
          </p:cNvPr>
          <p:cNvGrpSpPr/>
          <p:nvPr/>
        </p:nvGrpSpPr>
        <p:grpSpPr>
          <a:xfrm>
            <a:off x="1291507" y="2408552"/>
            <a:ext cx="2446327" cy="1907994"/>
            <a:chOff x="198009" y="1916003"/>
            <a:chExt cx="3261769" cy="2543991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cxnSp>
          <p:nvCxnSpPr>
            <p:cNvPr id="14" name="Straight Arrow Connector 13"/>
            <p:cNvCxnSpPr>
              <a:cxnSpLocks/>
              <a:stCxn id="30" idx="3"/>
              <a:endCxn id="43" idx="1"/>
            </p:cNvCxnSpPr>
            <p:nvPr/>
          </p:nvCxnSpPr>
          <p:spPr>
            <a:xfrm>
              <a:off x="2362200" y="3636339"/>
              <a:ext cx="421729" cy="1756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pic>
          <p:nvPicPr>
            <p:cNvPr id="19" name="Picture 8" descr="C:\Users\ri23833\AppData\Local\Microsoft\Windows\Temporary Internet Files\Content.IE5\IY72INE9\MC900432614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20" y="2192222"/>
              <a:ext cx="480185" cy="4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/>
            <p:cNvCxnSpPr>
              <a:cxnSpLocks/>
              <a:stCxn id="30" idx="0"/>
              <a:endCxn id="19" idx="2"/>
            </p:cNvCxnSpPr>
            <p:nvPr/>
          </p:nvCxnSpPr>
          <p:spPr>
            <a:xfrm flipH="1" flipV="1">
              <a:off x="628613" y="2603466"/>
              <a:ext cx="1249581" cy="714281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non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98009" y="1916003"/>
              <a:ext cx="701475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Sensors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394188" y="3317747"/>
              <a:ext cx="968012" cy="637184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algn="ctr" defTabSz="514487">
                <a:defRPr/>
              </a:pPr>
              <a:r>
                <a:rPr lang="en-US" sz="675" b="1" kern="0" dirty="0">
                  <a:solidFill>
                    <a:srgbClr val="000000"/>
                  </a:solidFill>
                  <a:latin typeface="Arial"/>
                </a:rPr>
                <a:t>DFI Policy Decision Point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85689" y="2618143"/>
              <a:ext cx="62453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Events</a:t>
              </a:r>
            </a:p>
          </p:txBody>
        </p:sp>
        <p:pic>
          <p:nvPicPr>
            <p:cNvPr id="43" name="Picture 42" descr="Anonymous_Architetto_--_Databas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929" y="3304182"/>
              <a:ext cx="578783" cy="667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A80245-11F5-3E4A-BC76-693F2799067A}"/>
                </a:ext>
              </a:extLst>
            </p:cNvPr>
            <p:cNvSpPr txBox="1"/>
            <p:nvPr/>
          </p:nvSpPr>
          <p:spPr>
            <a:xfrm>
              <a:off x="1181171" y="3962400"/>
              <a:ext cx="15606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“Log-on enables user’s 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access control list”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00594" y="4059885"/>
              <a:ext cx="7591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Policy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Database</a:t>
              </a:r>
            </a:p>
          </p:txBody>
        </p:sp>
      </p:grpSp>
      <p:cxnSp>
        <p:nvCxnSpPr>
          <p:cNvPr id="45" name="Straight Connector 34"/>
          <p:cNvCxnSpPr/>
          <p:nvPr/>
        </p:nvCxnSpPr>
        <p:spPr>
          <a:xfrm flipV="1">
            <a:off x="4828355" y="3121664"/>
            <a:ext cx="1393394" cy="577961"/>
          </a:xfrm>
          <a:prstGeom prst="bentConnector3">
            <a:avLst>
              <a:gd name="adj1" fmla="val 99962"/>
            </a:avLst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47" name="Straight Arrow Connector 46"/>
          <p:cNvCxnSpPr>
            <a:cxnSpLocks/>
            <a:stCxn id="43" idx="3"/>
            <a:endCxn id="42" idx="1"/>
          </p:cNvCxnSpPr>
          <p:nvPr/>
        </p:nvCxnSpPr>
        <p:spPr>
          <a:xfrm flipV="1">
            <a:off x="3665035" y="3699625"/>
            <a:ext cx="298295" cy="497"/>
          </a:xfrm>
          <a:prstGeom prst="straightConnector1">
            <a:avLst/>
          </a:prstGeom>
          <a:noFill/>
          <a:ln w="28575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480" y="4719841"/>
            <a:ext cx="285434" cy="440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35" y="4719841"/>
            <a:ext cx="285434" cy="4404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91" y="4719841"/>
            <a:ext cx="285434" cy="44048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56575" y="2337243"/>
            <a:ext cx="1027845" cy="3348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788" b="1" dirty="0"/>
              <a:t>Event: Log-On </a:t>
            </a:r>
          </a:p>
          <a:p>
            <a:pPr algn="ctr"/>
            <a:r>
              <a:rPr lang="en-US" sz="788" b="1" dirty="0" err="1"/>
              <a:t>Alice@AliceDesktop</a:t>
            </a:r>
            <a:endParaRPr lang="en-US" sz="788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384095" y="2702346"/>
            <a:ext cx="1226618" cy="3348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788" b="1" dirty="0"/>
              <a:t>Allow: Alice </a:t>
            </a:r>
            <a:r>
              <a:rPr lang="en-US" sz="788" b="1" dirty="0">
                <a:sym typeface="Wingdings 3" panose="05040102010807070707" pitchFamily="18" charset="2"/>
              </a:rPr>
              <a:t></a:t>
            </a:r>
            <a:r>
              <a:rPr lang="en-US" sz="788" b="1" dirty="0"/>
              <a:t> Bob</a:t>
            </a:r>
          </a:p>
          <a:p>
            <a:r>
              <a:rPr lang="en-US" sz="788" b="1" dirty="0"/>
              <a:t>Limit: Alice </a:t>
            </a:r>
            <a:r>
              <a:rPr lang="en-US" sz="788" b="1" dirty="0">
                <a:sym typeface="Wingdings 3" panose="05040102010807070707" pitchFamily="18" charset="2"/>
              </a:rPr>
              <a:t></a:t>
            </a:r>
            <a:r>
              <a:rPr lang="en-US" sz="788" b="1" dirty="0"/>
              <a:t> Internet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813" y="4496437"/>
            <a:ext cx="413865" cy="41386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912456" y="5025131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Alice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A6D73-4B42-7448-8C8E-27DA5952BBAC}"/>
              </a:ext>
            </a:extLst>
          </p:cNvPr>
          <p:cNvSpPr/>
          <p:nvPr/>
        </p:nvSpPr>
        <p:spPr>
          <a:xfrm>
            <a:off x="4914901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1.2.3.4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409" y="4510829"/>
            <a:ext cx="399473" cy="39947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044915" y="5031041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Bob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989FBA-BA93-BA44-9463-148AF83F3B6A}"/>
              </a:ext>
            </a:extLst>
          </p:cNvPr>
          <p:cNvSpPr/>
          <p:nvPr/>
        </p:nvSpPr>
        <p:spPr>
          <a:xfrm>
            <a:off x="7050165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5.6.7.8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6C234-1FF9-3C48-AA72-593B7C8F0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5035" y="2523140"/>
            <a:ext cx="548678" cy="36412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BCA85F6-F985-C546-96B8-96FFE773810B}"/>
              </a:ext>
            </a:extLst>
          </p:cNvPr>
          <p:cNvSpPr/>
          <p:nvPr/>
        </p:nvSpPr>
        <p:spPr bwMode="auto">
          <a:xfrm>
            <a:off x="3714750" y="2211593"/>
            <a:ext cx="4057650" cy="331470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latin typeface="Arial" pitchFamily="-110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35D53F-4A6F-BB44-95AF-E698F0C6AB90}"/>
              </a:ext>
            </a:extLst>
          </p:cNvPr>
          <p:cNvSpPr/>
          <p:nvPr/>
        </p:nvSpPr>
        <p:spPr bwMode="auto">
          <a:xfrm>
            <a:off x="1314591" y="2228850"/>
            <a:ext cx="2403064" cy="3314700"/>
          </a:xfrm>
          <a:prstGeom prst="rect">
            <a:avLst/>
          </a:prstGeom>
          <a:noFill/>
          <a:ln w="635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latin typeface="Arial" pitchFamily="-110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Architecture in Action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BB190E7-6FA6-194A-A511-6C9B3575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23</a:t>
            </a:fld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C0AB8F7-42D4-C747-BD19-083ECD23496D}"/>
              </a:ext>
            </a:extLst>
          </p:cNvPr>
          <p:cNvSpPr txBox="1"/>
          <p:nvPr/>
        </p:nvSpPr>
        <p:spPr>
          <a:xfrm>
            <a:off x="1529471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Management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6750505-1E73-7046-A5A2-127362EF2E0E}"/>
              </a:ext>
            </a:extLst>
          </p:cNvPr>
          <p:cNvSpPr txBox="1"/>
          <p:nvPr/>
        </p:nvSpPr>
        <p:spPr>
          <a:xfrm>
            <a:off x="4692327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Enforcement</a:t>
            </a:r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DCC66B1F-60F0-4847-B17F-A7D65D416145}"/>
              </a:ext>
            </a:extLst>
          </p:cNvPr>
          <p:cNvSpPr/>
          <p:nvPr/>
        </p:nvSpPr>
        <p:spPr bwMode="auto">
          <a:xfrm rot="5400000">
            <a:off x="2010625" y="1106959"/>
            <a:ext cx="214910" cy="2225733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00544A89-4DB0-4441-88E1-D9FB226C08D8}"/>
              </a:ext>
            </a:extLst>
          </p:cNvPr>
          <p:cNvSpPr/>
          <p:nvPr/>
        </p:nvSpPr>
        <p:spPr bwMode="auto">
          <a:xfrm rot="5400000">
            <a:off x="5329975" y="374339"/>
            <a:ext cx="166829" cy="364078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15616C-285E-FD4B-AE6C-DD05E5DBC969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17989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855779" y="2856069"/>
            <a:ext cx="3393666" cy="1687573"/>
          </a:xfrm>
          <a:prstGeom prst="cloud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14219" y="4133073"/>
            <a:ext cx="25863" cy="26536"/>
          </a:xfrm>
          <a:prstGeom prst="ellipse">
            <a:avLst/>
          </a:prstGeom>
          <a:solidFill>
            <a:srgbClr val="D2DCF2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514487">
              <a:defRPr/>
            </a:pPr>
            <a:endParaRPr lang="en-US" sz="788" b="1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stCxn id="11" idx="2"/>
          </p:cNvCxnSpPr>
          <p:nvPr/>
        </p:nvCxnSpPr>
        <p:spPr>
          <a:xfrm>
            <a:off x="6313047" y="4436370"/>
            <a:ext cx="452074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/>
          <p:cNvCxnSpPr>
            <a:cxnSpLocks/>
            <a:endCxn id="13" idx="2"/>
          </p:cNvCxnSpPr>
          <p:nvPr/>
        </p:nvCxnSpPr>
        <p:spPr>
          <a:xfrm flipV="1">
            <a:off x="6290908" y="4402818"/>
            <a:ext cx="11357" cy="269831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11" idx="2"/>
          </p:cNvCxnSpPr>
          <p:nvPr/>
        </p:nvCxnSpPr>
        <p:spPr>
          <a:xfrm flipH="1">
            <a:off x="5789787" y="4436370"/>
            <a:ext cx="523261" cy="28347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10" name="Group 57"/>
          <p:cNvGrpSpPr>
            <a:grpSpLocks noChangeAspect="1"/>
          </p:cNvGrpSpPr>
          <p:nvPr/>
        </p:nvGrpSpPr>
        <p:grpSpPr>
          <a:xfrm>
            <a:off x="6132127" y="4133072"/>
            <a:ext cx="361840" cy="303299"/>
            <a:chOff x="1894233" y="3179086"/>
            <a:chExt cx="548640" cy="5486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233" y="3179086"/>
              <a:ext cx="548640" cy="548640"/>
            </a:xfrm>
            <a:prstGeom prst="rect">
              <a:avLst/>
            </a:prstGeom>
          </p:spPr>
        </p:pic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1940547" y="3279913"/>
              <a:ext cx="457200" cy="364067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14487"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3664" y="3301269"/>
              <a:ext cx="477078" cy="365760"/>
            </a:xfrm>
            <a:prstGeom prst="rect">
              <a:avLst/>
            </a:prstGeom>
          </p:spPr>
        </p:pic>
      </p:grpSp>
      <p:pic>
        <p:nvPicPr>
          <p:cNvPr id="22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062" y="3415327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532769" y="2618843"/>
            <a:ext cx="673582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SDN 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</a:t>
            </a:r>
          </a:p>
        </p:txBody>
      </p:sp>
      <p:cxnSp>
        <p:nvCxnSpPr>
          <p:cNvPr id="38" name="Straight Connector 34"/>
          <p:cNvCxnSpPr>
            <a:stCxn id="40" idx="2"/>
            <a:endCxn id="11" idx="0"/>
          </p:cNvCxnSpPr>
          <p:nvPr/>
        </p:nvCxnSpPr>
        <p:spPr>
          <a:xfrm rot="5400000">
            <a:off x="5775752" y="3591849"/>
            <a:ext cx="1078518" cy="3930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39" name="Straight Connector 34"/>
          <p:cNvCxnSpPr>
            <a:stCxn id="42" idx="3"/>
            <a:endCxn id="6" idx="0"/>
          </p:cNvCxnSpPr>
          <p:nvPr/>
        </p:nvCxnSpPr>
        <p:spPr>
          <a:xfrm>
            <a:off x="4889416" y="3699625"/>
            <a:ext cx="1337735" cy="433448"/>
          </a:xfrm>
          <a:prstGeom prst="bentConnector2">
            <a:avLst/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pic>
        <p:nvPicPr>
          <p:cNvPr id="40" name="Picture 9" descr="C:\Users\ri23833\AppData\Local\Microsoft\Windows\Temporary Internet Files\Content.IE5\E4HHQS9A\MC900434845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353" y="2514981"/>
            <a:ext cx="71924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485042" y="3454880"/>
            <a:ext cx="103006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DFI</a:t>
            </a:r>
          </a:p>
          <a:p>
            <a:r>
              <a:rPr lang="en-US" sz="788" b="1" dirty="0">
                <a:solidFill>
                  <a:srgbClr val="000000"/>
                </a:solidFill>
                <a:latin typeface="Arial"/>
              </a:rPr>
              <a:t>Controller Proxy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63329" y="3460681"/>
            <a:ext cx="926087" cy="477888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514487">
              <a:defRPr/>
            </a:pPr>
            <a:r>
              <a:rPr lang="en-US" sz="675" b="1" kern="0" dirty="0">
                <a:solidFill>
                  <a:srgbClr val="000000"/>
                </a:solidFill>
                <a:latin typeface="Arial"/>
              </a:rPr>
              <a:t>Policy Compilation Point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5315B-36ED-DC4F-BF90-87B0F6CEF38F}"/>
              </a:ext>
            </a:extLst>
          </p:cNvPr>
          <p:cNvGrpSpPr/>
          <p:nvPr/>
        </p:nvGrpSpPr>
        <p:grpSpPr>
          <a:xfrm>
            <a:off x="1291507" y="2408552"/>
            <a:ext cx="2446327" cy="1907994"/>
            <a:chOff x="198009" y="1916003"/>
            <a:chExt cx="3261769" cy="2543991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cxnSp>
          <p:nvCxnSpPr>
            <p:cNvPr id="14" name="Straight Arrow Connector 13"/>
            <p:cNvCxnSpPr>
              <a:cxnSpLocks/>
              <a:stCxn id="30" idx="3"/>
              <a:endCxn id="43" idx="1"/>
            </p:cNvCxnSpPr>
            <p:nvPr/>
          </p:nvCxnSpPr>
          <p:spPr>
            <a:xfrm>
              <a:off x="2362200" y="3636339"/>
              <a:ext cx="421729" cy="1756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pic>
          <p:nvPicPr>
            <p:cNvPr id="19" name="Picture 8" descr="C:\Users\ri23833\AppData\Local\Microsoft\Windows\Temporary Internet Files\Content.IE5\IY72INE9\MC900432614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20" y="2192222"/>
              <a:ext cx="480185" cy="4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/>
            <p:cNvCxnSpPr>
              <a:cxnSpLocks/>
              <a:stCxn id="30" idx="0"/>
              <a:endCxn id="19" idx="2"/>
            </p:cNvCxnSpPr>
            <p:nvPr/>
          </p:nvCxnSpPr>
          <p:spPr>
            <a:xfrm flipH="1" flipV="1">
              <a:off x="628613" y="2603466"/>
              <a:ext cx="1249581" cy="714281"/>
            </a:xfrm>
            <a:prstGeom prst="straightConnector1">
              <a:avLst/>
            </a:prstGeom>
            <a:noFill/>
            <a:ln w="28575" cap="flat" cmpd="sng" algn="ctr">
              <a:solidFill>
                <a:srgbClr val="003767">
                  <a:lumMod val="60000"/>
                  <a:lumOff val="40000"/>
                </a:srgbClr>
              </a:solidFill>
              <a:prstDash val="solid"/>
              <a:headEnd type="arrow"/>
              <a:tailEnd type="non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98009" y="1916003"/>
              <a:ext cx="701475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Sensors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394188" y="3317747"/>
              <a:ext cx="968012" cy="637184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algn="ctr" defTabSz="514487">
                <a:defRPr/>
              </a:pPr>
              <a:r>
                <a:rPr lang="en-US" sz="675" b="1" kern="0" dirty="0">
                  <a:solidFill>
                    <a:srgbClr val="000000"/>
                  </a:solidFill>
                  <a:latin typeface="Arial"/>
                </a:rPr>
                <a:t>DFI Policy Decision Point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85689" y="2618143"/>
              <a:ext cx="62453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Events</a:t>
              </a:r>
            </a:p>
          </p:txBody>
        </p:sp>
        <p:pic>
          <p:nvPicPr>
            <p:cNvPr id="43" name="Picture 42" descr="Anonymous_Architetto_--_Databas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929" y="3304182"/>
              <a:ext cx="578783" cy="667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2A80245-11F5-3E4A-BC76-693F2799067A}"/>
                </a:ext>
              </a:extLst>
            </p:cNvPr>
            <p:cNvSpPr txBox="1"/>
            <p:nvPr/>
          </p:nvSpPr>
          <p:spPr>
            <a:xfrm>
              <a:off x="1181171" y="3962400"/>
              <a:ext cx="15606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“Log-on enables user’s 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access control list”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00594" y="4059885"/>
              <a:ext cx="7591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Policy</a:t>
              </a:r>
            </a:p>
            <a:p>
              <a:pPr algn="ctr"/>
              <a:r>
                <a:rPr lang="en-US" sz="675" b="1" dirty="0">
                  <a:solidFill>
                    <a:srgbClr val="000000"/>
                  </a:solidFill>
                  <a:latin typeface="Arial"/>
                </a:rPr>
                <a:t>Database</a:t>
              </a:r>
            </a:p>
          </p:txBody>
        </p:sp>
      </p:grpSp>
      <p:cxnSp>
        <p:nvCxnSpPr>
          <p:cNvPr id="45" name="Straight Connector 34"/>
          <p:cNvCxnSpPr/>
          <p:nvPr/>
        </p:nvCxnSpPr>
        <p:spPr>
          <a:xfrm flipV="1">
            <a:off x="4828355" y="3121664"/>
            <a:ext cx="1393394" cy="577961"/>
          </a:xfrm>
          <a:prstGeom prst="bentConnector3">
            <a:avLst>
              <a:gd name="adj1" fmla="val 99962"/>
            </a:avLst>
          </a:prstGeom>
          <a:noFill/>
          <a:ln w="317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47" name="Straight Arrow Connector 46"/>
          <p:cNvCxnSpPr>
            <a:cxnSpLocks/>
            <a:stCxn id="43" idx="3"/>
            <a:endCxn id="42" idx="1"/>
          </p:cNvCxnSpPr>
          <p:nvPr/>
        </p:nvCxnSpPr>
        <p:spPr>
          <a:xfrm flipV="1">
            <a:off x="3665035" y="3699625"/>
            <a:ext cx="298295" cy="497"/>
          </a:xfrm>
          <a:prstGeom prst="straightConnector1">
            <a:avLst/>
          </a:prstGeom>
          <a:noFill/>
          <a:ln w="28575" cap="flat" cmpd="sng" algn="ctr">
            <a:solidFill>
              <a:srgbClr val="003767">
                <a:lumMod val="60000"/>
                <a:lumOff val="40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480" y="4719841"/>
            <a:ext cx="285434" cy="44048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35" y="4719841"/>
            <a:ext cx="285434" cy="4404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91" y="4719841"/>
            <a:ext cx="285434" cy="44048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56575" y="2337243"/>
            <a:ext cx="1027845" cy="3348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788" b="1" dirty="0"/>
              <a:t>Event: Log-On </a:t>
            </a:r>
          </a:p>
          <a:p>
            <a:pPr algn="ctr"/>
            <a:r>
              <a:rPr lang="en-US" sz="788" b="1" dirty="0" err="1"/>
              <a:t>Alice@AliceDesktop</a:t>
            </a:r>
            <a:endParaRPr lang="en-US" sz="788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384095" y="2702346"/>
            <a:ext cx="1226618" cy="33483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788" b="1" dirty="0"/>
              <a:t>Allow: Alice </a:t>
            </a:r>
            <a:r>
              <a:rPr lang="en-US" sz="788" b="1" dirty="0">
                <a:sym typeface="Wingdings 3" panose="05040102010807070707" pitchFamily="18" charset="2"/>
              </a:rPr>
              <a:t></a:t>
            </a:r>
            <a:r>
              <a:rPr lang="en-US" sz="788" b="1" dirty="0"/>
              <a:t> Bob</a:t>
            </a:r>
          </a:p>
          <a:p>
            <a:r>
              <a:rPr lang="en-US" sz="788" b="1" dirty="0"/>
              <a:t>Limit: Alice </a:t>
            </a:r>
            <a:r>
              <a:rPr lang="en-US" sz="788" b="1" dirty="0">
                <a:sym typeface="Wingdings 3" panose="05040102010807070707" pitchFamily="18" charset="2"/>
              </a:rPr>
              <a:t></a:t>
            </a:r>
            <a:r>
              <a:rPr lang="en-US" sz="788" b="1" dirty="0"/>
              <a:t> Internet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35D53F-4A6F-BB44-95AF-E698F0C6AB90}"/>
              </a:ext>
            </a:extLst>
          </p:cNvPr>
          <p:cNvSpPr/>
          <p:nvPr/>
        </p:nvSpPr>
        <p:spPr bwMode="auto">
          <a:xfrm>
            <a:off x="1314591" y="2228850"/>
            <a:ext cx="2403064" cy="3314700"/>
          </a:xfrm>
          <a:prstGeom prst="rect">
            <a:avLst/>
          </a:prstGeom>
          <a:solidFill>
            <a:schemeClr val="bg1">
              <a:alpha val="70000"/>
            </a:schemeClr>
          </a:solidFill>
          <a:ln w="63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latin typeface="Arial" pitchFamily="-110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CA85F6-F985-C546-96B8-96FFE773810B}"/>
              </a:ext>
            </a:extLst>
          </p:cNvPr>
          <p:cNvSpPr/>
          <p:nvPr/>
        </p:nvSpPr>
        <p:spPr bwMode="auto">
          <a:xfrm>
            <a:off x="3714750" y="2211593"/>
            <a:ext cx="4057650" cy="3314700"/>
          </a:xfrm>
          <a:prstGeom prst="rect">
            <a:avLst/>
          </a:prstGeom>
          <a:solidFill>
            <a:schemeClr val="bg1">
              <a:alpha val="0"/>
            </a:schemeClr>
          </a:solidFill>
          <a:ln w="635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latin typeface="Arial" pitchFamily="-110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813" y="4496437"/>
            <a:ext cx="413865" cy="41386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912456" y="5025131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Alice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A6D73-4B42-7448-8C8E-27DA5952BBAC}"/>
              </a:ext>
            </a:extLst>
          </p:cNvPr>
          <p:cNvSpPr/>
          <p:nvPr/>
        </p:nvSpPr>
        <p:spPr>
          <a:xfrm>
            <a:off x="4914901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1.2.3.4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044915" y="5031041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Bob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989FBA-BA93-BA44-9463-148AF83F3B6A}"/>
              </a:ext>
            </a:extLst>
          </p:cNvPr>
          <p:cNvSpPr/>
          <p:nvPr/>
        </p:nvSpPr>
        <p:spPr>
          <a:xfrm>
            <a:off x="7050165" y="5221502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 err="1">
                <a:cs typeface="Courier New" panose="02070309020205020404" pitchFamily="49" charset="0"/>
              </a:rPr>
              <a:t>ip</a:t>
            </a:r>
            <a:r>
              <a:rPr lang="en-US" sz="900" b="1" dirty="0">
                <a:cs typeface="Courier New" panose="02070309020205020404" pitchFamily="49" charset="0"/>
              </a:rPr>
              <a:t>: 5.6.7.8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6C234-1FF9-3C48-AA72-593B7C8F0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5035" y="2523140"/>
            <a:ext cx="548678" cy="364122"/>
          </a:xfrm>
          <a:prstGeom prst="rect">
            <a:avLst/>
          </a:prstGeom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8D6283B-BAF3-A448-A552-06BEEFDC32D1}"/>
              </a:ext>
            </a:extLst>
          </p:cNvPr>
          <p:cNvGraphicFramePr>
            <a:graphicFrameLocks noGrp="1"/>
          </p:cNvGraphicFramePr>
          <p:nvPr/>
        </p:nvGraphicFramePr>
        <p:xfrm>
          <a:off x="3965210" y="2773970"/>
          <a:ext cx="1122684" cy="560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211">
                  <a:extLst>
                    <a:ext uri="{9D8B030D-6E8A-4147-A177-3AD203B41FA5}">
                      <a16:colId xmlns:a16="http://schemas.microsoft.com/office/drawing/2014/main" val="1856130245"/>
                    </a:ext>
                  </a:extLst>
                </a:gridCol>
                <a:gridCol w="771473">
                  <a:extLst>
                    <a:ext uri="{9D8B030D-6E8A-4147-A177-3AD203B41FA5}">
                      <a16:colId xmlns:a16="http://schemas.microsoft.com/office/drawing/2014/main" val="623971116"/>
                    </a:ext>
                  </a:extLst>
                </a:gridCol>
              </a:tblGrid>
              <a:tr h="186752">
                <a:tc rowSpan="2">
                  <a:txBody>
                    <a:bodyPr/>
                    <a:lstStyle/>
                    <a:p>
                      <a:r>
                        <a:rPr lang="en-US" sz="700" dirty="0"/>
                        <a:t>Match</a:t>
                      </a:r>
                    </a:p>
                  </a:txBody>
                  <a:tcPr marL="51449" marR="51449" marT="25724" marB="25724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Src:1.2.3.4</a:t>
                      </a:r>
                    </a:p>
                  </a:txBody>
                  <a:tcPr marL="51449" marR="51449" marT="25724" marB="25724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764688"/>
                  </a:ext>
                </a:extLst>
              </a:tr>
              <a:tr h="1867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Dst:5.6.7.8</a:t>
                      </a:r>
                    </a:p>
                  </a:txBody>
                  <a:tcPr marL="51449" marR="51449" marT="25724" marB="25724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67346"/>
                  </a:ext>
                </a:extLst>
              </a:tr>
              <a:tr h="186752">
                <a:tc>
                  <a:txBody>
                    <a:bodyPr/>
                    <a:lstStyle/>
                    <a:p>
                      <a:r>
                        <a:rPr lang="en-US" sz="700" dirty="0"/>
                        <a:t>Action</a:t>
                      </a:r>
                    </a:p>
                  </a:txBody>
                  <a:tcPr marL="51449" marR="51449" marT="25724" marB="25724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ALLOW</a:t>
                      </a:r>
                    </a:p>
                  </a:txBody>
                  <a:tcPr marL="51449" marR="51449" marT="25724" marB="25724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05401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360CA15A-F20F-1F40-9970-B4125C034BF2}"/>
              </a:ext>
            </a:extLst>
          </p:cNvPr>
          <p:cNvSpPr txBox="1"/>
          <p:nvPr/>
        </p:nvSpPr>
        <p:spPr>
          <a:xfrm>
            <a:off x="1529471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Management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5EAB5B-F1EA-314D-A00C-9AE3EFA820D4}"/>
              </a:ext>
            </a:extLst>
          </p:cNvPr>
          <p:cNvSpPr txBox="1"/>
          <p:nvPr/>
        </p:nvSpPr>
        <p:spPr>
          <a:xfrm>
            <a:off x="4692327" y="1857503"/>
            <a:ext cx="1441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Arial"/>
              </a:rPr>
              <a:t>Policy Enforcement</a:t>
            </a: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BE4A707D-100D-894E-BE80-EC9457E8EC9B}"/>
              </a:ext>
            </a:extLst>
          </p:cNvPr>
          <p:cNvSpPr/>
          <p:nvPr/>
        </p:nvSpPr>
        <p:spPr bwMode="auto">
          <a:xfrm rot="5400000">
            <a:off x="2010625" y="1106959"/>
            <a:ext cx="214910" cy="2225733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409" y="4510829"/>
            <a:ext cx="399473" cy="399473"/>
          </a:xfrm>
          <a:prstGeom prst="rect">
            <a:avLst/>
          </a:prstGeom>
        </p:spPr>
      </p:pic>
      <p:sp>
        <p:nvSpPr>
          <p:cNvPr id="69" name="Left Brace 68">
            <a:extLst>
              <a:ext uri="{FF2B5EF4-FFF2-40B4-BE49-F238E27FC236}">
                <a16:creationId xmlns:a16="http://schemas.microsoft.com/office/drawing/2014/main" id="{0BFADB9D-B915-2F4A-8D29-7ABF62D73986}"/>
              </a:ext>
            </a:extLst>
          </p:cNvPr>
          <p:cNvSpPr/>
          <p:nvPr/>
        </p:nvSpPr>
        <p:spPr bwMode="auto">
          <a:xfrm rot="5400000">
            <a:off x="5329975" y="374339"/>
            <a:ext cx="166829" cy="364078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993" y="4556812"/>
            <a:ext cx="376700" cy="376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Architecture in Action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36BA8FB-E9AE-D742-AFC9-62C9E6EB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24</a:t>
            </a:fld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953FB4-8216-BB4F-9784-C18FCACA35DC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41016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09289 -0.08704 L 0.09497 -0.20371 L -0.10069 -0.2037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0.02292 L 0.27152 0.02292 L 0.26927 0.14491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31 -0.20348 L 0.096 -0.20348 L 0.09427 -0.33195 L 0.1184 -0.33195 C 0.11805 -0.24676 0.11788 -0.16158 0.11753 -0.07616 L 0.19791 -0.01065 " pathEditMode="relative" ptsTypes="AAAAAA">
                                      <p:cBhvr>
                                        <p:cTn id="2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Event-Driven Policy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9680-ACC7-3642-9CDF-75E98B7F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EE7DD2-D126-9D47-8B5E-DCB3DCA58927}"/>
              </a:ext>
            </a:extLst>
          </p:cNvPr>
          <p:cNvSpPr/>
          <p:nvPr/>
        </p:nvSpPr>
        <p:spPr>
          <a:xfrm>
            <a:off x="1062273" y="2788454"/>
            <a:ext cx="70194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/>
              <a:t>Goal: </a:t>
            </a:r>
            <a:br>
              <a:rPr lang="en-US" sz="2700" b="1" dirty="0"/>
            </a:br>
            <a:r>
              <a:rPr lang="en-US" sz="2700" dirty="0"/>
              <a:t>Adapt flow rules in response to events according to event-driven access control policies</a:t>
            </a:r>
          </a:p>
        </p:txBody>
      </p:sp>
    </p:spTree>
    <p:extLst>
      <p:ext uri="{BB962C8B-B14F-4D97-AF65-F5344CB8AC3E}">
        <p14:creationId xmlns:p14="http://schemas.microsoft.com/office/powerpoint/2010/main" val="2627386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Event-Driven Policy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D1E38-E6C7-BB4E-A646-230E2A08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42E9255-8A88-C54E-AA63-2030625B60FA}"/>
              </a:ext>
            </a:extLst>
          </p:cNvPr>
          <p:cNvGrpSpPr/>
          <p:nvPr/>
        </p:nvGrpSpPr>
        <p:grpSpPr>
          <a:xfrm>
            <a:off x="755030" y="2166025"/>
            <a:ext cx="2639588" cy="1074749"/>
            <a:chOff x="1006706" y="1745033"/>
            <a:chExt cx="3519451" cy="143299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0CED76-A182-764C-A57E-365A246C823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723" y="3169591"/>
              <a:ext cx="2097434" cy="8440"/>
            </a:xfrm>
            <a:prstGeom prst="straightConnector1">
              <a:avLst/>
            </a:prstGeom>
            <a:ln w="98425"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1626654-308E-1B4D-A980-4120D7DD69E0}"/>
                </a:ext>
              </a:extLst>
            </p:cNvPr>
            <p:cNvSpPr txBox="1"/>
            <p:nvPr/>
          </p:nvSpPr>
          <p:spPr>
            <a:xfrm>
              <a:off x="1006706" y="1745033"/>
              <a:ext cx="2629198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</a:rPr>
                <a:t>Alice logs onto Host X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1AC948-5345-FB4D-9C50-523D36818FE8}"/>
              </a:ext>
            </a:extLst>
          </p:cNvPr>
          <p:cNvGrpSpPr/>
          <p:nvPr/>
        </p:nvGrpSpPr>
        <p:grpSpPr>
          <a:xfrm>
            <a:off x="6670424" y="2968970"/>
            <a:ext cx="1335370" cy="1394295"/>
            <a:chOff x="9515002" y="2677602"/>
            <a:chExt cx="1780493" cy="18590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9AC134-EEF3-9245-BC2B-DAA6FE366BA4}"/>
                </a:ext>
              </a:extLst>
            </p:cNvPr>
            <p:cNvSpPr/>
            <p:nvPr/>
          </p:nvSpPr>
          <p:spPr>
            <a:xfrm>
              <a:off x="9515002" y="2677602"/>
              <a:ext cx="1780493" cy="17264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3F98038-2B89-0D4F-B7A6-1D49CDEA3F4F}"/>
                </a:ext>
              </a:extLst>
            </p:cNvPr>
            <p:cNvSpPr/>
            <p:nvPr/>
          </p:nvSpPr>
          <p:spPr>
            <a:xfrm>
              <a:off x="9709417" y="2936223"/>
              <a:ext cx="1443764" cy="1600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DFI Policy Manager and DB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76E3FD-CA80-4A40-BAAF-055CE3F63DA2}"/>
              </a:ext>
            </a:extLst>
          </p:cNvPr>
          <p:cNvGrpSpPr/>
          <p:nvPr/>
        </p:nvGrpSpPr>
        <p:grpSpPr>
          <a:xfrm>
            <a:off x="3394618" y="2968593"/>
            <a:ext cx="1403410" cy="1294860"/>
            <a:chOff x="4285863" y="2765959"/>
            <a:chExt cx="1871213" cy="17264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EE3D0E0-F821-0047-8F3A-D50AFF7A7E25}"/>
                </a:ext>
              </a:extLst>
            </p:cNvPr>
            <p:cNvSpPr/>
            <p:nvPr/>
          </p:nvSpPr>
          <p:spPr>
            <a:xfrm>
              <a:off x="4285863" y="2765959"/>
              <a:ext cx="1780493" cy="17264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86BA3F-9BB5-8245-93F7-06DD9EE113C0}"/>
                </a:ext>
              </a:extLst>
            </p:cNvPr>
            <p:cNvSpPr/>
            <p:nvPr/>
          </p:nvSpPr>
          <p:spPr>
            <a:xfrm>
              <a:off x="4307848" y="3101215"/>
              <a:ext cx="1849228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/>
                <a:t>DFI PDP for</a:t>
              </a:r>
            </a:p>
            <a:p>
              <a:r>
                <a:rPr lang="en-US" sz="1500" b="1" dirty="0"/>
                <a:t>“Auth-triggered RBAC”</a:t>
              </a:r>
              <a:endParaRPr lang="en-US" sz="15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F8BD29-7A4A-554E-A2EC-49B3C64623B8}"/>
              </a:ext>
            </a:extLst>
          </p:cNvPr>
          <p:cNvGrpSpPr/>
          <p:nvPr/>
        </p:nvGrpSpPr>
        <p:grpSpPr>
          <a:xfrm>
            <a:off x="575789" y="2980441"/>
            <a:ext cx="1399316" cy="1258504"/>
            <a:chOff x="2486081" y="2725595"/>
            <a:chExt cx="1865754" cy="16780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39EDD3-241E-1841-BBB8-7F81827D76B0}"/>
                </a:ext>
              </a:extLst>
            </p:cNvPr>
            <p:cNvSpPr/>
            <p:nvPr/>
          </p:nvSpPr>
          <p:spPr>
            <a:xfrm>
              <a:off x="2486081" y="2725595"/>
              <a:ext cx="1661004" cy="167800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69BE23-14F8-334E-96E3-C3B7CCD74DA1}"/>
                </a:ext>
              </a:extLst>
            </p:cNvPr>
            <p:cNvSpPr/>
            <p:nvPr/>
          </p:nvSpPr>
          <p:spPr>
            <a:xfrm>
              <a:off x="2502608" y="3215954"/>
              <a:ext cx="184922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/>
                <a:t>User-Host</a:t>
              </a:r>
            </a:p>
            <a:p>
              <a:r>
                <a:rPr lang="en-US" sz="1500" b="1" dirty="0"/>
                <a:t>Log-on sensor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238FE34-9CE9-0944-9666-32F5C745ED3A}"/>
              </a:ext>
            </a:extLst>
          </p:cNvPr>
          <p:cNvCxnSpPr>
            <a:cxnSpLocks/>
          </p:cNvCxnSpPr>
          <p:nvPr/>
        </p:nvCxnSpPr>
        <p:spPr>
          <a:xfrm>
            <a:off x="4762700" y="3901983"/>
            <a:ext cx="1931444" cy="0"/>
          </a:xfrm>
          <a:prstGeom prst="straightConnector1">
            <a:avLst/>
          </a:prstGeom>
          <a:ln w="98425">
            <a:solidFill>
              <a:schemeClr val="accent6">
                <a:lumMod val="60000"/>
                <a:lumOff val="40000"/>
              </a:schemeClr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C02760-ED9C-624D-8A5E-18D6A9CD6585}"/>
              </a:ext>
            </a:extLst>
          </p:cNvPr>
          <p:cNvGrpSpPr/>
          <p:nvPr/>
        </p:nvGrpSpPr>
        <p:grpSpPr>
          <a:xfrm>
            <a:off x="3362605" y="2115485"/>
            <a:ext cx="3307817" cy="1115793"/>
            <a:chOff x="4483473" y="1677647"/>
            <a:chExt cx="4410423" cy="148772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C894E2-A3A9-8946-B6D3-1EFAE6586BEA}"/>
                </a:ext>
              </a:extLst>
            </p:cNvPr>
            <p:cNvCxnSpPr>
              <a:cxnSpLocks/>
            </p:cNvCxnSpPr>
            <p:nvPr/>
          </p:nvCxnSpPr>
          <p:spPr>
            <a:xfrm>
              <a:off x="6318638" y="3165371"/>
              <a:ext cx="2575258" cy="0"/>
            </a:xfrm>
            <a:prstGeom prst="straightConnector1">
              <a:avLst/>
            </a:prstGeom>
            <a:ln w="98425"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42C71FF-7470-034E-A508-DB0D20BEC658}"/>
                </a:ext>
              </a:extLst>
            </p:cNvPr>
            <p:cNvSpPr txBox="1"/>
            <p:nvPr/>
          </p:nvSpPr>
          <p:spPr>
            <a:xfrm>
              <a:off x="4483473" y="1677647"/>
              <a:ext cx="4240550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1"/>
                  </a:solidFill>
                </a:rPr>
                <a:t>Allow Host X to access all Alice’s role-based list with PDP’s priority and cookie Z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F022C7-7A98-944A-B067-187EE43BBAE4}"/>
              </a:ext>
            </a:extLst>
          </p:cNvPr>
          <p:cNvGrpSpPr/>
          <p:nvPr/>
        </p:nvGrpSpPr>
        <p:grpSpPr>
          <a:xfrm>
            <a:off x="755030" y="3905150"/>
            <a:ext cx="2663310" cy="917321"/>
            <a:chOff x="1006706" y="4063864"/>
            <a:chExt cx="3551080" cy="1223094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3D130BF-896F-A542-8167-7360F302099F}"/>
                </a:ext>
              </a:extLst>
            </p:cNvPr>
            <p:cNvCxnSpPr>
              <a:cxnSpLocks/>
            </p:cNvCxnSpPr>
            <p:nvPr/>
          </p:nvCxnSpPr>
          <p:spPr>
            <a:xfrm>
              <a:off x="2460352" y="4063864"/>
              <a:ext cx="2097434" cy="8440"/>
            </a:xfrm>
            <a:prstGeom prst="straightConnector1">
              <a:avLst/>
            </a:prstGeom>
            <a:ln w="98425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9D364A-CD20-EB46-8D71-E6BE7A0DB315}"/>
                </a:ext>
              </a:extLst>
            </p:cNvPr>
            <p:cNvSpPr txBox="1"/>
            <p:nvPr/>
          </p:nvSpPr>
          <p:spPr>
            <a:xfrm>
              <a:off x="1006706" y="4856071"/>
              <a:ext cx="202312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6"/>
                  </a:solidFill>
                </a:rPr>
                <a:t>Alice logs off X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504609-D078-7441-8DC0-65430CA43D47}"/>
              </a:ext>
            </a:extLst>
          </p:cNvPr>
          <p:cNvSpPr txBox="1"/>
          <p:nvPr/>
        </p:nvSpPr>
        <p:spPr>
          <a:xfrm>
            <a:off x="3362605" y="4444023"/>
            <a:ext cx="279665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/>
                </a:solidFill>
              </a:rPr>
              <a:t>Revoke policies with cookie Z from Manager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FCC160-4C28-954A-B6F4-92994E275C3F}"/>
              </a:ext>
            </a:extLst>
          </p:cNvPr>
          <p:cNvGrpSpPr/>
          <p:nvPr/>
        </p:nvGrpSpPr>
        <p:grpSpPr>
          <a:xfrm>
            <a:off x="6816234" y="3897752"/>
            <a:ext cx="2327766" cy="1310429"/>
            <a:chOff x="9088312" y="4054002"/>
            <a:chExt cx="3103688" cy="174723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3B49B9C-478B-CB41-A7D9-35C44EA9A766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644" y="4054002"/>
              <a:ext cx="1500356" cy="0"/>
            </a:xfrm>
            <a:prstGeom prst="straightConnector1">
              <a:avLst/>
            </a:prstGeom>
            <a:ln w="98425">
              <a:solidFill>
                <a:schemeClr val="accent6">
                  <a:lumMod val="60000"/>
                  <a:lumOff val="40000"/>
                </a:schemeClr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35F2A5F-EC8B-7D4F-8A9A-74BB576253AA}"/>
                </a:ext>
              </a:extLst>
            </p:cNvPr>
            <p:cNvSpPr txBox="1"/>
            <p:nvPr/>
          </p:nvSpPr>
          <p:spPr>
            <a:xfrm>
              <a:off x="9088312" y="4754800"/>
              <a:ext cx="2609107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accent6"/>
                  </a:solidFill>
                </a:rPr>
                <a:t>Flush any flows in data plane with cookie Z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6232A7-741F-C044-A567-65AE2328E627}"/>
              </a:ext>
            </a:extLst>
          </p:cNvPr>
          <p:cNvCxnSpPr/>
          <p:nvPr/>
        </p:nvCxnSpPr>
        <p:spPr>
          <a:xfrm>
            <a:off x="323490" y="2787898"/>
            <a:ext cx="0" cy="188055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2FD38D5-27A2-FB49-BB96-61F72FCEE3D5}"/>
              </a:ext>
            </a:extLst>
          </p:cNvPr>
          <p:cNvSpPr txBox="1"/>
          <p:nvPr/>
        </p:nvSpPr>
        <p:spPr>
          <a:xfrm>
            <a:off x="145018" y="2496474"/>
            <a:ext cx="60495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A6754DF1-E805-C742-84AA-13CB6CFC9F01}"/>
              </a:ext>
            </a:extLst>
          </p:cNvPr>
          <p:cNvSpPr/>
          <p:nvPr/>
        </p:nvSpPr>
        <p:spPr>
          <a:xfrm>
            <a:off x="8018733" y="3220035"/>
            <a:ext cx="1125267" cy="363474"/>
          </a:xfrm>
          <a:prstGeom prst="rightArrow">
            <a:avLst>
              <a:gd name="adj1" fmla="val 35760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64E42787-1B3C-FC48-BCCF-FBA885080E72}"/>
              </a:ext>
            </a:extLst>
          </p:cNvPr>
          <p:cNvSpPr/>
          <p:nvPr/>
        </p:nvSpPr>
        <p:spPr>
          <a:xfrm rot="10800000">
            <a:off x="8018733" y="2916779"/>
            <a:ext cx="1125267" cy="363474"/>
          </a:xfrm>
          <a:prstGeom prst="rightArrow">
            <a:avLst>
              <a:gd name="adj1" fmla="val 35760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DC01A0-C0F4-704C-A3F5-39BAC1434578}"/>
              </a:ext>
            </a:extLst>
          </p:cNvPr>
          <p:cNvSpPr txBox="1"/>
          <p:nvPr/>
        </p:nvSpPr>
        <p:spPr>
          <a:xfrm>
            <a:off x="6816234" y="2358101"/>
            <a:ext cx="2293743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/>
              <a:t>Async. query and response from PCP for enforcement</a:t>
            </a:r>
          </a:p>
        </p:txBody>
      </p:sp>
    </p:spTree>
    <p:extLst>
      <p:ext uri="{BB962C8B-B14F-4D97-AF65-F5344CB8AC3E}">
        <p14:creationId xmlns:p14="http://schemas.microsoft.com/office/powerpoint/2010/main" val="7732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Closer Look at Controller Isolation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0676F-CDE2-8C43-80BB-29091D5D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CF22D-C64C-FD49-8511-8ACA61DFFD2D}"/>
              </a:ext>
            </a:extLst>
          </p:cNvPr>
          <p:cNvSpPr/>
          <p:nvPr/>
        </p:nvSpPr>
        <p:spPr>
          <a:xfrm>
            <a:off x="1611275" y="2749635"/>
            <a:ext cx="59214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/>
              <a:t>Goal: </a:t>
            </a:r>
            <a:br>
              <a:rPr lang="en-US" sz="2700" b="1" dirty="0"/>
            </a:br>
            <a:r>
              <a:rPr lang="en-US" sz="2700" dirty="0"/>
              <a:t>Prevent a compromised controller or app from interfering with DFI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283883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3F5CBC2-BBE7-864F-8CC7-756B07A5F6C7}"/>
              </a:ext>
            </a:extLst>
          </p:cNvPr>
          <p:cNvSpPr/>
          <p:nvPr/>
        </p:nvSpPr>
        <p:spPr>
          <a:xfrm>
            <a:off x="2132476" y="4622414"/>
            <a:ext cx="2011850" cy="975953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OpenFlow 1.3+ Switch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Closer Look at Controller Isolation Approach</a:t>
            </a:r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300B4B3C-1240-7745-BFF7-66F18A202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110096"/>
            <a:ext cx="4349193" cy="3884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Proxy shifts the Table ID of controller requests/configs to the switch</a:t>
            </a:r>
          </a:p>
          <a:p>
            <a:r>
              <a:rPr lang="en-US" sz="2000" dirty="0"/>
              <a:t>Increment northbound, decrement southbound</a:t>
            </a:r>
          </a:p>
          <a:p>
            <a:r>
              <a:rPr lang="en-US" sz="2000" dirty="0"/>
              <a:t>Prevents controller from addressing anything to Table 0</a:t>
            </a:r>
          </a:p>
          <a:p>
            <a:r>
              <a:rPr lang="en-US" sz="2000" dirty="0"/>
              <a:t>DFI’s “allow” rule for a flow is an instruction to look for a match in the subsequent tables, where the controller will have installed a forwarding rule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7EC99-5D86-4F4A-81F3-70D803C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</a:t>
            </a:r>
            <a:r>
              <a:rPr lang="en-US" sz="1200" dirty="0"/>
              <a:t>DFI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Evaluation – Conclusion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D899C0-A2EC-4A49-9CED-F19B36543E72}"/>
              </a:ext>
            </a:extLst>
          </p:cNvPr>
          <p:cNvCxnSpPr>
            <a:cxnSpLocks/>
          </p:cNvCxnSpPr>
          <p:nvPr/>
        </p:nvCxnSpPr>
        <p:spPr>
          <a:xfrm flipH="1">
            <a:off x="3092571" y="2398388"/>
            <a:ext cx="25060" cy="1850368"/>
          </a:xfrm>
          <a:prstGeom prst="straightConnector1">
            <a:avLst/>
          </a:prstGeom>
          <a:ln w="98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F655B-6F8A-3D41-9706-907110743AF1}"/>
              </a:ext>
            </a:extLst>
          </p:cNvPr>
          <p:cNvSpPr/>
          <p:nvPr/>
        </p:nvSpPr>
        <p:spPr>
          <a:xfrm>
            <a:off x="2419710" y="4164091"/>
            <a:ext cx="1284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Data Plane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E2708-CB2B-2A49-9B8A-BC5DEC170430}"/>
              </a:ext>
            </a:extLst>
          </p:cNvPr>
          <p:cNvSpPr/>
          <p:nvPr/>
        </p:nvSpPr>
        <p:spPr>
          <a:xfrm>
            <a:off x="1761068" y="2098305"/>
            <a:ext cx="2484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Untrusted Control Plane 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C08BEE-886A-D342-947A-906BA905E592}"/>
              </a:ext>
            </a:extLst>
          </p:cNvPr>
          <p:cNvGrpSpPr/>
          <p:nvPr/>
        </p:nvGrpSpPr>
        <p:grpSpPr>
          <a:xfrm>
            <a:off x="557096" y="3272335"/>
            <a:ext cx="3281182" cy="369332"/>
            <a:chOff x="2726870" y="2219448"/>
            <a:chExt cx="4374908" cy="49244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0CED76-A182-764C-A57E-365A246C8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5404" y="2441273"/>
              <a:ext cx="2122099" cy="0"/>
            </a:xfrm>
            <a:prstGeom prst="straightConnector1">
              <a:avLst/>
            </a:prstGeom>
            <a:ln w="98425"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615969-E716-394B-AFB8-4CC1A7D344B7}"/>
                </a:ext>
              </a:extLst>
            </p:cNvPr>
            <p:cNvSpPr/>
            <p:nvPr/>
          </p:nvSpPr>
          <p:spPr>
            <a:xfrm>
              <a:off x="6140916" y="2219448"/>
              <a:ext cx="960862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Proxy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BC8DCA-2CA4-A744-B5AE-18E2D7820532}"/>
                </a:ext>
              </a:extLst>
            </p:cNvPr>
            <p:cNvSpPr/>
            <p:nvPr/>
          </p:nvSpPr>
          <p:spPr>
            <a:xfrm>
              <a:off x="2726870" y="2219448"/>
              <a:ext cx="122512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1" dirty="0"/>
                <a:t>DFI PCP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5B268F-5EF4-844D-8332-963226D4EB4B}"/>
              </a:ext>
            </a:extLst>
          </p:cNvPr>
          <p:cNvGrpSpPr/>
          <p:nvPr/>
        </p:nvGrpSpPr>
        <p:grpSpPr>
          <a:xfrm>
            <a:off x="2118414" y="4612728"/>
            <a:ext cx="2056141" cy="975953"/>
            <a:chOff x="2824552" y="5007303"/>
            <a:chExt cx="2741521" cy="130127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9AC134-EEF3-9245-BC2B-DAA6FE366BA4}"/>
                </a:ext>
              </a:extLst>
            </p:cNvPr>
            <p:cNvSpPr/>
            <p:nvPr/>
          </p:nvSpPr>
          <p:spPr>
            <a:xfrm>
              <a:off x="2824552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39EDD3-241E-1841-BBB8-7F81827D76B0}"/>
                </a:ext>
              </a:extLst>
            </p:cNvPr>
            <p:cNvSpPr/>
            <p:nvPr/>
          </p:nvSpPr>
          <p:spPr>
            <a:xfrm>
              <a:off x="3275080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48332B-B408-4F4B-9E0E-9A77232CF45A}"/>
                </a:ext>
              </a:extLst>
            </p:cNvPr>
            <p:cNvSpPr/>
            <p:nvPr/>
          </p:nvSpPr>
          <p:spPr>
            <a:xfrm>
              <a:off x="3725608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7DA0636-A05D-0949-BAEC-464D39FFD8CB}"/>
                </a:ext>
              </a:extLst>
            </p:cNvPr>
            <p:cNvSpPr/>
            <p:nvPr/>
          </p:nvSpPr>
          <p:spPr>
            <a:xfrm>
              <a:off x="4176136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609135-6BA5-EB41-88AC-72DA37F0E184}"/>
                </a:ext>
              </a:extLst>
            </p:cNvPr>
            <p:cNvSpPr/>
            <p:nvPr/>
          </p:nvSpPr>
          <p:spPr>
            <a:xfrm>
              <a:off x="4626664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191DC3-A419-5044-A9D1-393737A3F2B9}"/>
                </a:ext>
              </a:extLst>
            </p:cNvPr>
            <p:cNvSpPr/>
            <p:nvPr/>
          </p:nvSpPr>
          <p:spPr>
            <a:xfrm>
              <a:off x="5077193" y="5007303"/>
              <a:ext cx="448574" cy="130127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016C11-FC67-A94B-9197-C8098083526B}"/>
                </a:ext>
              </a:extLst>
            </p:cNvPr>
            <p:cNvSpPr txBox="1"/>
            <p:nvPr/>
          </p:nvSpPr>
          <p:spPr>
            <a:xfrm>
              <a:off x="2852385" y="5030250"/>
              <a:ext cx="396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00F0E9-861A-EC40-81C8-AD4FEAFD4F01}"/>
                </a:ext>
              </a:extLst>
            </p:cNvPr>
            <p:cNvSpPr txBox="1"/>
            <p:nvPr/>
          </p:nvSpPr>
          <p:spPr>
            <a:xfrm>
              <a:off x="3299005" y="5030248"/>
              <a:ext cx="396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663DD6-DA97-3443-AD57-A460539E8CB8}"/>
                </a:ext>
              </a:extLst>
            </p:cNvPr>
            <p:cNvSpPr txBox="1"/>
            <p:nvPr/>
          </p:nvSpPr>
          <p:spPr>
            <a:xfrm>
              <a:off x="3760027" y="5030248"/>
              <a:ext cx="396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F3796A-B771-A74C-9F64-020776BE7557}"/>
                </a:ext>
              </a:extLst>
            </p:cNvPr>
            <p:cNvSpPr txBox="1"/>
            <p:nvPr/>
          </p:nvSpPr>
          <p:spPr>
            <a:xfrm>
              <a:off x="4591138" y="5147228"/>
              <a:ext cx="5291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n-2</a:t>
              </a:r>
              <a:endParaRPr lang="en-US" sz="24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45F5AC-964E-CF46-B9B2-02D338F28F55}"/>
                </a:ext>
              </a:extLst>
            </p:cNvPr>
            <p:cNvSpPr txBox="1"/>
            <p:nvPr/>
          </p:nvSpPr>
          <p:spPr>
            <a:xfrm>
              <a:off x="4227036" y="5039868"/>
              <a:ext cx="5291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…</a:t>
              </a:r>
              <a:endParaRPr lang="en-US" sz="24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83E3A5-D961-0646-8F01-EE9E4B17103C}"/>
                </a:ext>
              </a:extLst>
            </p:cNvPr>
            <p:cNvSpPr txBox="1"/>
            <p:nvPr/>
          </p:nvSpPr>
          <p:spPr>
            <a:xfrm>
              <a:off x="5036886" y="5147228"/>
              <a:ext cx="5291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n-1</a:t>
              </a:r>
              <a:endParaRPr lang="en-US" sz="2400" b="1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F69C063-651B-1842-AAF2-1EE2F24DBA8B}"/>
              </a:ext>
            </a:extLst>
          </p:cNvPr>
          <p:cNvSpPr/>
          <p:nvPr/>
        </p:nvSpPr>
        <p:spPr>
          <a:xfrm>
            <a:off x="2464550" y="4571014"/>
            <a:ext cx="1807220" cy="10534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34DDED-B42E-C04C-9B8D-1ED81DE23800}"/>
              </a:ext>
            </a:extLst>
          </p:cNvPr>
          <p:cNvSpPr/>
          <p:nvPr/>
        </p:nvSpPr>
        <p:spPr>
          <a:xfrm>
            <a:off x="2014896" y="4548838"/>
            <a:ext cx="404813" cy="1109012"/>
          </a:xfrm>
          <a:prstGeom prst="rect">
            <a:avLst/>
          </a:prstGeom>
          <a:noFill/>
          <a:ln w="762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626654-308E-1B4D-A980-4120D7DD69E0}"/>
              </a:ext>
            </a:extLst>
          </p:cNvPr>
          <p:cNvSpPr txBox="1"/>
          <p:nvPr/>
        </p:nvSpPr>
        <p:spPr>
          <a:xfrm>
            <a:off x="2972276" y="574502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Controller owned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5E546F-F7B2-D54F-8054-F3791F0B7F0D}"/>
              </a:ext>
            </a:extLst>
          </p:cNvPr>
          <p:cNvSpPr/>
          <p:nvPr/>
        </p:nvSpPr>
        <p:spPr>
          <a:xfrm>
            <a:off x="1135865" y="5719897"/>
            <a:ext cx="1206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DFI owned</a:t>
            </a:r>
          </a:p>
        </p:txBody>
      </p:sp>
    </p:spTree>
    <p:extLst>
      <p:ext uri="{BB962C8B-B14F-4D97-AF65-F5344CB8AC3E}">
        <p14:creationId xmlns:p14="http://schemas.microsoft.com/office/powerpoint/2010/main" val="20542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37" grpId="0" animBg="1"/>
      <p:bldP spid="38" grpId="0" animBg="1"/>
      <p:bldP spid="39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725D-80C0-A443-BCF1-3027D275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723BD-F403-FB4B-9A53-E60F266A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E8225-F6EC-914E-B343-E87777E1A44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DFI – </a:t>
            </a:r>
            <a:r>
              <a:rPr lang="en-US" sz="1200" dirty="0"/>
              <a:t>Evaluation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Conclusion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EE7DD2-D126-9D47-8B5E-DCB3DCA58927}"/>
              </a:ext>
            </a:extLst>
          </p:cNvPr>
          <p:cNvSpPr/>
          <p:nvPr/>
        </p:nvSpPr>
        <p:spPr>
          <a:xfrm>
            <a:off x="1062273" y="2602645"/>
            <a:ext cx="723202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Attack Scenario – </a:t>
            </a:r>
            <a:r>
              <a:rPr lang="en-US" sz="2700" dirty="0"/>
              <a:t>How does an event-driven policy with DFI slow down a threat?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b="1" dirty="0"/>
              <a:t>Performance Evaluation – </a:t>
            </a:r>
            <a:r>
              <a:rPr lang="en-US" sz="2700" dirty="0"/>
              <a:t>How does it impact normal flows (e.g., latency, time-to-first-byte)?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1971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AF1E-8933-6645-BEE4-DC1ADA29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High-Impact Cyber Campaigns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89053F-2E60-DC45-A76C-FFBDC362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3</a:t>
            </a:fld>
            <a:endParaRPr lang="en-US" dirty="0"/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AD64D075-308B-4C4D-934B-471D20724456}"/>
              </a:ext>
            </a:extLst>
          </p:cNvPr>
          <p:cNvSpPr/>
          <p:nvPr/>
        </p:nvSpPr>
        <p:spPr>
          <a:xfrm>
            <a:off x="486316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2013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36220D99-3001-4D4D-8F62-26CE9F43EDFB}"/>
              </a:ext>
            </a:extLst>
          </p:cNvPr>
          <p:cNvSpPr/>
          <p:nvPr/>
        </p:nvSpPr>
        <p:spPr>
          <a:xfrm>
            <a:off x="1863092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2014</a:t>
            </a: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1802B40C-6064-A54A-940D-B984D36CD46A}"/>
              </a:ext>
            </a:extLst>
          </p:cNvPr>
          <p:cNvSpPr/>
          <p:nvPr/>
        </p:nvSpPr>
        <p:spPr>
          <a:xfrm>
            <a:off x="3239867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2015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A6A9FD8F-8FE5-DE42-8B89-E526CACCDC7C}"/>
              </a:ext>
            </a:extLst>
          </p:cNvPr>
          <p:cNvSpPr/>
          <p:nvPr/>
        </p:nvSpPr>
        <p:spPr>
          <a:xfrm>
            <a:off x="4616643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2016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9463514E-6935-BF47-8E27-36FC7E3E3A33}"/>
              </a:ext>
            </a:extLst>
          </p:cNvPr>
          <p:cNvSpPr/>
          <p:nvPr/>
        </p:nvSpPr>
        <p:spPr>
          <a:xfrm>
            <a:off x="5993419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9636D5-3099-694F-92D4-1DCA56B489D9}"/>
              </a:ext>
            </a:extLst>
          </p:cNvPr>
          <p:cNvGrpSpPr/>
          <p:nvPr/>
        </p:nvGrpSpPr>
        <p:grpSpPr>
          <a:xfrm>
            <a:off x="2190811" y="2431766"/>
            <a:ext cx="897776" cy="495624"/>
            <a:chOff x="5637588" y="1740468"/>
            <a:chExt cx="1197035" cy="660832"/>
          </a:xfrm>
        </p:grpSpPr>
        <p:pic>
          <p:nvPicPr>
            <p:cNvPr id="32" name="Picture 31" descr="upload-816855347505981903.jpg">
              <a:extLst>
                <a:ext uri="{FF2B5EF4-FFF2-40B4-BE49-F238E27FC236}">
                  <a16:creationId xmlns:a16="http://schemas.microsoft.com/office/drawing/2014/main" id="{4AD7610D-7029-B940-BFF0-7DD65197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588" y="1740468"/>
              <a:ext cx="584200" cy="57467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164D2BD-5DB6-0B49-8C59-3E06C762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121000">
              <a:off x="6017358" y="2074394"/>
              <a:ext cx="817265" cy="326906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31BF168-105D-B046-89E0-B6BB476DB1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33" y="2416922"/>
            <a:ext cx="745421" cy="53732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D6A4269-EBBD-A346-8F93-E8C59EDE13AB}"/>
              </a:ext>
            </a:extLst>
          </p:cNvPr>
          <p:cNvGrpSpPr/>
          <p:nvPr/>
        </p:nvGrpSpPr>
        <p:grpSpPr>
          <a:xfrm>
            <a:off x="4909969" y="2403882"/>
            <a:ext cx="770892" cy="540656"/>
            <a:chOff x="620706" y="801832"/>
            <a:chExt cx="6504506" cy="339520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72AADE5-1678-3048-94CF-17BB79084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706" y="801832"/>
              <a:ext cx="6504506" cy="339520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F11D45C-5679-8942-A75E-F47410C26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194716"/>
                </a:clrFrom>
                <a:clrTo>
                  <a:srgbClr val="19471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5334" y="3394907"/>
              <a:ext cx="1066052" cy="75403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15E541-846A-DD46-A87F-F6A2CABDF763}"/>
              </a:ext>
            </a:extLst>
          </p:cNvPr>
          <p:cNvGrpSpPr/>
          <p:nvPr/>
        </p:nvGrpSpPr>
        <p:grpSpPr>
          <a:xfrm>
            <a:off x="3714750" y="2403882"/>
            <a:ext cx="580280" cy="650120"/>
            <a:chOff x="7091605" y="1850166"/>
            <a:chExt cx="773706" cy="866826"/>
          </a:xfrm>
        </p:grpSpPr>
        <p:pic>
          <p:nvPicPr>
            <p:cNvPr id="39" name="Picture 38" descr="Anthem logo.png">
              <a:extLst>
                <a:ext uri="{FF2B5EF4-FFF2-40B4-BE49-F238E27FC236}">
                  <a16:creationId xmlns:a16="http://schemas.microsoft.com/office/drawing/2014/main" id="{C03841D8-021C-1844-B85C-646494650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1605" y="2295901"/>
              <a:ext cx="773706" cy="4210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512261B-496B-F74F-8C12-17489FCC0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7986" y="1850166"/>
              <a:ext cx="739245" cy="41101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A3C518-8F60-3145-BE62-856A0272D782}"/>
              </a:ext>
            </a:extLst>
          </p:cNvPr>
          <p:cNvGrpSpPr/>
          <p:nvPr/>
        </p:nvGrpSpPr>
        <p:grpSpPr>
          <a:xfrm>
            <a:off x="6309441" y="2435534"/>
            <a:ext cx="840212" cy="245426"/>
            <a:chOff x="9424213" y="1921531"/>
            <a:chExt cx="1120282" cy="32723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83F6DF-6060-0B4E-A9AC-CE76AED311DB}"/>
                </a:ext>
              </a:extLst>
            </p:cNvPr>
            <p:cNvSpPr/>
            <p:nvPr/>
          </p:nvSpPr>
          <p:spPr>
            <a:xfrm>
              <a:off x="9424213" y="1921531"/>
              <a:ext cx="1120282" cy="32723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5C537C8-E013-E146-B359-3129A484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6074" y="2012183"/>
              <a:ext cx="1021960" cy="191015"/>
            </a:xfrm>
            <a:prstGeom prst="rect">
              <a:avLst/>
            </a:prstGeom>
          </p:spPr>
        </p:pic>
      </p:grpSp>
      <p:sp>
        <p:nvSpPr>
          <p:cNvPr id="44" name="Chevron 43">
            <a:extLst>
              <a:ext uri="{FF2B5EF4-FFF2-40B4-BE49-F238E27FC236}">
                <a16:creationId xmlns:a16="http://schemas.microsoft.com/office/drawing/2014/main" id="{308FA874-0D00-AE4C-AECE-100B9078BCBA}"/>
              </a:ext>
            </a:extLst>
          </p:cNvPr>
          <p:cNvSpPr/>
          <p:nvPr/>
        </p:nvSpPr>
        <p:spPr>
          <a:xfrm>
            <a:off x="7370194" y="2113203"/>
            <a:ext cx="1440180" cy="196318"/>
          </a:xfrm>
          <a:prstGeom prst="chevron">
            <a:avLst>
              <a:gd name="adj" fmla="val 29305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013" tIns="52007" rIns="137063" bIns="52007" numCol="1" spcCol="1270" anchor="ctr" anchorCtr="0">
            <a:noAutofit/>
          </a:bodyPr>
          <a:lstStyle/>
          <a:p>
            <a:pPr algn="ctr" defTabSz="8667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b="1" dirty="0"/>
              <a:t>2018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C1E207-C4D2-AF46-9990-096D7A524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282" y="2416922"/>
            <a:ext cx="790004" cy="511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A22E6-4C33-8540-9A52-17FD5662B7E7}"/>
              </a:ext>
            </a:extLst>
          </p:cNvPr>
          <p:cNvSpPr txBox="1"/>
          <p:nvPr/>
        </p:nvSpPr>
        <p:spPr>
          <a:xfrm>
            <a:off x="6339122" y="2743796"/>
            <a:ext cx="754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NotPetya</a:t>
            </a:r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A63AE6B2-BC9E-0049-9333-C9B4B179F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41" y="4956931"/>
            <a:ext cx="7112918" cy="105152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2897" rIns="102897" anchor="ctr">
            <a:noAutofit/>
          </a:bodyPr>
          <a:lstStyle/>
          <a:p>
            <a:pPr algn="ctr"/>
            <a:r>
              <a:rPr lang="en-US" sz="2400" b="1" dirty="0"/>
              <a:t>Can we make lateral movement harder by removing unnecessary network connectivity?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7F0D7B0-5B2F-C444-AB81-28EF2C33B316}"/>
              </a:ext>
            </a:extLst>
          </p:cNvPr>
          <p:cNvSpPr txBox="1">
            <a:spLocks/>
          </p:cNvSpPr>
          <p:nvPr/>
        </p:nvSpPr>
        <p:spPr>
          <a:xfrm>
            <a:off x="897746" y="3411740"/>
            <a:ext cx="7348508" cy="259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Common Features</a:t>
            </a:r>
          </a:p>
          <a:p>
            <a:pPr lvl="1"/>
            <a:r>
              <a:rPr lang="en-US" b="1" dirty="0"/>
              <a:t>Vulnerability Exploitation</a:t>
            </a:r>
          </a:p>
          <a:p>
            <a:pPr lvl="1"/>
            <a:r>
              <a:rPr lang="en-US" b="1" dirty="0"/>
              <a:t>Adversarial Lateral Movement</a:t>
            </a:r>
          </a:p>
        </p:txBody>
      </p:sp>
    </p:spTree>
    <p:extLst>
      <p:ext uri="{BB962C8B-B14F-4D97-AF65-F5344CB8AC3E}">
        <p14:creationId xmlns:p14="http://schemas.microsoft.com/office/powerpoint/2010/main" val="10594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 Evaluation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8AA1EB4-36C2-334A-8284-60740A17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043" y="1690689"/>
            <a:ext cx="5772263" cy="44129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Goal</a:t>
            </a:r>
            <a:r>
              <a:rPr lang="en-US" sz="2400" dirty="0"/>
              <a:t>: Evaluate impact of DFI on realistic threat</a:t>
            </a:r>
          </a:p>
          <a:p>
            <a:pPr marL="269400" lvl="1"/>
            <a:r>
              <a:rPr lang="en-US" sz="2000" dirty="0"/>
              <a:t>Leverage a testbed to simulate malware attack</a:t>
            </a:r>
          </a:p>
          <a:p>
            <a:pPr marL="269400" lvl="1"/>
            <a:r>
              <a:rPr lang="en-US" sz="2000" dirty="0"/>
              <a:t>Deploy ransomware surrogate on a typical enterprise workday scenario </a:t>
            </a:r>
          </a:p>
          <a:p>
            <a:pPr marL="269400" lvl="1"/>
            <a:r>
              <a:rPr lang="en-US" sz="2000" dirty="0"/>
              <a:t>Vary access-control conditions via DFI (static or event-driven RBAC)</a:t>
            </a:r>
          </a:p>
          <a:p>
            <a:pPr marL="269400" lvl="1"/>
            <a:r>
              <a:rPr lang="en-US" sz="2000" dirty="0"/>
              <a:t>Measure infection rate over time</a:t>
            </a:r>
          </a:p>
          <a:p>
            <a:pPr marL="259530" lvl="2"/>
            <a:endParaRPr lang="en-US" sz="1350" dirty="0"/>
          </a:p>
          <a:p>
            <a:pPr marL="259530" lvl="2"/>
            <a:endParaRPr lang="en-US" sz="1350" dirty="0"/>
          </a:p>
          <a:p>
            <a:pPr marL="0" lvl="1" indent="0">
              <a:buNone/>
            </a:pPr>
            <a:r>
              <a:rPr lang="en-US" sz="1800" b="1" dirty="0"/>
              <a:t>Testbed Configuration</a:t>
            </a:r>
          </a:p>
          <a:p>
            <a:pPr marL="259530" lvl="2"/>
            <a:r>
              <a:rPr lang="en-US" sz="1600" dirty="0"/>
              <a:t>100 Windows hosts and servers, 15 Open </a:t>
            </a:r>
            <a:r>
              <a:rPr lang="en-US" sz="1600" dirty="0" err="1"/>
              <a:t>vSwitch</a:t>
            </a:r>
            <a:r>
              <a:rPr lang="en-US" sz="1600" dirty="0"/>
              <a:t> VMs (OF 1.3)</a:t>
            </a:r>
          </a:p>
          <a:p>
            <a:pPr marL="259530" lvl="2"/>
            <a:r>
              <a:rPr lang="en-US" sz="1600" dirty="0"/>
              <a:t>Logical enclaves correspond to notional enterprise workgroups</a:t>
            </a:r>
          </a:p>
          <a:p>
            <a:pPr marL="259530" lvl="2"/>
            <a:r>
              <a:rPr lang="en-US" sz="1600" dirty="0"/>
              <a:t>ONOS 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6DECD-53D4-2F44-AF45-CF6A89F8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30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5E47BD7-E9CA-BF47-94A1-ACBB5A900F4F}"/>
              </a:ext>
            </a:extLst>
          </p:cNvPr>
          <p:cNvSpPr txBox="1">
            <a:spLocks/>
          </p:cNvSpPr>
          <p:nvPr/>
        </p:nvSpPr>
        <p:spPr>
          <a:xfrm>
            <a:off x="366516" y="5096732"/>
            <a:ext cx="3975276" cy="477360"/>
          </a:xfrm>
          <a:prstGeom prst="rect">
            <a:avLst/>
          </a:prstGeom>
        </p:spPr>
        <p:txBody>
          <a:bodyPr/>
          <a:lstStyle>
            <a:lvl1pPr marL="237744" indent="-237744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Arial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496" indent="-256032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758952" indent="-18288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033272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Tx/>
              <a:buNone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261872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85000"/>
              <a:buFontTx/>
              <a:buNone/>
              <a:defRPr sz="12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2860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7432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200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6576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 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7F113-DBC9-FB43-8207-0F4583479403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DFI – </a:t>
            </a:r>
            <a:r>
              <a:rPr lang="en-US" sz="1200" dirty="0"/>
              <a:t>Evaluation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Conclusion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84D6E-7CD6-A245-95E6-3BF90C14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6" y="2431256"/>
            <a:ext cx="1705194" cy="16880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F5020F-A970-784B-AD8E-0484DD85F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 trans="10000" pencilSize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155" y="3629423"/>
            <a:ext cx="2007662" cy="19874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A594B2-CBFB-0240-A354-3EC93368B267}"/>
              </a:ext>
            </a:extLst>
          </p:cNvPr>
          <p:cNvSpPr txBox="1"/>
          <p:nvPr/>
        </p:nvSpPr>
        <p:spPr>
          <a:xfrm>
            <a:off x="360965" y="1788444"/>
            <a:ext cx="192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Adapt </a:t>
            </a:r>
            <a:r>
              <a:rPr lang="en-US" sz="1600" b="1" dirty="0" err="1"/>
              <a:t>NotPetya</a:t>
            </a:r>
            <a:r>
              <a:rPr lang="en-US" sz="1600" b="1" dirty="0"/>
              <a:t> propagation logic</a:t>
            </a: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621B8109-F97D-D745-8904-2D7EB9B41939}"/>
              </a:ext>
            </a:extLst>
          </p:cNvPr>
          <p:cNvSpPr/>
          <p:nvPr/>
        </p:nvSpPr>
        <p:spPr>
          <a:xfrm rot="3110630">
            <a:off x="463128" y="4429586"/>
            <a:ext cx="709130" cy="30003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009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 Evaluation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D7C95-7316-0047-A468-05C591C3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C5E9FC-255B-A54F-A8EB-A5CC5A50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6" y="3306454"/>
            <a:ext cx="3890166" cy="21164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39E250-3993-5B4C-BBD2-A099DE50A53A}"/>
              </a:ext>
            </a:extLst>
          </p:cNvPr>
          <p:cNvCxnSpPr>
            <a:cxnSpLocks/>
          </p:cNvCxnSpPr>
          <p:nvPr/>
        </p:nvCxnSpPr>
        <p:spPr>
          <a:xfrm>
            <a:off x="4572000" y="2271284"/>
            <a:ext cx="0" cy="293632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11AC6E-62FE-FE48-99F2-F544FB549324}"/>
              </a:ext>
            </a:extLst>
          </p:cNvPr>
          <p:cNvSpPr txBox="1"/>
          <p:nvPr/>
        </p:nvSpPr>
        <p:spPr>
          <a:xfrm>
            <a:off x="539758" y="1735138"/>
            <a:ext cx="4032242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Comparison of infection rates using: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b="1" dirty="0"/>
              <a:t>No access control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b="1" dirty="0"/>
              <a:t>Static </a:t>
            </a:r>
            <a:r>
              <a:rPr lang="en-US" dirty="0"/>
              <a:t>role-based policy (S-RBAC)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b="1" dirty="0"/>
              <a:t>Event-driven</a:t>
            </a:r>
            <a:r>
              <a:rPr lang="en-US" dirty="0"/>
              <a:t> role-based policy (AT-RBAC) enabled by DFI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E4100-5DBD-AE4B-A2B8-A8BCD7EACE9C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DFI – </a:t>
            </a:r>
            <a:r>
              <a:rPr lang="en-US" sz="1200" dirty="0"/>
              <a:t>Evaluation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Conclusion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DB723-F4C4-A344-8F11-C7598445C7BB}"/>
              </a:ext>
            </a:extLst>
          </p:cNvPr>
          <p:cNvSpPr txBox="1"/>
          <p:nvPr/>
        </p:nvSpPr>
        <p:spPr>
          <a:xfrm>
            <a:off x="4801457" y="2305488"/>
            <a:ext cx="3961194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“What if the infection begins when fewer users are on their devices?”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BCDE0D-F509-0345-8274-0B0967D87652}"/>
              </a:ext>
            </a:extLst>
          </p:cNvPr>
          <p:cNvCxnSpPr>
            <a:cxnSpLocks/>
          </p:cNvCxnSpPr>
          <p:nvPr/>
        </p:nvCxnSpPr>
        <p:spPr>
          <a:xfrm>
            <a:off x="5188789" y="3537211"/>
            <a:ext cx="346781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A1C9F2-90A5-6E42-92E4-719AD2C9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891" y="3271583"/>
            <a:ext cx="3900326" cy="21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5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4BFD0-FE9E-0A43-93B9-A971D412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0DE2FD-E98E-7D43-B934-82638E8A8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930188"/>
              </p:ext>
            </p:extLst>
          </p:nvPr>
        </p:nvGraphicFramePr>
        <p:xfrm>
          <a:off x="286249" y="3097481"/>
          <a:ext cx="3595638" cy="12001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8061">
                  <a:extLst>
                    <a:ext uri="{9D8B030D-6E8A-4147-A177-3AD203B41FA5}">
                      <a16:colId xmlns:a16="http://schemas.microsoft.com/office/drawing/2014/main" val="295614743"/>
                    </a:ext>
                  </a:extLst>
                </a:gridCol>
                <a:gridCol w="1997577">
                  <a:extLst>
                    <a:ext uri="{9D8B030D-6E8A-4147-A177-3AD203B41FA5}">
                      <a16:colId xmlns:a16="http://schemas.microsoft.com/office/drawing/2014/main" val="3755441802"/>
                    </a:ext>
                  </a:extLst>
                </a:gridCol>
              </a:tblGrid>
              <a:tr h="600089">
                <a:tc>
                  <a:txBody>
                    <a:bodyPr/>
                    <a:lstStyle/>
                    <a:p>
                      <a:r>
                        <a:rPr lang="en-US" sz="1800" b="1" dirty="0"/>
                        <a:t>Latency per flow (no load)</a:t>
                      </a:r>
                    </a:p>
                  </a:txBody>
                  <a:tcPr marL="51449" marR="51449" marT="25724" marB="2572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5.73ms</a:t>
                      </a:r>
                    </a:p>
                    <a:p>
                      <a:r>
                        <a:rPr lang="en-US" sz="1800" dirty="0"/>
                        <a:t>std. dev.: 3.39ms</a:t>
                      </a:r>
                    </a:p>
                  </a:txBody>
                  <a:tcPr marL="51449" marR="51449" marT="25724" marB="2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1818308"/>
                  </a:ext>
                </a:extLst>
              </a:tr>
              <a:tr h="600089">
                <a:tc>
                  <a:txBody>
                    <a:bodyPr/>
                    <a:lstStyle/>
                    <a:p>
                      <a:r>
                        <a:rPr lang="en-US" sz="1800" b="1" dirty="0"/>
                        <a:t>Throughput (saturated)</a:t>
                      </a:r>
                    </a:p>
                  </a:txBody>
                  <a:tcPr marL="51449" marR="51449" marT="25724" marB="2572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1350 flows/s</a:t>
                      </a:r>
                    </a:p>
                    <a:p>
                      <a:r>
                        <a:rPr lang="en-US" sz="1800" dirty="0"/>
                        <a:t>std. dev.: 39 flows/s</a:t>
                      </a:r>
                    </a:p>
                  </a:txBody>
                  <a:tcPr marL="51449" marR="51449" marT="25724" marB="2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868941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174AB91-005C-E941-AC69-9BE3FA663532}"/>
              </a:ext>
            </a:extLst>
          </p:cNvPr>
          <p:cNvGrpSpPr/>
          <p:nvPr/>
        </p:nvGrpSpPr>
        <p:grpSpPr>
          <a:xfrm>
            <a:off x="4192438" y="1938565"/>
            <a:ext cx="4764668" cy="3484343"/>
            <a:chOff x="5505615" y="1971384"/>
            <a:chExt cx="3657601" cy="2674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FA2FC9-0582-1340-B632-B5B8E797F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5615" y="2347080"/>
              <a:ext cx="3657601" cy="22990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D3E263-7469-9242-9C4B-991B8E8F85F0}"/>
                </a:ext>
              </a:extLst>
            </p:cNvPr>
            <p:cNvSpPr txBox="1"/>
            <p:nvPr/>
          </p:nvSpPr>
          <p:spPr>
            <a:xfrm>
              <a:off x="8120683" y="1971384"/>
              <a:ext cx="1042533" cy="425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Queueing new flows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6E4100-5DBD-AE4B-A2B8-A8BCD7EACE9C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DFI – </a:t>
            </a:r>
            <a:r>
              <a:rPr lang="en-US" sz="1200" dirty="0"/>
              <a:t>Evaluation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101813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CA5D64-5AD5-3645-AE5C-1131BC4A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402F6-5E21-124B-AEA6-28E56A583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943850" cy="366748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Modern network threats utilize needless connectivity</a:t>
            </a:r>
          </a:p>
          <a:p>
            <a:r>
              <a:rPr lang="en-US" sz="2400" b="1" dirty="0"/>
              <a:t>We built a system to test the feasibility of dynamic access control</a:t>
            </a:r>
          </a:p>
          <a:p>
            <a:pPr lvl="1"/>
            <a:r>
              <a:rPr lang="en-US" dirty="0"/>
              <a:t>Enforced in the network itself</a:t>
            </a:r>
          </a:p>
          <a:p>
            <a:pPr lvl="1"/>
            <a:r>
              <a:rPr lang="en-US" dirty="0"/>
              <a:t>Independent of the controller</a:t>
            </a:r>
          </a:p>
          <a:p>
            <a:r>
              <a:rPr lang="en-US" sz="2400" b="1" dirty="0"/>
              <a:t>We found that our system, DFI, is a practical solution for these threats in a small enterprise network, using</a:t>
            </a:r>
          </a:p>
          <a:p>
            <a:pPr lvl="1"/>
            <a:r>
              <a:rPr lang="en-US" dirty="0"/>
              <a:t>An attack scenario in which the threat was slowed by the system</a:t>
            </a:r>
          </a:p>
          <a:p>
            <a:pPr lvl="1"/>
            <a:r>
              <a:rPr lang="en-US" dirty="0"/>
              <a:t>Performance benchmarks with reasonable latency and time-to-first-byte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25AE9-4B8B-C740-ACE5-6E577068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F4C3E-1401-7B46-941A-7D35BFD75798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Background – Design – DFI – Evaluation – </a:t>
            </a:r>
            <a:r>
              <a:rPr lang="en-US" sz="1200" dirty="0"/>
              <a:t>Conclusion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68D546-D0D7-0E4F-8EC8-D1B23FE79298}"/>
              </a:ext>
            </a:extLst>
          </p:cNvPr>
          <p:cNvSpPr/>
          <p:nvPr/>
        </p:nvSpPr>
        <p:spPr>
          <a:xfrm>
            <a:off x="2575156" y="5671740"/>
            <a:ext cx="40370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/>
              <a:t>Contact: </a:t>
            </a:r>
            <a:r>
              <a:rPr lang="en-US" sz="2100" b="1" dirty="0" err="1"/>
              <a:t>steven.gomez@ll.mit.edu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230225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Straight Arrow Connector 165"/>
          <p:cNvCxnSpPr>
            <a:cxnSpLocks/>
          </p:cNvCxnSpPr>
          <p:nvPr/>
        </p:nvCxnSpPr>
        <p:spPr bwMode="auto">
          <a:xfrm>
            <a:off x="2878048" y="2366844"/>
            <a:ext cx="41158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cxnSp>
        <p:nvCxnSpPr>
          <p:cNvPr id="138" name="Straight Arrow Connector 137"/>
          <p:cNvCxnSpPr>
            <a:cxnSpLocks/>
          </p:cNvCxnSpPr>
          <p:nvPr/>
        </p:nvCxnSpPr>
        <p:spPr bwMode="auto">
          <a:xfrm>
            <a:off x="1727225" y="2366844"/>
            <a:ext cx="5916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126" name="Rounded Rectangle 125"/>
          <p:cNvSpPr/>
          <p:nvPr/>
        </p:nvSpPr>
        <p:spPr>
          <a:xfrm>
            <a:off x="3083154" y="3380812"/>
            <a:ext cx="585767" cy="58202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3929839" y="2277887"/>
            <a:ext cx="617381" cy="563762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339683" y="2238239"/>
            <a:ext cx="585767" cy="58202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cxnSp>
        <p:nvCxnSpPr>
          <p:cNvPr id="129" name="Straight Arrow Connector 128"/>
          <p:cNvCxnSpPr>
            <a:cxnSpLocks/>
          </p:cNvCxnSpPr>
          <p:nvPr/>
        </p:nvCxnSpPr>
        <p:spPr bwMode="auto">
          <a:xfrm flipV="1">
            <a:off x="1454566" y="2445615"/>
            <a:ext cx="979" cy="8626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2017 Equifax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878" y="1825625"/>
            <a:ext cx="4223583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b="1" dirty="0"/>
              <a:t>Equifax observed suspicious traffic on July 29, 2017</a:t>
            </a:r>
            <a:endParaRPr lang="en-US" sz="1800" b="1" baseline="30000" dirty="0"/>
          </a:p>
          <a:p>
            <a:pPr lvl="1">
              <a:spcBef>
                <a:spcPts val="338"/>
              </a:spcBef>
            </a:pPr>
            <a:r>
              <a:rPr lang="en-US" sz="1650" dirty="0"/>
              <a:t>Attacker had been in place since at least May 13, 2017</a:t>
            </a:r>
          </a:p>
          <a:p>
            <a:pPr lvl="1">
              <a:spcBef>
                <a:spcPts val="338"/>
              </a:spcBef>
            </a:pPr>
            <a:r>
              <a:rPr lang="en-US" sz="1650" dirty="0"/>
              <a:t>Used Apache Struts vulnerability to establish foothold</a:t>
            </a:r>
          </a:p>
          <a:p>
            <a:pPr lvl="1">
              <a:spcBef>
                <a:spcPts val="338"/>
              </a:spcBef>
            </a:pPr>
            <a:r>
              <a:rPr lang="en-US" sz="1650" dirty="0"/>
              <a:t>Spread laterally via privilege escalation and credential theft</a:t>
            </a:r>
          </a:p>
          <a:p>
            <a:pPr>
              <a:spcBef>
                <a:spcPts val="338"/>
              </a:spcBef>
            </a:pPr>
            <a:r>
              <a:rPr lang="en-US" sz="1800" b="1" dirty="0"/>
              <a:t>Estimated cost: $1B+</a:t>
            </a:r>
          </a:p>
          <a:p>
            <a:pPr>
              <a:spcBef>
                <a:spcPts val="338"/>
              </a:spcBef>
            </a:pPr>
            <a:r>
              <a:rPr lang="en-US" sz="1800" b="1" dirty="0"/>
              <a:t>Attack duration: at least three months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27AE9-4CAB-D34E-8CD9-F3117CF2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108321" y="3140732"/>
            <a:ext cx="484425" cy="504098"/>
            <a:chOff x="178369" y="2059456"/>
            <a:chExt cx="1594471" cy="1371600"/>
          </a:xfrm>
        </p:grpSpPr>
        <p:pic>
          <p:nvPicPr>
            <p:cNvPr id="40" name="Picture 39"/>
            <p:cNvPicPr>
              <a:picLocks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360" y="2059456"/>
              <a:ext cx="1554480" cy="13716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rot="18909189" flipH="1">
              <a:off x="178369" y="2343341"/>
              <a:ext cx="1204040" cy="463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6" b="1" dirty="0" err="1">
                  <a:solidFill>
                    <a:srgbClr val="C00000"/>
                  </a:solidFill>
                </a:rPr>
                <a:t>xploits</a:t>
              </a:r>
              <a:endParaRPr lang="en-US" sz="506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Block Arc 35"/>
          <p:cNvSpPr/>
          <p:nvPr/>
        </p:nvSpPr>
        <p:spPr>
          <a:xfrm rot="5400000" flipV="1">
            <a:off x="1627698" y="2489884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083266" y="3380920"/>
            <a:ext cx="585767" cy="582024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342521" y="2235171"/>
            <a:ext cx="585767" cy="582024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929950" y="2277995"/>
            <a:ext cx="617381" cy="563762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16200000" flipV="1">
            <a:off x="3123705" y="2318241"/>
            <a:ext cx="56594" cy="427281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5400000" flipV="1">
            <a:off x="2016792" y="2258899"/>
            <a:ext cx="56594" cy="5482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 rot="10800000" flipV="1">
            <a:off x="1615008" y="2656117"/>
            <a:ext cx="56594" cy="98347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rot="16200000" flipV="1">
            <a:off x="3686585" y="2314943"/>
            <a:ext cx="56594" cy="427281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 flipV="1">
            <a:off x="3407370" y="2486998"/>
            <a:ext cx="56594" cy="8412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88" name="Block Arc 87"/>
          <p:cNvSpPr/>
          <p:nvPr/>
        </p:nvSpPr>
        <p:spPr>
          <a:xfrm rot="16200000" flipV="1">
            <a:off x="4023532" y="3450981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flipV="1">
            <a:off x="4219720" y="2878896"/>
            <a:ext cx="56594" cy="684724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 rot="10800000">
            <a:off x="2035554" y="2409488"/>
            <a:ext cx="69670" cy="78602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 rot="16200000" flipV="1">
            <a:off x="3873490" y="3469151"/>
            <a:ext cx="56594" cy="41561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7" name="Block Arc 96"/>
          <p:cNvSpPr/>
          <p:nvPr/>
        </p:nvSpPr>
        <p:spPr>
          <a:xfrm rot="16200000" flipV="1">
            <a:off x="3470926" y="2832817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8" name="Block Arc 97"/>
          <p:cNvSpPr/>
          <p:nvPr/>
        </p:nvSpPr>
        <p:spPr>
          <a:xfrm rot="5400000" flipV="1">
            <a:off x="3435805" y="3021661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 rot="10800000" flipV="1">
            <a:off x="3420196" y="3177258"/>
            <a:ext cx="56594" cy="16944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 rot="16200000" flipV="1">
            <a:off x="3629539" y="3656792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 rot="5400000" flipV="1">
            <a:off x="4067345" y="3653506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 rot="10800000" flipV="1">
            <a:off x="4190864" y="2841466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 flipV="1">
            <a:off x="4191651" y="3545897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170419" y="2301906"/>
            <a:ext cx="575514" cy="1298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506" b="1" dirty="0">
                <a:solidFill>
                  <a:srgbClr val="FFFFFF"/>
                </a:solidFill>
              </a:rPr>
              <a:t>CVE-2017-5638</a:t>
            </a:r>
          </a:p>
        </p:txBody>
      </p:sp>
      <p:sp>
        <p:nvSpPr>
          <p:cNvPr id="149" name="Rectangle 148"/>
          <p:cNvSpPr/>
          <p:nvPr/>
        </p:nvSpPr>
        <p:spPr>
          <a:xfrm rot="10800000" flipV="1">
            <a:off x="1615402" y="2651238"/>
            <a:ext cx="56594" cy="98347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 rot="10800000" flipV="1">
            <a:off x="1586566" y="2619346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98001" y="2638104"/>
            <a:ext cx="598328" cy="363656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noAutofit/>
          </a:bodyPr>
          <a:lstStyle/>
          <a:p>
            <a:r>
              <a:rPr lang="en-US" sz="1200" b="1" dirty="0"/>
              <a:t>Initial entry</a:t>
            </a:r>
            <a:br>
              <a:rPr lang="en-US" sz="1200" b="1" dirty="0"/>
            </a:br>
            <a:r>
              <a:rPr lang="en-US" sz="1200" b="1" dirty="0"/>
              <a:t>via web portal </a:t>
            </a:r>
          </a:p>
          <a:p>
            <a:r>
              <a:rPr lang="en-US" sz="1200" b="1" dirty="0"/>
              <a:t>compromise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585222" y="1872034"/>
            <a:ext cx="84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Install </a:t>
            </a:r>
            <a:br>
              <a:rPr lang="en-US" sz="1200" b="1" dirty="0"/>
            </a:br>
            <a:r>
              <a:rPr lang="en-US" sz="1200" b="1" dirty="0"/>
              <a:t>web shell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255408" y="2301719"/>
            <a:ext cx="626879" cy="1300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506" b="1" dirty="0">
                <a:solidFill>
                  <a:srgbClr val="FFFFFF"/>
                </a:solidFill>
              </a:rPr>
              <a:t>Privilege Escalation</a:t>
            </a:r>
          </a:p>
        </p:txBody>
      </p:sp>
      <p:sp>
        <p:nvSpPr>
          <p:cNvPr id="155" name="Block Arc 154"/>
          <p:cNvSpPr/>
          <p:nvPr/>
        </p:nvSpPr>
        <p:spPr>
          <a:xfrm flipV="1">
            <a:off x="3344218" y="4045021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 rot="10800000" flipV="1">
            <a:off x="3337435" y="3988412"/>
            <a:ext cx="56594" cy="15315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5400000" flipV="1">
            <a:off x="3546445" y="4209926"/>
            <a:ext cx="56594" cy="15315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173434" y="2729237"/>
            <a:ext cx="520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Pivot</a:t>
            </a:r>
          </a:p>
        </p:txBody>
      </p:sp>
      <p:sp>
        <p:nvSpPr>
          <p:cNvPr id="170" name="Block Arc 169"/>
          <p:cNvSpPr/>
          <p:nvPr/>
        </p:nvSpPr>
        <p:spPr>
          <a:xfrm rot="5400000" flipV="1">
            <a:off x="1629379" y="2486622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cxnSp>
        <p:nvCxnSpPr>
          <p:cNvPr id="174" name="Straight Arrow Connector 173"/>
          <p:cNvCxnSpPr>
            <a:cxnSpLocks/>
          </p:cNvCxnSpPr>
          <p:nvPr/>
        </p:nvCxnSpPr>
        <p:spPr bwMode="auto">
          <a:xfrm flipH="1">
            <a:off x="3175949" y="2580486"/>
            <a:ext cx="0" cy="4630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/>
        </p:spPr>
      </p:cxnSp>
      <p:sp>
        <p:nvSpPr>
          <p:cNvPr id="176" name="TextBox 175"/>
          <p:cNvSpPr txBox="1"/>
          <p:nvPr/>
        </p:nvSpPr>
        <p:spPr>
          <a:xfrm>
            <a:off x="2994533" y="3073943"/>
            <a:ext cx="362834" cy="21608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506" b="1" dirty="0">
                <a:solidFill>
                  <a:schemeClr val="bg1"/>
                </a:solidFill>
              </a:rPr>
              <a:t>Credential Theft</a:t>
            </a:r>
          </a:p>
        </p:txBody>
      </p:sp>
      <p:sp>
        <p:nvSpPr>
          <p:cNvPr id="179" name="Rectangle 178"/>
          <p:cNvSpPr/>
          <p:nvPr/>
        </p:nvSpPr>
        <p:spPr>
          <a:xfrm rot="5400000" flipV="1">
            <a:off x="2015928" y="2259062"/>
            <a:ext cx="56594" cy="548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 rot="5400000" flipV="1">
            <a:off x="1709828" y="2511061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 rot="5400000" flipV="1">
            <a:off x="2266338" y="2506464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 flipH="1" flipV="1">
            <a:off x="2608389" y="2094379"/>
            <a:ext cx="56371" cy="118088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 rot="10800000" flipH="1" flipV="1">
            <a:off x="2578125" y="2202006"/>
            <a:ext cx="112097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 flipH="1" flipV="1">
            <a:off x="4210792" y="2130107"/>
            <a:ext cx="56371" cy="118088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 rot="10800000" flipH="1" flipV="1">
            <a:off x="4180528" y="2237734"/>
            <a:ext cx="112097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 rot="16200000" flipV="1">
            <a:off x="3130816" y="2318516"/>
            <a:ext cx="56594" cy="427281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rot="16200000" flipV="1">
            <a:off x="2882472" y="2510210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 rot="16200000" flipV="1">
            <a:off x="3407257" y="2489660"/>
            <a:ext cx="56594" cy="8412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 rot="16200000" flipV="1">
            <a:off x="3320743" y="2508770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16200000" flipV="1">
            <a:off x="3683704" y="2314836"/>
            <a:ext cx="56594" cy="427281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 rot="16200000" flipV="1">
            <a:off x="3861533" y="2511746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 rot="16200000" flipV="1">
            <a:off x="3439437" y="2508449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96" name="Freeform 95"/>
          <p:cNvSpPr>
            <a:spLocks noChangeAspect="1"/>
          </p:cNvSpPr>
          <p:nvPr/>
        </p:nvSpPr>
        <p:spPr>
          <a:xfrm rot="16200000" flipH="1" flipV="1">
            <a:off x="3481678" y="2710934"/>
            <a:ext cx="425339" cy="53918"/>
          </a:xfrm>
          <a:custGeom>
            <a:avLst/>
            <a:gdLst>
              <a:gd name="connsiteX0" fmla="*/ 0 w 1919491"/>
              <a:gd name="connsiteY0" fmla="*/ 91440 h 182881"/>
              <a:gd name="connsiteX1" fmla="*/ 91440 w 1919491"/>
              <a:gd name="connsiteY1" fmla="*/ 0 h 182881"/>
              <a:gd name="connsiteX2" fmla="*/ 91445 w 1919491"/>
              <a:gd name="connsiteY2" fmla="*/ 1 h 182881"/>
              <a:gd name="connsiteX3" fmla="*/ 1919491 w 1919491"/>
              <a:gd name="connsiteY3" fmla="*/ 1 h 182881"/>
              <a:gd name="connsiteX4" fmla="*/ 1919491 w 1919491"/>
              <a:gd name="connsiteY4" fmla="*/ 182881 h 182881"/>
              <a:gd name="connsiteX5" fmla="*/ 91440 w 1919491"/>
              <a:gd name="connsiteY5" fmla="*/ 182881 h 182881"/>
              <a:gd name="connsiteX6" fmla="*/ 91440 w 1919491"/>
              <a:gd name="connsiteY6" fmla="*/ 182880 h 182881"/>
              <a:gd name="connsiteX7" fmla="*/ 0 w 1919491"/>
              <a:gd name="connsiteY7" fmla="*/ 91440 h 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9491" h="182881">
                <a:moveTo>
                  <a:pt x="0" y="91440"/>
                </a:moveTo>
                <a:cubicBezTo>
                  <a:pt x="0" y="40939"/>
                  <a:pt x="40939" y="0"/>
                  <a:pt x="91440" y="0"/>
                </a:cubicBezTo>
                <a:lnTo>
                  <a:pt x="91445" y="1"/>
                </a:lnTo>
                <a:lnTo>
                  <a:pt x="1919491" y="1"/>
                </a:lnTo>
                <a:lnTo>
                  <a:pt x="1919491" y="182881"/>
                </a:lnTo>
                <a:lnTo>
                  <a:pt x="91440" y="182881"/>
                </a:lnTo>
                <a:lnTo>
                  <a:pt x="91440" y="182880"/>
                </a:lnTo>
                <a:cubicBezTo>
                  <a:pt x="40939" y="182880"/>
                  <a:pt x="0" y="141941"/>
                  <a:pt x="0" y="914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0" name="Freeform 109"/>
          <p:cNvSpPr>
            <a:spLocks noChangeAspect="1"/>
          </p:cNvSpPr>
          <p:nvPr/>
        </p:nvSpPr>
        <p:spPr>
          <a:xfrm rot="16200000" flipH="1" flipV="1">
            <a:off x="3481566" y="2708057"/>
            <a:ext cx="425339" cy="53918"/>
          </a:xfrm>
          <a:custGeom>
            <a:avLst/>
            <a:gdLst>
              <a:gd name="connsiteX0" fmla="*/ 0 w 1919491"/>
              <a:gd name="connsiteY0" fmla="*/ 91440 h 182881"/>
              <a:gd name="connsiteX1" fmla="*/ 91440 w 1919491"/>
              <a:gd name="connsiteY1" fmla="*/ 0 h 182881"/>
              <a:gd name="connsiteX2" fmla="*/ 91445 w 1919491"/>
              <a:gd name="connsiteY2" fmla="*/ 1 h 182881"/>
              <a:gd name="connsiteX3" fmla="*/ 1919491 w 1919491"/>
              <a:gd name="connsiteY3" fmla="*/ 1 h 182881"/>
              <a:gd name="connsiteX4" fmla="*/ 1919491 w 1919491"/>
              <a:gd name="connsiteY4" fmla="*/ 182881 h 182881"/>
              <a:gd name="connsiteX5" fmla="*/ 91440 w 1919491"/>
              <a:gd name="connsiteY5" fmla="*/ 182881 h 182881"/>
              <a:gd name="connsiteX6" fmla="*/ 91440 w 1919491"/>
              <a:gd name="connsiteY6" fmla="*/ 182880 h 182881"/>
              <a:gd name="connsiteX7" fmla="*/ 0 w 1919491"/>
              <a:gd name="connsiteY7" fmla="*/ 91440 h 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9491" h="182881">
                <a:moveTo>
                  <a:pt x="0" y="91440"/>
                </a:moveTo>
                <a:cubicBezTo>
                  <a:pt x="0" y="40939"/>
                  <a:pt x="40939" y="0"/>
                  <a:pt x="91440" y="0"/>
                </a:cubicBezTo>
                <a:lnTo>
                  <a:pt x="91445" y="1"/>
                </a:lnTo>
                <a:lnTo>
                  <a:pt x="1919491" y="1"/>
                </a:lnTo>
                <a:lnTo>
                  <a:pt x="1919491" y="182881"/>
                </a:lnTo>
                <a:lnTo>
                  <a:pt x="91440" y="182881"/>
                </a:lnTo>
                <a:lnTo>
                  <a:pt x="91440" y="182880"/>
                </a:lnTo>
                <a:cubicBezTo>
                  <a:pt x="40939" y="182880"/>
                  <a:pt x="0" y="141941"/>
                  <a:pt x="0" y="9144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1" name="Block Arc 110"/>
          <p:cNvSpPr/>
          <p:nvPr/>
        </p:nvSpPr>
        <p:spPr>
          <a:xfrm rot="16200000" flipV="1">
            <a:off x="3470815" y="2832709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 rot="10800000" flipV="1">
            <a:off x="3639605" y="2935372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4" name="Block Arc 123"/>
          <p:cNvSpPr/>
          <p:nvPr/>
        </p:nvSpPr>
        <p:spPr>
          <a:xfrm rot="5400000" flipV="1">
            <a:off x="3435694" y="3021555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 rot="5400000" flipV="1">
            <a:off x="3514539" y="3038984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 rot="10800000" flipV="1">
            <a:off x="3420084" y="3182689"/>
            <a:ext cx="56594" cy="16944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 flipV="1">
            <a:off x="3390707" y="3341567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 rot="10800000" flipV="1">
            <a:off x="3391222" y="3153314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0800000" flipV="1">
            <a:off x="3337323" y="3993843"/>
            <a:ext cx="56594" cy="15315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 flipV="1">
            <a:off x="3307053" y="3961358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 rot="10800000" flipV="1">
            <a:off x="3313097" y="4139357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30" name="Block Arc 129"/>
          <p:cNvSpPr/>
          <p:nvPr/>
        </p:nvSpPr>
        <p:spPr>
          <a:xfrm flipV="1">
            <a:off x="3344106" y="4044913"/>
            <a:ext cx="236663" cy="264806"/>
          </a:xfrm>
          <a:prstGeom prst="blockArc">
            <a:avLst>
              <a:gd name="adj1" fmla="val 10800000"/>
              <a:gd name="adj2" fmla="val 16169446"/>
              <a:gd name="adj3" fmla="val 23147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 rot="5400000" flipV="1">
            <a:off x="3546334" y="4209820"/>
            <a:ext cx="56594" cy="15315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 rot="16200000" flipV="1">
            <a:off x="3423854" y="4260833"/>
            <a:ext cx="112540" cy="375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b="1" dirty="0">
              <a:solidFill>
                <a:schemeClr val="tx1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700420" y="2026702"/>
            <a:ext cx="781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Pivot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169395" y="3395739"/>
            <a:ext cx="95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Exfiltrate</a:t>
            </a:r>
            <a:r>
              <a:rPr lang="en-US" sz="1200" b="1" dirty="0"/>
              <a:t> PII</a:t>
            </a:r>
          </a:p>
          <a:p>
            <a:pPr algn="ctr"/>
            <a:r>
              <a:rPr lang="en-US" sz="1200" b="1" dirty="0"/>
              <a:t>Records</a:t>
            </a:r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auto">
          <a:xfrm>
            <a:off x="1485900" y="4966727"/>
            <a:ext cx="6172200" cy="1154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2897" rIns="102897" anchor="ctr">
            <a:noAutofit/>
          </a:bodyPr>
          <a:lstStyle/>
          <a:p>
            <a:pPr algn="ctr"/>
            <a:r>
              <a:rPr lang="en-US" sz="2400" b="1" dirty="0"/>
              <a:t>Can we make lateral movement harder by removing unnecessary network connectivity?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094659" y="2392507"/>
            <a:ext cx="318980" cy="318980"/>
            <a:chOff x="4278380" y="3915032"/>
            <a:chExt cx="718473" cy="718473"/>
          </a:xfrm>
        </p:grpSpPr>
        <p:sp>
          <p:nvSpPr>
            <p:cNvPr id="13" name="Rectangle 12"/>
            <p:cNvSpPr/>
            <p:nvPr/>
          </p:nvSpPr>
          <p:spPr>
            <a:xfrm>
              <a:off x="4317576" y="3930056"/>
              <a:ext cx="640080" cy="4572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 b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380" y="3915032"/>
              <a:ext cx="718473" cy="718473"/>
            </a:xfrm>
            <a:prstGeom prst="rect">
              <a:avLst/>
            </a:prstGeom>
            <a:effectLst>
              <a:glow rad="1270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230371" y="3442255"/>
            <a:ext cx="226373" cy="492445"/>
            <a:chOff x="5825728" y="1841701"/>
            <a:chExt cx="456157" cy="992312"/>
          </a:xfrm>
        </p:grpSpPr>
        <p:sp>
          <p:nvSpPr>
            <p:cNvPr id="16" name="Rectangle 15"/>
            <p:cNvSpPr/>
            <p:nvPr/>
          </p:nvSpPr>
          <p:spPr>
            <a:xfrm>
              <a:off x="5899149" y="1911350"/>
              <a:ext cx="362101" cy="73846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 b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5728" y="1841701"/>
              <a:ext cx="456157" cy="992312"/>
            </a:xfrm>
            <a:prstGeom prst="rect">
              <a:avLst/>
            </a:prstGeom>
            <a:effectLst>
              <a:glow rad="127000">
                <a:schemeClr val="accent3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65" name="Picture 1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076" y="3804715"/>
            <a:ext cx="205793" cy="114215"/>
          </a:xfrm>
          <a:prstGeom prst="rect">
            <a:avLst/>
          </a:prstGeom>
        </p:spPr>
      </p:pic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2468806" y="2324597"/>
            <a:ext cx="318980" cy="318980"/>
            <a:chOff x="4278380" y="3915032"/>
            <a:chExt cx="718473" cy="718473"/>
          </a:xfrm>
        </p:grpSpPr>
        <p:sp>
          <p:nvSpPr>
            <p:cNvPr id="172" name="Rectangle 171"/>
            <p:cNvSpPr/>
            <p:nvPr/>
          </p:nvSpPr>
          <p:spPr>
            <a:xfrm>
              <a:off x="4317576" y="3930056"/>
              <a:ext cx="640080" cy="4572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 b="1" dirty="0">
                <a:solidFill>
                  <a:schemeClr val="tx1"/>
                </a:solidFill>
              </a:endParaRPr>
            </a:p>
          </p:txBody>
        </p:sp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380" y="3915032"/>
              <a:ext cx="718473" cy="718473"/>
            </a:xfrm>
            <a:prstGeom prst="rect">
              <a:avLst/>
            </a:prstGeom>
            <a:effectLst>
              <a:glow rad="1270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93" name="Cloud 92"/>
          <p:cNvSpPr>
            <a:spLocks noChangeAspect="1"/>
          </p:cNvSpPr>
          <p:nvPr/>
        </p:nvSpPr>
        <p:spPr>
          <a:xfrm>
            <a:off x="1081297" y="3571568"/>
            <a:ext cx="1094448" cy="66882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lIns="102897" rtlCol="0" anchor="ctr"/>
          <a:lstStyle/>
          <a:p>
            <a:pPr algn="ctr">
              <a:defRPr/>
            </a:pPr>
            <a:r>
              <a:rPr lang="en-US" sz="900" b="1" kern="0" dirty="0">
                <a:latin typeface="+mj-lt"/>
              </a:rPr>
              <a:t>Internet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094" y="2691047"/>
            <a:ext cx="421699" cy="11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2" grpId="0" animBg="1"/>
      <p:bldP spid="128" grpId="0" animBg="1"/>
      <p:bldP spid="149" grpId="0" animBg="1"/>
      <p:bldP spid="150" grpId="0" animBg="1"/>
      <p:bldP spid="153" grpId="0"/>
      <p:bldP spid="154" grpId="0" animBg="1"/>
      <p:bldP spid="169" grpId="0"/>
      <p:bldP spid="170" grpId="0" animBg="1"/>
      <p:bldP spid="176" grpId="0" animBg="1"/>
      <p:bldP spid="179" grpId="0" animBg="1"/>
      <p:bldP spid="105" grpId="0" animBg="1"/>
      <p:bldP spid="107" grpId="0" animBg="1"/>
      <p:bldP spid="108" grpId="0" animBg="1"/>
      <p:bldP spid="110" grpId="0" animBg="1"/>
      <p:bldP spid="111" grpId="0" animBg="1"/>
      <p:bldP spid="124" grpId="0" animBg="1"/>
      <p:bldP spid="125" grpId="0" animBg="1"/>
      <p:bldP spid="127" grpId="0" animBg="1"/>
      <p:bldP spid="130" grpId="0" animBg="1"/>
      <p:bldP spid="131" grpId="0" animBg="1"/>
      <p:bldP spid="163" grpId="0"/>
      <p:bldP spid="164" grpId="0"/>
      <p:bldP spid="1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64A44B-9E02-AE40-BBF1-A71D0DA28CF7}"/>
              </a:ext>
            </a:extLst>
          </p:cNvPr>
          <p:cNvGrpSpPr/>
          <p:nvPr/>
        </p:nvGrpSpPr>
        <p:grpSpPr>
          <a:xfrm>
            <a:off x="1432593" y="1343386"/>
            <a:ext cx="3139407" cy="3504761"/>
            <a:chOff x="1910124" y="648182"/>
            <a:chExt cx="4185876" cy="4673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9ED442-93B0-DC4E-A388-17D2F79F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0124" y="648182"/>
              <a:ext cx="4185876" cy="414373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6BB1B9-7E5B-094B-B818-35322A1DBC04}"/>
                </a:ext>
              </a:extLst>
            </p:cNvPr>
            <p:cNvSpPr/>
            <p:nvPr/>
          </p:nvSpPr>
          <p:spPr>
            <a:xfrm>
              <a:off x="1910124" y="4859531"/>
              <a:ext cx="31896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25" dirty="0"/>
                <a:t>https://www.wired.com/story/</a:t>
              </a:r>
              <a:r>
                <a:rPr lang="en-US" sz="825" dirty="0" err="1"/>
                <a:t>notpetya</a:t>
              </a:r>
              <a:r>
                <a:rPr lang="en-US" sz="825" dirty="0"/>
                <a:t>-cyberattack-</a:t>
              </a:r>
              <a:r>
                <a:rPr lang="en-US" sz="825" dirty="0" err="1"/>
                <a:t>ukraine</a:t>
              </a:r>
              <a:r>
                <a:rPr lang="en-US" sz="825" dirty="0"/>
                <a:t>-</a:t>
              </a:r>
              <a:r>
                <a:rPr lang="en-US" sz="825" dirty="0" err="1"/>
                <a:t>russia</a:t>
              </a:r>
              <a:r>
                <a:rPr lang="en-US" sz="825" dirty="0"/>
                <a:t>-code-crashed-the-world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A97F3E-82D4-A048-8363-22543A242C1F}"/>
              </a:ext>
            </a:extLst>
          </p:cNvPr>
          <p:cNvGrpSpPr/>
          <p:nvPr/>
        </p:nvGrpSpPr>
        <p:grpSpPr>
          <a:xfrm>
            <a:off x="3961443" y="1612499"/>
            <a:ext cx="3226436" cy="4069722"/>
            <a:chOff x="5281924" y="1006998"/>
            <a:chExt cx="4301914" cy="54262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CA2FAA-6BAF-4241-B876-86C25A37B8A9}"/>
                </a:ext>
              </a:extLst>
            </p:cNvPr>
            <p:cNvSpPr/>
            <p:nvPr/>
          </p:nvSpPr>
          <p:spPr>
            <a:xfrm>
              <a:off x="5281924" y="5971629"/>
              <a:ext cx="43019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25" dirty="0"/>
                <a:t>https://</a:t>
              </a:r>
              <a:r>
                <a:rPr lang="en-US" sz="825" dirty="0" err="1"/>
                <a:t>arstechnica.com</a:t>
              </a:r>
              <a:r>
                <a:rPr lang="en-US" sz="825" dirty="0"/>
                <a:t>/information-technology/2019/06/new-bluekeep-exploit-shows-the-wormable-danger-is-very-very-real/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1D0A2C-0EFD-084B-8DC4-D260B9E52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1924" y="1006998"/>
              <a:ext cx="4301914" cy="491503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159DDA-52B8-7C45-A1AD-1D76C18A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Need for systems that help enforce the principle of least privilege in the network itself</a:t>
            </a:r>
          </a:p>
          <a:p>
            <a:pPr lvl="1"/>
            <a:r>
              <a:rPr lang="en-US" sz="2100" dirty="0"/>
              <a:t>Potential to make it much harder for lateral-movement attacks to succeed</a:t>
            </a:r>
          </a:p>
          <a:p>
            <a:pPr lvl="1"/>
            <a:endParaRPr lang="en-US" sz="2400" dirty="0"/>
          </a:p>
          <a:p>
            <a:r>
              <a:rPr lang="en-US" sz="2400" b="1" dirty="0"/>
              <a:t>Main contributions of this work:</a:t>
            </a:r>
          </a:p>
          <a:p>
            <a:pPr lvl="1"/>
            <a:r>
              <a:rPr lang="en-US" sz="2100" dirty="0"/>
              <a:t>Design of a system called </a:t>
            </a:r>
            <a:r>
              <a:rPr lang="en-US" sz="2100" b="1" dirty="0"/>
              <a:t>Dynamic Flow Isolation (DFI)</a:t>
            </a:r>
            <a:r>
              <a:rPr lang="en-US" sz="2100" dirty="0"/>
              <a:t> to add and remove connectivity in real time as needs change</a:t>
            </a:r>
          </a:p>
          <a:p>
            <a:pPr lvl="1"/>
            <a:r>
              <a:rPr lang="en-US" sz="2100" dirty="0"/>
              <a:t>Demonstration of feasibility through a quantitative performance evaluation and security case study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9DE40-8412-5D49-8DEF-3149E863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4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3CA1F5-0467-4E4D-918D-44FD5666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64418-B0D1-E74A-894A-31538BD32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206" y="1905612"/>
            <a:ext cx="5599444" cy="4450739"/>
          </a:xfrm>
        </p:spPr>
        <p:txBody>
          <a:bodyPr>
            <a:normAutofit/>
          </a:bodyPr>
          <a:lstStyle/>
          <a:p>
            <a:r>
              <a:rPr lang="en-US" sz="2400" b="1" dirty="0"/>
              <a:t>Background</a:t>
            </a:r>
          </a:p>
          <a:p>
            <a:r>
              <a:rPr lang="en-US" sz="2400" b="1" dirty="0"/>
              <a:t>Design Goals</a:t>
            </a:r>
          </a:p>
          <a:p>
            <a:r>
              <a:rPr lang="en-US" sz="2400" b="1" dirty="0"/>
              <a:t>Overview of Dynamic Flow Isolation</a:t>
            </a:r>
          </a:p>
          <a:p>
            <a:r>
              <a:rPr lang="en-US" sz="2400" b="1" dirty="0"/>
              <a:t>Evaluation</a:t>
            </a:r>
          </a:p>
          <a:p>
            <a:pPr lvl="1"/>
            <a:r>
              <a:rPr lang="en-US" sz="2000" b="1" dirty="0"/>
              <a:t>Security Impact</a:t>
            </a:r>
          </a:p>
          <a:p>
            <a:pPr lvl="1"/>
            <a:r>
              <a:rPr lang="en-US" sz="2000" b="1" dirty="0"/>
              <a:t>Performance</a:t>
            </a:r>
          </a:p>
          <a:p>
            <a:r>
              <a:rPr lang="en-US" sz="2400" b="1" dirty="0"/>
              <a:t>Conclusion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2DED2-0D91-D748-B0F3-79E4BE4D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5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Access-Control Options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50A6AAE-CC16-0B4B-8C60-873672EF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EB15D74-EDCB-5545-AD8A-67EE4DA5F478}"/>
              </a:ext>
            </a:extLst>
          </p:cNvPr>
          <p:cNvCxnSpPr/>
          <p:nvPr/>
        </p:nvCxnSpPr>
        <p:spPr>
          <a:xfrm>
            <a:off x="4622754" y="2566229"/>
            <a:ext cx="0" cy="265970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718D1-849B-1D4E-B683-9D94DDE842DA}"/>
              </a:ext>
            </a:extLst>
          </p:cNvPr>
          <p:cNvGrpSpPr/>
          <p:nvPr/>
        </p:nvGrpSpPr>
        <p:grpSpPr>
          <a:xfrm>
            <a:off x="745488" y="1999755"/>
            <a:ext cx="3248446" cy="3293302"/>
            <a:chOff x="1861763" y="532384"/>
            <a:chExt cx="4331261" cy="43910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944" b="25277"/>
            <a:stretch/>
          </p:blipFill>
          <p:spPr>
            <a:xfrm>
              <a:off x="5096855" y="2001524"/>
              <a:ext cx="1052804" cy="6609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659"/>
            <a:stretch/>
          </p:blipFill>
          <p:spPr>
            <a:xfrm>
              <a:off x="1861763" y="1884767"/>
              <a:ext cx="1075370" cy="8532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6456" y="2084834"/>
              <a:ext cx="832529" cy="6359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6388" y="2084834"/>
              <a:ext cx="832529" cy="6359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3801" y="4453220"/>
              <a:ext cx="1300470" cy="4324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427" y="3858782"/>
              <a:ext cx="1518289" cy="5600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3046" y="3969265"/>
              <a:ext cx="715936" cy="3651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4231" y="4334394"/>
              <a:ext cx="1478421" cy="5890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48" y="3985912"/>
              <a:ext cx="467308" cy="4673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37492" y="4432665"/>
              <a:ext cx="11555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76" b="1" dirty="0"/>
                <a:t>Internet</a:t>
              </a:r>
            </a:p>
          </p:txBody>
        </p:sp>
        <p:cxnSp>
          <p:nvCxnSpPr>
            <p:cNvPr id="21" name="Straight Connector 20"/>
            <p:cNvCxnSpPr>
              <a:cxnSpLocks/>
              <a:stCxn id="10" idx="2"/>
              <a:endCxn id="17" idx="0"/>
            </p:cNvCxnSpPr>
            <p:nvPr/>
          </p:nvCxnSpPr>
          <p:spPr>
            <a:xfrm>
              <a:off x="3162720" y="2720792"/>
              <a:ext cx="2580582" cy="126512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575CAD-D0F4-204D-8DB4-DE4D5A8A4DBE}"/>
                </a:ext>
              </a:extLst>
            </p:cNvPr>
            <p:cNvGrpSpPr/>
            <p:nvPr/>
          </p:nvGrpSpPr>
          <p:grpSpPr>
            <a:xfrm>
              <a:off x="2554037" y="2720792"/>
              <a:ext cx="1549405" cy="1732428"/>
              <a:chOff x="1373024" y="2484956"/>
              <a:chExt cx="2065334" cy="2309297"/>
            </a:xfrm>
          </p:grpSpPr>
          <p:cxnSp>
            <p:nvCxnSpPr>
              <p:cNvPr id="23" name="Straight Connector 22"/>
              <p:cNvCxnSpPr>
                <a:cxnSpLocks/>
                <a:stCxn id="10" idx="2"/>
                <a:endCxn id="13" idx="0"/>
              </p:cNvCxnSpPr>
              <p:nvPr/>
            </p:nvCxnSpPr>
            <p:spPr>
              <a:xfrm flipH="1">
                <a:off x="1373024" y="2484956"/>
                <a:ext cx="811367" cy="2309297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cxnSpLocks/>
                <a:stCxn id="10" idx="2"/>
                <a:endCxn id="14" idx="0"/>
              </p:cNvCxnSpPr>
              <p:nvPr/>
            </p:nvCxnSpPr>
            <p:spPr>
              <a:xfrm>
                <a:off x="2184391" y="2484956"/>
                <a:ext cx="273063" cy="1516921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cxnSpLocks/>
                <a:stCxn id="10" idx="2"/>
                <a:endCxn id="16" idx="0"/>
              </p:cNvCxnSpPr>
              <p:nvPr/>
            </p:nvCxnSpPr>
            <p:spPr>
              <a:xfrm>
                <a:off x="2184391" y="2484956"/>
                <a:ext cx="1253967" cy="2150903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/>
            <p:cNvCxnSpPr>
              <a:cxnSpLocks/>
              <a:stCxn id="11" idx="2"/>
              <a:endCxn id="17" idx="0"/>
            </p:cNvCxnSpPr>
            <p:nvPr/>
          </p:nvCxnSpPr>
          <p:spPr>
            <a:xfrm>
              <a:off x="4842652" y="2720792"/>
              <a:ext cx="900651" cy="126512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D8C6A8-4855-D840-B1CA-48B2D16DF107}"/>
                </a:ext>
              </a:extLst>
            </p:cNvPr>
            <p:cNvGrpSpPr/>
            <p:nvPr/>
          </p:nvGrpSpPr>
          <p:grpSpPr>
            <a:xfrm>
              <a:off x="4103442" y="2720793"/>
              <a:ext cx="739211" cy="1613601"/>
              <a:chOff x="3438363" y="2484969"/>
              <a:chExt cx="985358" cy="2150911"/>
            </a:xfrm>
          </p:grpSpPr>
          <p:cxnSp>
            <p:nvCxnSpPr>
              <p:cNvPr id="32" name="Straight Connector 31"/>
              <p:cNvCxnSpPr>
                <a:cxnSpLocks/>
                <a:stCxn id="11" idx="2"/>
                <a:endCxn id="15" idx="0"/>
              </p:cNvCxnSpPr>
              <p:nvPr/>
            </p:nvCxnSpPr>
            <p:spPr>
              <a:xfrm flipH="1">
                <a:off x="4408208" y="2484969"/>
                <a:ext cx="15513" cy="166420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cxnSpLocks/>
                <a:stCxn id="11" idx="2"/>
                <a:endCxn id="16" idx="0"/>
              </p:cNvCxnSpPr>
              <p:nvPr/>
            </p:nvCxnSpPr>
            <p:spPr>
              <a:xfrm flipH="1">
                <a:off x="3438363" y="2484969"/>
                <a:ext cx="985358" cy="215091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74BDE69-79C9-AB49-9CF0-19BFB46A1D9C}"/>
                </a:ext>
              </a:extLst>
            </p:cNvPr>
            <p:cNvSpPr txBox="1"/>
            <p:nvPr/>
          </p:nvSpPr>
          <p:spPr>
            <a:xfrm>
              <a:off x="2105971" y="532384"/>
              <a:ext cx="40870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User Role Restrictions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F718BF-EE4A-424A-8499-6E6C4453D248}"/>
              </a:ext>
            </a:extLst>
          </p:cNvPr>
          <p:cNvGrpSpPr/>
          <p:nvPr/>
        </p:nvGrpSpPr>
        <p:grpSpPr>
          <a:xfrm>
            <a:off x="5030674" y="1996615"/>
            <a:ext cx="3706924" cy="3460511"/>
            <a:chOff x="6020107" y="1519154"/>
            <a:chExt cx="4260456" cy="46140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71DD89-8D4D-AF44-B669-9F05E542AECA}"/>
                </a:ext>
              </a:extLst>
            </p:cNvPr>
            <p:cNvGrpSpPr/>
            <p:nvPr/>
          </p:nvGrpSpPr>
          <p:grpSpPr>
            <a:xfrm>
              <a:off x="6020107" y="1519154"/>
              <a:ext cx="4260456" cy="4614011"/>
              <a:chOff x="6020107" y="1036076"/>
              <a:chExt cx="4260456" cy="4614011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D2B137F-8624-1543-A39B-F5266F591EA2}"/>
                  </a:ext>
                </a:extLst>
              </p:cNvPr>
              <p:cNvSpPr txBox="1"/>
              <p:nvPr/>
            </p:nvSpPr>
            <p:spPr>
              <a:xfrm>
                <a:off x="6020107" y="1036076"/>
                <a:ext cx="410360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Time/Event Restrictions</a:t>
                </a: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67D4682D-BF9F-DC4E-9650-B32F6DC07B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34551" y="2710949"/>
                <a:ext cx="4246012" cy="293913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25000"/>
                  <a:buChar char="•"/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62013" indent="-341313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–"/>
                  <a:defRPr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2pPr>
                <a:lvl3pPr marL="1204913" indent="-2286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6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3pPr>
                <a:lvl4pPr marL="1546225" indent="-119063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4pPr>
                <a:lvl5pPr marL="18288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5pPr>
                <a:lvl6pPr marL="22860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6pPr>
                <a:lvl7pPr marL="27432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7pPr>
                <a:lvl8pPr marL="32004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8pPr>
                <a:lvl9pPr marL="3657600" algn="l" rtl="0" eaLnBrk="1" fontAlgn="base" hangingPunct="1">
                  <a:lnSpc>
                    <a:spcPct val="90000"/>
                  </a:lnSpc>
                  <a:spcBef>
                    <a:spcPct val="25000"/>
                  </a:spcBef>
                  <a:spcAft>
                    <a:spcPct val="0"/>
                  </a:spcAft>
                  <a:buSzPct val="100000"/>
                  <a:buChar char=" "/>
                  <a:defRPr sz="1400" b="1">
                    <a:solidFill>
                      <a:schemeClr val="tx1"/>
                    </a:solidFill>
                    <a:latin typeface="+mn-lt"/>
                    <a:ea typeface="ＭＳ Ｐゴシック" pitchFamily="-110" charset="-128"/>
                  </a:defRPr>
                </a:lvl9pPr>
              </a:lstStyle>
              <a:p>
                <a:r>
                  <a:rPr lang="en-US" sz="1800" kern="0" dirty="0"/>
                  <a:t>Upon user log-off</a:t>
                </a:r>
                <a:br>
                  <a:rPr lang="en-US" sz="1800" kern="0" dirty="0"/>
                </a:br>
                <a:endParaRPr lang="en-US" sz="1800" kern="0" dirty="0"/>
              </a:p>
              <a:p>
                <a:r>
                  <a:rPr lang="en-US" sz="1800" kern="0" dirty="0"/>
                  <a:t>Outside approved time windows</a:t>
                </a:r>
                <a:br>
                  <a:rPr lang="en-US" sz="1800" kern="0" dirty="0"/>
                </a:br>
                <a:endParaRPr lang="en-US" sz="1800" kern="0" dirty="0"/>
              </a:p>
              <a:p>
                <a:r>
                  <a:rPr lang="en-US" sz="1800" kern="0" dirty="0"/>
                  <a:t>During events where users are known to be away</a:t>
                </a:r>
              </a:p>
              <a:p>
                <a:endParaRPr lang="en-US" sz="1800" kern="0" dirty="0"/>
              </a:p>
              <a:p>
                <a:r>
                  <a:rPr lang="en-US" sz="1800" kern="0" dirty="0"/>
                  <a:t>While a device is potentially compromised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EA2450-E352-2D47-BA86-2F1335493559}"/>
                </a:ext>
              </a:extLst>
            </p:cNvPr>
            <p:cNvSpPr txBox="1"/>
            <p:nvPr/>
          </p:nvSpPr>
          <p:spPr>
            <a:xfrm>
              <a:off x="6020107" y="2433073"/>
              <a:ext cx="16764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For example,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81CD47-2BA9-324D-8E4C-BFF5BD066873}"/>
              </a:ext>
            </a:extLst>
          </p:cNvPr>
          <p:cNvSpPr txBox="1"/>
          <p:nvPr/>
        </p:nvSpPr>
        <p:spPr>
          <a:xfrm>
            <a:off x="-1730665" y="2660651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5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CA0C39-0551-8D4E-B7B8-A66A0B20736F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Background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Design – DFI – Evaluation – Conclusion </a:t>
            </a:r>
          </a:p>
        </p:txBody>
      </p:sp>
    </p:spTree>
    <p:extLst>
      <p:ext uri="{BB962C8B-B14F-4D97-AF65-F5344CB8AC3E}">
        <p14:creationId xmlns:p14="http://schemas.microsoft.com/office/powerpoint/2010/main" val="18901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Access-Control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B2113-2602-5F49-AF0B-1AF2F68C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F2E6-4D13-F94B-9373-AF4D4174C000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1CD47-2BA9-324D-8E4C-BFF5BD066873}"/>
              </a:ext>
            </a:extLst>
          </p:cNvPr>
          <p:cNvSpPr txBox="1"/>
          <p:nvPr/>
        </p:nvSpPr>
        <p:spPr>
          <a:xfrm>
            <a:off x="-1730665" y="2660651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5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CA0C39-0551-8D4E-B7B8-A66A0B20736F}"/>
              </a:ext>
            </a:extLst>
          </p:cNvPr>
          <p:cNvSpPr txBox="1"/>
          <p:nvPr/>
        </p:nvSpPr>
        <p:spPr>
          <a:xfrm>
            <a:off x="2493533" y="6400800"/>
            <a:ext cx="4156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Background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– Design – DFI – Evaluation – Conclusion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5CFFCF-4520-324B-8BD9-3B1E2E50A582}"/>
              </a:ext>
            </a:extLst>
          </p:cNvPr>
          <p:cNvSpPr txBox="1"/>
          <p:nvPr/>
        </p:nvSpPr>
        <p:spPr>
          <a:xfrm>
            <a:off x="558986" y="2922156"/>
            <a:ext cx="802602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Software-Defined Networking (SDN) </a:t>
            </a:r>
            <a:r>
              <a:rPr lang="en-US" sz="2400" dirty="0"/>
              <a:t>provides a paradigm and mechanisms for </a:t>
            </a:r>
            <a:r>
              <a:rPr lang="en-US" sz="2400" b="1" dirty="0"/>
              <a:t>timely installation and revocation </a:t>
            </a:r>
            <a:r>
              <a:rPr lang="en-US" sz="2400" dirty="0"/>
              <a:t>of access control rules, driven by a </a:t>
            </a:r>
            <a:r>
              <a:rPr lang="en-US" sz="2400" b="1" dirty="0"/>
              <a:t>flexible, automated control plane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6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6211</TotalTime>
  <Words>1985</Words>
  <Application>Microsoft Office PowerPoint</Application>
  <PresentationFormat>On-screen Show (4:3)</PresentationFormat>
  <Paragraphs>419</Paragraphs>
  <Slides>33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Times</vt:lpstr>
      <vt:lpstr>Office Theme</vt:lpstr>
      <vt:lpstr>Controller-Oblivious Dynamic Access Control in Software-Defined Networks</vt:lpstr>
      <vt:lpstr>Recent High-Impact Cyber Campaigns</vt:lpstr>
      <vt:lpstr>Recent High-Impact Cyber Campaigns</vt:lpstr>
      <vt:lpstr>2017 Equifax Attack</vt:lpstr>
      <vt:lpstr>PowerPoint Presentation</vt:lpstr>
      <vt:lpstr>Contributions</vt:lpstr>
      <vt:lpstr>Roadmap</vt:lpstr>
      <vt:lpstr>Access-Control Options</vt:lpstr>
      <vt:lpstr>Access-Control Options</vt:lpstr>
      <vt:lpstr>Traditional versus SDN Switching</vt:lpstr>
      <vt:lpstr>SDN Control Plane Overview</vt:lpstr>
      <vt:lpstr>Design Goals</vt:lpstr>
      <vt:lpstr>Design Goals</vt:lpstr>
      <vt:lpstr>Design Goals</vt:lpstr>
      <vt:lpstr>Design Goals</vt:lpstr>
      <vt:lpstr>Design Goals</vt:lpstr>
      <vt:lpstr>Design Goals</vt:lpstr>
      <vt:lpstr>Dynamic Flow Isolation (DFI)</vt:lpstr>
      <vt:lpstr>DFI Overview</vt:lpstr>
      <vt:lpstr>DFI Overview</vt:lpstr>
      <vt:lpstr>DFI Overview</vt:lpstr>
      <vt:lpstr>DFI Architecture in Action</vt:lpstr>
      <vt:lpstr>DFI Architecture in Action</vt:lpstr>
      <vt:lpstr>DFI Architecture in Action</vt:lpstr>
      <vt:lpstr>Event-Driven Policy</vt:lpstr>
      <vt:lpstr>Event-Driven Policy</vt:lpstr>
      <vt:lpstr>Closer Look at Controller Isolation Approach</vt:lpstr>
      <vt:lpstr>Closer Look at Controller Isolation Approach</vt:lpstr>
      <vt:lpstr>Evaluation</vt:lpstr>
      <vt:lpstr>Attack Scenario Evaluation</vt:lpstr>
      <vt:lpstr>Attack Scenario Evaluation</vt:lpstr>
      <vt:lpstr>Performance Evaluation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Controller-Oblivious Dynamic Access Control in Software-Defined Networks</dc:title>
  <dc:creator>Microsoft Office User</dc:creator>
  <cp:lastModifiedBy>Samuel C Jero</cp:lastModifiedBy>
  <cp:revision>198</cp:revision>
  <dcterms:created xsi:type="dcterms:W3CDTF">2019-06-06T15:26:02Z</dcterms:created>
  <dcterms:modified xsi:type="dcterms:W3CDTF">2019-07-25T23:21:22Z</dcterms:modified>
</cp:coreProperties>
</file>