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6"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65" r:id="rId18"/>
    <p:sldId id="381" r:id="rId19"/>
  </p:sldIdLst>
  <p:sldSz cx="12188825"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10" charset="0"/>
        <a:ea typeface="+mn-ea"/>
        <a:cs typeface="+mn-cs"/>
      </a:defRPr>
    </a:lvl5pPr>
    <a:lvl6pPr marL="2286000" algn="l" defTabSz="457200" rtl="0" eaLnBrk="1" latinLnBrk="0" hangingPunct="1">
      <a:defRPr sz="2400" kern="1200">
        <a:solidFill>
          <a:schemeClr val="tx1"/>
        </a:solidFill>
        <a:latin typeface="Arial" pitchFamily="-110" charset="0"/>
        <a:ea typeface="+mn-ea"/>
        <a:cs typeface="+mn-cs"/>
      </a:defRPr>
    </a:lvl6pPr>
    <a:lvl7pPr marL="2743200" algn="l" defTabSz="457200" rtl="0" eaLnBrk="1" latinLnBrk="0" hangingPunct="1">
      <a:defRPr sz="2400" kern="1200">
        <a:solidFill>
          <a:schemeClr val="tx1"/>
        </a:solidFill>
        <a:latin typeface="Arial" pitchFamily="-110" charset="0"/>
        <a:ea typeface="+mn-ea"/>
        <a:cs typeface="+mn-cs"/>
      </a:defRPr>
    </a:lvl7pPr>
    <a:lvl8pPr marL="3200400" algn="l" defTabSz="457200" rtl="0" eaLnBrk="1" latinLnBrk="0" hangingPunct="1">
      <a:defRPr sz="2400" kern="1200">
        <a:solidFill>
          <a:schemeClr val="tx1"/>
        </a:solidFill>
        <a:latin typeface="Arial" pitchFamily="-110" charset="0"/>
        <a:ea typeface="+mn-ea"/>
        <a:cs typeface="+mn-cs"/>
      </a:defRPr>
    </a:lvl8pPr>
    <a:lvl9pPr marL="3657600" algn="l" defTabSz="457200" rtl="0" eaLnBrk="1" latinLnBrk="0" hangingPunct="1">
      <a:defRPr sz="2400" kern="1200">
        <a:solidFill>
          <a:schemeClr val="tx1"/>
        </a:solidFill>
        <a:latin typeface="Arial" pitchFamily="-110"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84"/>
    <p:restoredTop sz="69895" autoAdjust="0"/>
  </p:normalViewPr>
  <p:slideViewPr>
    <p:cSldViewPr>
      <p:cViewPr varScale="1">
        <p:scale>
          <a:sx n="92" d="100"/>
          <a:sy n="92" d="100"/>
        </p:scale>
        <p:origin x="636" y="78"/>
      </p:cViewPr>
      <p:guideLst>
        <p:guide orient="horz" pos="2160"/>
        <p:guide pos="3839"/>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F294CCFB-749A-2F47-8EBA-00DE4241A432}" type="slidenum">
              <a:rPr lang="en-US" altLang="en-US"/>
              <a:pPr/>
              <a:t>‹#›</a:t>
            </a:fld>
            <a:endParaRPr lang="en-US" altLang="en-US"/>
          </a:p>
        </p:txBody>
      </p:sp>
    </p:spTree>
    <p:extLst>
      <p:ext uri="{BB962C8B-B14F-4D97-AF65-F5344CB8AC3E}">
        <p14:creationId xmlns:p14="http://schemas.microsoft.com/office/powerpoint/2010/main" val="2024323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1783C958-1F1B-2347-8B37-D6BC4B56CB47}" type="slidenum">
              <a:rPr lang="en-US" altLang="en-US"/>
              <a:pPr/>
              <a:t>‹#›</a:t>
            </a:fld>
            <a:endParaRPr lang="en-US" altLang="en-US"/>
          </a:p>
        </p:txBody>
      </p:sp>
      <p:sp>
        <p:nvSpPr>
          <p:cNvPr id="2054" name="Rectangle 6"/>
          <p:cNvSpPr>
            <a:spLocks noGrp="1" noChangeArrowheads="1"/>
          </p:cNvSpPr>
          <p:nvPr>
            <p:ph type="body" sz="quarter" idx="3"/>
          </p:nvPr>
        </p:nvSpPr>
        <p:spPr bwMode="auto">
          <a:xfrm>
            <a:off x="911225" y="4343400"/>
            <a:ext cx="5032375"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5" name="Rectangle 7"/>
          <p:cNvSpPr>
            <a:spLocks noGrp="1" noRot="1" noChangeAspect="1" noChangeArrowheads="1" noTextEdit="1"/>
          </p:cNvSpPr>
          <p:nvPr>
            <p:ph type="sldImg" idx="2"/>
          </p:nvPr>
        </p:nvSpPr>
        <p:spPr bwMode="auto">
          <a:xfrm>
            <a:off x="393700" y="692150"/>
            <a:ext cx="60706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604872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0"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5"/>
          </p:nvPr>
        </p:nvSpPr>
        <p:spPr>
          <a:ln/>
        </p:spPr>
        <p:txBody>
          <a:bodyPr/>
          <a:lstStyle/>
          <a:p>
            <a:fld id="{538FCF78-6F42-DD47-BFB7-03FB0C2A10DA}" type="slidenum">
              <a:rPr lang="en-US" altLang="en-US"/>
              <a:pPr/>
              <a:t>1</a:t>
            </a:fld>
            <a:endParaRPr lang="en-US" altLang="en-US"/>
          </a:p>
        </p:txBody>
      </p:sp>
      <p:sp>
        <p:nvSpPr>
          <p:cNvPr id="5122" name="Rectangle 2"/>
          <p:cNvSpPr>
            <a:spLocks noChangeArrowheads="1"/>
          </p:cNvSpPr>
          <p:nvPr/>
        </p:nvSpPr>
        <p:spPr bwMode="auto">
          <a:xfrm>
            <a:off x="3884613" y="0"/>
            <a:ext cx="2973387"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3" name="Rectangle 3"/>
          <p:cNvSpPr>
            <a:spLocks noChangeArrowheads="1"/>
          </p:cNvSpPr>
          <p:nvPr/>
        </p:nvSpPr>
        <p:spPr bwMode="auto">
          <a:xfrm>
            <a:off x="3884613" y="8686800"/>
            <a:ext cx="2973387"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4"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5"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6" name="Rectangle 6"/>
          <p:cNvSpPr>
            <a:spLocks noChangeArrowheads="1"/>
          </p:cNvSpPr>
          <p:nvPr/>
        </p:nvSpPr>
        <p:spPr bwMode="auto">
          <a:xfrm>
            <a:off x="3883025" y="0"/>
            <a:ext cx="2974975"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7" name="Rectangle 7"/>
          <p:cNvSpPr>
            <a:spLocks noChangeArrowheads="1"/>
          </p:cNvSpPr>
          <p:nvPr/>
        </p:nvSpPr>
        <p:spPr bwMode="auto">
          <a:xfrm>
            <a:off x="3883025" y="8686800"/>
            <a:ext cx="2974975"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8" name="Rectangle 8"/>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9" name="Rectangle 9"/>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30" name="Rectangle 10"/>
          <p:cNvSpPr>
            <a:spLocks noGrp="1" noRot="1" noChangeAspect="1" noChangeArrowheads="1" noTextEdit="1"/>
          </p:cNvSpPr>
          <p:nvPr>
            <p:ph type="sldImg"/>
          </p:nvPr>
        </p:nvSpPr>
        <p:spPr>
          <a:xfrm>
            <a:off x="393700" y="692150"/>
            <a:ext cx="6070600" cy="3416300"/>
          </a:xfrm>
          <a:ln cap="flat"/>
        </p:spPr>
      </p:sp>
      <p:sp>
        <p:nvSpPr>
          <p:cNvPr id="5131" name="Rectangle 11"/>
          <p:cNvSpPr>
            <a:spLocks noGrp="1" noChangeArrowheads="1"/>
          </p:cNvSpPr>
          <p:nvPr>
            <p:ph type="body" idx="1"/>
          </p:nvPr>
        </p:nvSpPr>
        <p:spPr>
          <a:ln/>
        </p:spPr>
        <p:txBody>
          <a:bodyPr/>
          <a:lstStyle/>
          <a:p>
            <a:r>
              <a:rPr lang="en-US" altLang="en-US" dirty="0" smtClean="0"/>
              <a:t>Good Afternoon,</a:t>
            </a:r>
            <a:r>
              <a:rPr lang="en-US" altLang="en-US" baseline="0" dirty="0" smtClean="0"/>
              <a:t> my name is Samuel Jero, and I’m a member of technical staff at MIT Lincoln Laboratory.  Today I’m going to present some reflections and lessons learned from seven years of research into moving target based defenses. I should note that this work is joint collaboration with Rick </a:t>
            </a:r>
            <a:r>
              <a:rPr lang="en-US" altLang="en-US" baseline="0" dirty="0" err="1" smtClean="0"/>
              <a:t>Skowyra</a:t>
            </a:r>
            <a:r>
              <a:rPr lang="en-US" altLang="en-US" baseline="0" dirty="0" smtClean="0"/>
              <a:t>, also from MIT Lincoln Laboratory</a:t>
            </a:r>
            <a:r>
              <a:rPr lang="en-US" altLang="en-US" baseline="0" dirty="0" smtClean="0"/>
              <a:t>.</a:t>
            </a:r>
          </a:p>
          <a:p>
            <a:endParaRPr lang="en-US" altLang="en-US" baseline="0" dirty="0" smtClean="0"/>
          </a:p>
          <a:p>
            <a:endParaRPr lang="en-US" altLang="en-US" baseline="0" dirty="0" smtClean="0"/>
          </a:p>
          <a:p>
            <a:endParaRPr lang="en-US" altLang="en-US" baseline="0" dirty="0" smtClean="0"/>
          </a:p>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Moving on to lesson 4,</a:t>
            </a:r>
            <a:r>
              <a:rPr lang="en-US" baseline="0" dirty="0" smtClean="0"/>
              <a:t> we have observed that moving target defenses may actually help attackers if used improperly. Here we show two examples of that: platform diversity and IP address randomization. Platform diversity, of course, is where the target application is dynamically moved between platforms. This is often touted to improve security because the attacker doesn’t know what platform the app is running on right now. Unfortunately, if the adversary only needs a single exploit to succeed, as is frequently the case, then this actually exposes the system to the UNION of all vulnerabilities, as an exploit of the app on any ONE platform is sufficient for compromise. In a similar manner, IP address randomization imposes significant burden on network forensics and debugging, which can actually allow the attacker to hide in the network and evade detection longer.</a:t>
            </a:r>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10</a:t>
            </a:fld>
            <a:endParaRPr lang="en-US" altLang="en-US"/>
          </a:p>
        </p:txBody>
      </p:sp>
    </p:spTree>
    <p:extLst>
      <p:ext uri="{BB962C8B-B14F-4D97-AF65-F5344CB8AC3E}">
        <p14:creationId xmlns:p14="http://schemas.microsoft.com/office/powerpoint/2010/main" val="1930825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we learn from this? Well, referring</a:t>
            </a:r>
            <a:r>
              <a:rPr lang="en-US" baseline="0" dirty="0" smtClean="0"/>
              <a:t> back to Lesson 3, we see that system type and threat model matter again. If your system is a single app that needs to remain protected, then maybe platform diversity is not a win. On the other hand, if your system is a mutually-distrusting distributed system, then maybe platform diversity provides benefits. Considering the threat model and increasing attack surface is important. Additionally, we need to be aware that dynamically changing state may hinder the situational awareness that would otherwise allow the defenders to detect the attack.</a:t>
            </a:r>
          </a:p>
          <a:p>
            <a:r>
              <a:rPr lang="en-US" baseline="0" dirty="0" smtClean="0"/>
              <a:t>As a result of this we suggest that future work focus on moving target defenses that reduce or minimally change the runtime attack surface. We also suggest that defenses need to consider how defenders are to maintain situational awareness in the face of dynamism, considering also that any APIs may be used by the attackers, as mentioned in Lesson 1.</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11</a:t>
            </a:fld>
            <a:endParaRPr lang="en-US" altLang="en-US"/>
          </a:p>
        </p:txBody>
      </p:sp>
    </p:spTree>
    <p:extLst>
      <p:ext uri="{BB962C8B-B14F-4D97-AF65-F5344CB8AC3E}">
        <p14:creationId xmlns:p14="http://schemas.microsoft.com/office/powerpoint/2010/main" val="3547725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to lesson 5:</a:t>
            </a:r>
            <a:r>
              <a:rPr lang="en-US" baseline="0" dirty="0" smtClean="0"/>
              <a:t> The timescale of movement must match the threat model. Fundamentally, moving target defenses introduce movement to recover from information leakage. Unfortunately, when this movement occurs is very important. Time based schemes are very common, but have a fundamental issue: too long and the attacker can succeed in spite of your defense, too slow and your defense just induces needless overhead. This kind of tunable parameter is also dangerous because, as we’ve seen before, its easy to underestimate the ability of the attacker. A better approach, like the one we used in our TASR system, is to try to reason about this randomization interval from your threat model. Consider a memory randomization defense for a network daemon. Here the adversary can only interact with the system by sending a request and receiving a response. In the worst case, one request will leak the memory layout and the next request could contain an exploit. Therefore, it suffices to </a:t>
            </a:r>
            <a:r>
              <a:rPr lang="en-US" baseline="0" dirty="0" err="1" smtClean="0"/>
              <a:t>rerandomize</a:t>
            </a:r>
            <a:r>
              <a:rPr lang="en-US" baseline="0" dirty="0" smtClean="0"/>
              <a:t> the application between any write/read pair. Any information leakage will then be invalidated by the time an exploit could be sent. Considering the threat model in this way, enables a strong argument about security while also providing the minimal performance overhead.</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12</a:t>
            </a:fld>
            <a:endParaRPr lang="en-US" altLang="en-US"/>
          </a:p>
        </p:txBody>
      </p:sp>
    </p:spTree>
    <p:extLst>
      <p:ext uri="{BB962C8B-B14F-4D97-AF65-F5344CB8AC3E}">
        <p14:creationId xmlns:p14="http://schemas.microsoft.com/office/powerpoint/2010/main" val="1791673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 so how to we</a:t>
            </a:r>
            <a:r>
              <a:rPr lang="en-US" baseline="0" dirty="0" smtClean="0"/>
              <a:t> generalize this? Well, first, movement in moving target defenses should be done based on a specific and realistic threat model. If you can be smarter than a simple periodic movement, you should. Second, systems that do not tie their movement to their threat model are difficult to setup security and difficult to evaluate.</a:t>
            </a:r>
          </a:p>
          <a:p>
            <a:r>
              <a:rPr lang="en-US" baseline="0" dirty="0" smtClean="0"/>
              <a:t>As very little work has been done to decided when to move, we believe this is fertile ground for future work.</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13</a:t>
            </a:fld>
            <a:endParaRPr lang="en-US" altLang="en-US"/>
          </a:p>
        </p:txBody>
      </p:sp>
    </p:spTree>
    <p:extLst>
      <p:ext uri="{BB962C8B-B14F-4D97-AF65-F5344CB8AC3E}">
        <p14:creationId xmlns:p14="http://schemas.microsoft.com/office/powerpoint/2010/main" val="745081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 on to our final lesson.</a:t>
            </a:r>
            <a:r>
              <a:rPr lang="en-US" baseline="0" dirty="0" smtClean="0"/>
              <a:t> Lesson 6: Moving target defenses must preserve system-wide consistency. This lesson comes from our experience building a network moving target defenses, called Dynamic Flow Isolation, that dynamically changed the network reachability based on system events. You can see an overview of the system and its major components on this slide. Notice that we have switches, sensors in the networks, databases, and a variety of software daemons all participating in this system. What we found is that the majority of our time was NOT spent building the infrastructure to dynamically change the network. Instead, the vast majority of the effort involved was in ensuring consistency across all the different components in the system. Essentially we created a distributed system that needed to maintain consistent state across all of its components in order for the network to operate.</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14</a:t>
            </a:fld>
            <a:endParaRPr lang="en-US" altLang="en-US"/>
          </a:p>
        </p:txBody>
      </p:sp>
    </p:spTree>
    <p:extLst>
      <p:ext uri="{BB962C8B-B14F-4D97-AF65-F5344CB8AC3E}">
        <p14:creationId xmlns:p14="http://schemas.microsoft.com/office/powerpoint/2010/main" val="1492131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did we learn from</a:t>
            </a:r>
            <a:r>
              <a:rPr lang="en-US" baseline="0" dirty="0" smtClean="0"/>
              <a:t> this experience? Well, maintaining consistency across the system may actually be a larger challenge than creating movement in the system. And these resulting consistency bugs are incredibly hard to track down or replicate. They often manifest as required, legitimate connectivity not working, which hurts availability. Additionally, with complex systems like this </a:t>
            </a:r>
            <a:r>
              <a:rPr lang="en-US" baseline="0" dirty="0" err="1" smtClean="0"/>
              <a:t>DoS</a:t>
            </a:r>
            <a:r>
              <a:rPr lang="en-US" baseline="0" dirty="0" smtClean="0"/>
              <a:t> becomes a real possibility. In fact, we </a:t>
            </a:r>
            <a:r>
              <a:rPr lang="en-US" baseline="0" dirty="0" err="1" smtClean="0"/>
              <a:t>DoSed</a:t>
            </a:r>
            <a:r>
              <a:rPr lang="en-US" baseline="0" dirty="0" smtClean="0"/>
              <a:t> our own system several times while testing it before we figured out how to properly deal with overload conditions so that recovery was even possible. This is also a good time to reflect on one of the earlier lessons, that the most effective moving target defenses are those that attempt to hide information that only the attacker, and NOT the rest of the system, needs.</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15</a:t>
            </a:fld>
            <a:endParaRPr lang="en-US" altLang="en-US"/>
          </a:p>
        </p:txBody>
      </p:sp>
    </p:spTree>
    <p:extLst>
      <p:ext uri="{BB962C8B-B14F-4D97-AF65-F5344CB8AC3E}">
        <p14:creationId xmlns:p14="http://schemas.microsoft.com/office/powerpoint/2010/main" val="2483178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a:t>
            </a:r>
            <a:r>
              <a:rPr lang="en-US" baseline="0" dirty="0" smtClean="0"/>
              <a:t> in summary then. Moving target defenses are a valuable defensive capability, but our experience over the last seven years has shown us that they need to be designed and deployed with care. In particular, it is critical to leverage a realistic threat model in deciding what to move, how to move it, and how often to do so. Additionally, moving target is most effective when applied to information that is critical to the attacker, but not needed by the rest of the system.</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16</a:t>
            </a:fld>
            <a:endParaRPr lang="en-US" altLang="en-US"/>
          </a:p>
        </p:txBody>
      </p:sp>
    </p:spTree>
    <p:extLst>
      <p:ext uri="{BB962C8B-B14F-4D97-AF65-F5344CB8AC3E}">
        <p14:creationId xmlns:p14="http://schemas.microsoft.com/office/powerpoint/2010/main" val="3875032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very much,</a:t>
            </a:r>
            <a:r>
              <a:rPr lang="en-US" baseline="0" dirty="0" smtClean="0"/>
              <a:t> and I’d be happy to take any questions now.</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17</a:t>
            </a:fld>
            <a:endParaRPr lang="en-US" altLang="en-US"/>
          </a:p>
        </p:txBody>
      </p:sp>
    </p:spTree>
    <p:extLst>
      <p:ext uri="{BB962C8B-B14F-4D97-AF65-F5344CB8AC3E}">
        <p14:creationId xmlns:p14="http://schemas.microsoft.com/office/powerpoint/2010/main" val="2657611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(Backup, no sound track)</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18</a:t>
            </a:fld>
            <a:endParaRPr lang="en-US" altLang="en-US"/>
          </a:p>
        </p:txBody>
      </p:sp>
    </p:spTree>
    <p:extLst>
      <p:ext uri="{BB962C8B-B14F-4D97-AF65-F5344CB8AC3E}">
        <p14:creationId xmlns:p14="http://schemas.microsoft.com/office/powerpoint/2010/main" val="283967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diving into</a:t>
            </a:r>
            <a:r>
              <a:rPr lang="en-US" baseline="0" dirty="0" smtClean="0"/>
              <a:t> our lessons learned from working in moving target, I want to give you a brief survey of the work we have done on moving target. This work has been somewhat disconnected and spans Rick and I’s graduate career as well as our years at Lincoln Laboratory. This work falls into several categories:</a:t>
            </a:r>
          </a:p>
          <a:p>
            <a:r>
              <a:rPr lang="en-US" baseline="0" dirty="0" smtClean="0"/>
              <a:t>First, systematic analysis of process memory defenses, many of which are moving target defenses. While most of these efforts set out to identity a combination of defenses that would protect against different classes of attacks, they ended up identifying novel attacks instead.</a:t>
            </a:r>
          </a:p>
          <a:p>
            <a:r>
              <a:rPr lang="en-US" baseline="0" dirty="0" smtClean="0"/>
              <a:t>Second, network moving target defenses, including both PHEAR and DFI. PHEAR randomized network identifiers like MAC and IP addresses, with the intention of hindering network reconnaissance while DFI dynamically limited the L2/L3 reachability in the network to only the connectivity actually required at each moment in time.</a:t>
            </a:r>
          </a:p>
          <a:p>
            <a:r>
              <a:rPr lang="en-US" baseline="0" dirty="0" smtClean="0"/>
              <a:t>Third, we investigated the use of multi-variant systems for attack detection by comparing the behavior of patched and unpatched software systems in order to identify attacks.</a:t>
            </a:r>
          </a:p>
          <a:p>
            <a:r>
              <a:rPr lang="en-US" baseline="0" dirty="0" smtClean="0"/>
              <a:t>Finally, Many of you may be aware that MIT Lincoln Laboratory published a survey of moving target defenses in 2013. We continued this work, tracking virtually all of the moving target defenses currently proposed, and released a second edition in 2018.</a:t>
            </a:r>
            <a:br>
              <a:rPr lang="en-US" baseline="0" dirty="0" smtClean="0"/>
            </a:br>
            <a:r>
              <a:rPr lang="en-US" dirty="0" smtClean="0"/>
              <a:t>In summary, seven years of work spanning 8 papers considering moving</a:t>
            </a:r>
            <a:r>
              <a:rPr lang="en-US" baseline="0" dirty="0" smtClean="0"/>
              <a:t> target defenses for both memory and networks as well as both the development of new defenses and exploits for existing defenses.</a:t>
            </a:r>
            <a:endParaRPr lang="en-US" dirty="0" smtClean="0"/>
          </a:p>
          <a:p>
            <a:endParaRPr lang="en-US" dirty="0" smtClean="0"/>
          </a:p>
          <a:p>
            <a:r>
              <a:rPr lang="en-US" dirty="0" smtClean="0"/>
              <a:t>References at end of deck</a:t>
            </a:r>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2</a:t>
            </a:fld>
            <a:endParaRPr lang="en-US" altLang="en-US"/>
          </a:p>
        </p:txBody>
      </p:sp>
    </p:spTree>
    <p:extLst>
      <p:ext uri="{BB962C8B-B14F-4D97-AF65-F5344CB8AC3E}">
        <p14:creationId xmlns:p14="http://schemas.microsoft.com/office/powerpoint/2010/main" val="123316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set</a:t>
            </a:r>
            <a:r>
              <a:rPr lang="en-US" baseline="0" dirty="0" smtClean="0"/>
              <a:t> the ground work for the rest of this talk, I want to quickly review moving target terminology to make sure we are all on the same page. Hopefully, by now everyone is familiar with moving target, the idea dynamically change some part of a usually static system to increase the uncertainty an attacker has about the system and make it more difficult to attack. We like to break moving target systems down into five classes, based on what part of the system you dynamically change:</a:t>
            </a:r>
          </a:p>
          <a:p>
            <a:pPr marL="228600" indent="-228600">
              <a:buAutoNum type="arabicParenR"/>
            </a:pPr>
            <a:r>
              <a:rPr lang="en-US" baseline="0" dirty="0" smtClean="0"/>
              <a:t>First, you can dynamically change the format or representation of data in the system --- use both JSON and XML and switch between them</a:t>
            </a:r>
          </a:p>
          <a:p>
            <a:pPr marL="228600" indent="-228600">
              <a:buAutoNum type="arabicParenR"/>
            </a:pPr>
            <a:r>
              <a:rPr lang="en-US" baseline="0" dirty="0" smtClean="0"/>
              <a:t>Next, you can dynamically change the software in the system --- using some kind of multi-variant system with multiple versions of your application, etc.</a:t>
            </a:r>
          </a:p>
          <a:p>
            <a:pPr marL="228600" indent="-228600">
              <a:buAutoNum type="arabicParenR"/>
            </a:pPr>
            <a:r>
              <a:rPr lang="en-US" baseline="0" dirty="0" smtClean="0"/>
              <a:t>Or you could change the runtime environment --- permuting the address space or changing libraries.</a:t>
            </a:r>
          </a:p>
          <a:p>
            <a:pPr marL="228600" indent="-228600">
              <a:buAutoNum type="arabicParenR"/>
            </a:pPr>
            <a:r>
              <a:rPr lang="en-US" baseline="0" dirty="0" smtClean="0"/>
              <a:t>Fourth, you could change the platform --- running your system on different operating systems, etc.</a:t>
            </a:r>
          </a:p>
          <a:p>
            <a:pPr marL="228600" indent="-228600">
              <a:buAutoNum type="arabicParenR"/>
            </a:pPr>
            <a:r>
              <a:rPr lang="en-US" baseline="0" dirty="0" smtClean="0"/>
              <a:t>Finally, you could change the network --- dynamically changing network identifiers or topology, for example.</a:t>
            </a:r>
          </a:p>
          <a:p>
            <a:pPr marL="0" indent="0">
              <a:buNone/>
            </a:pPr>
            <a:r>
              <a:rPr lang="en-US" baseline="0" dirty="0" smtClean="0"/>
              <a:t>Together, these five classes represent pretty much everything you can change about a computer system.</a:t>
            </a:r>
          </a:p>
          <a:p>
            <a:pPr marL="0" indent="0">
              <a:buNone/>
            </a:pPr>
            <a:endParaRPr lang="en-US" baseline="0" dirty="0" smtClean="0"/>
          </a:p>
          <a:p>
            <a:pPr marL="0" indent="0">
              <a:buNone/>
            </a:pPr>
            <a:r>
              <a:rPr lang="en-US" baseline="0" dirty="0" smtClean="0"/>
              <a:t>With this in mind, we are now ready to discuss our lessons learned. There are six of them.</a:t>
            </a:r>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3</a:t>
            </a:fld>
            <a:endParaRPr lang="en-US" altLang="en-US"/>
          </a:p>
        </p:txBody>
      </p:sp>
    </p:spTree>
    <p:extLst>
      <p:ext uri="{BB962C8B-B14F-4D97-AF65-F5344CB8AC3E}">
        <p14:creationId xmlns:p14="http://schemas.microsoft.com/office/powerpoint/2010/main" val="3845362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Lesson 1: Attackers can use APIs Too. In other words, if your system or your defense</a:t>
            </a:r>
            <a:r>
              <a:rPr lang="en-US" baseline="0" dirty="0" smtClean="0"/>
              <a:t> exposes APIs to enable other parts of the system to learn dynamically changing information, those same APIs can be used by an attacker to work around your defense.</a:t>
            </a:r>
          </a:p>
          <a:p>
            <a:r>
              <a:rPr lang="en-US" baseline="0" dirty="0" smtClean="0"/>
              <a:t>The 2017 </a:t>
            </a:r>
            <a:r>
              <a:rPr lang="en-US" baseline="0" dirty="0" err="1" smtClean="0"/>
              <a:t>NotPetya</a:t>
            </a:r>
            <a:r>
              <a:rPr lang="en-US" baseline="0" dirty="0" smtClean="0"/>
              <a:t> attack provides an example of this. This attack started with the compromise of an update server, which was then used to inject malware into other organizations via a software update. Once inside those organizations, </a:t>
            </a:r>
            <a:r>
              <a:rPr lang="en-US" baseline="0" dirty="0" err="1" smtClean="0"/>
              <a:t>NotPetya</a:t>
            </a:r>
            <a:r>
              <a:rPr lang="en-US" baseline="0" dirty="0" smtClean="0"/>
              <a:t> leveraged the APIs already present on the system, via windows </a:t>
            </a:r>
            <a:r>
              <a:rPr lang="en-US" baseline="0" dirty="0" err="1" smtClean="0"/>
              <a:t>powershell</a:t>
            </a:r>
            <a:r>
              <a:rPr lang="en-US" baseline="0" dirty="0" smtClean="0"/>
              <a:t> and similar tools, to conduct reconnaissance and steal credentials that could be used to simply login to other machines. While the </a:t>
            </a:r>
            <a:r>
              <a:rPr lang="en-US" baseline="0" dirty="0" err="1" smtClean="0"/>
              <a:t>EternalBlue</a:t>
            </a:r>
            <a:r>
              <a:rPr lang="en-US" baseline="0" dirty="0" smtClean="0"/>
              <a:t> exploit was also packaged by the malware, it seems that much of its spreading power came from this exploration and credential theft. Note that this attack is not unique. The attacks on Equifax in 2017 and Anthem in 2015 were similar.</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4</a:t>
            </a:fld>
            <a:endParaRPr lang="en-US" altLang="en-US"/>
          </a:p>
        </p:txBody>
      </p:sp>
    </p:spTree>
    <p:extLst>
      <p:ext uri="{BB962C8B-B14F-4D97-AF65-F5344CB8AC3E}">
        <p14:creationId xmlns:p14="http://schemas.microsoft.com/office/powerpoint/2010/main" val="244958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 so what can we learn from this?</a:t>
            </a:r>
            <a:r>
              <a:rPr lang="en-US" baseline="0" dirty="0" smtClean="0"/>
              <a:t> Well, moving target defenses fundamentally rely on the attacker needing information that is not readily available and then dynamically changing that information to make attacks harder. Unfortunately, modern systems, and even many moving target defenses, typically have very rich APIs that can directly supply an attacker with all the information they need. This is not because people are stupid, but because these APIs are necessary for large-scale system administration.</a:t>
            </a:r>
          </a:p>
          <a:p>
            <a:r>
              <a:rPr lang="en-US" baseline="0" dirty="0" smtClean="0"/>
              <a:t>This lesson also points to future research opportunities. While conventional targets for movement are no longer sufficient, attackers still---almost by definition---operate outside the normal bounds of system operation. Moving target may be incredibly valuable for detection and prevention, here, if applied to information that only the attackers need.</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5</a:t>
            </a:fld>
            <a:endParaRPr lang="en-US" altLang="en-US"/>
          </a:p>
        </p:txBody>
      </p:sp>
    </p:spTree>
    <p:extLst>
      <p:ext uri="{BB962C8B-B14F-4D97-AF65-F5344CB8AC3E}">
        <p14:creationId xmlns:p14="http://schemas.microsoft.com/office/powerpoint/2010/main" val="479967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actually takes us to lesson 2:</a:t>
            </a:r>
            <a:r>
              <a:rPr lang="en-US" baseline="0" dirty="0" smtClean="0"/>
              <a:t> Moving target defense work best when they hide information that only the attacker needs. Compare coarse grained randomization with IP address randomization. In coarse grained memory randomization, the attacker needs memory offsets to craft their exploit but this information is not needed by other processes. As a result, memory offsets can easily be randomized: there’s no metadata or state to ensure stays in sync between processes and no need to expose an API with this info to the rest of the system. In contrast, in IP address randomization, the attacker is trying to determine the victim’s IP address. Unfortunately, this is critical for pretty much every legitimate part of the system. As a result, extensive state changes and metadata consistency is required across the whole system and an API is basically required for legitimate parts of the system to lookup current IP addresses.</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6</a:t>
            </a:fld>
            <a:endParaRPr lang="en-US" altLang="en-US"/>
          </a:p>
        </p:txBody>
      </p:sp>
    </p:spTree>
    <p:extLst>
      <p:ext uri="{BB962C8B-B14F-4D97-AF65-F5344CB8AC3E}">
        <p14:creationId xmlns:p14="http://schemas.microsoft.com/office/powerpoint/2010/main" val="1292540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we learn from this contrast? Primarily that applying</a:t>
            </a:r>
            <a:r>
              <a:rPr lang="en-US" baseline="0" dirty="0" smtClean="0"/>
              <a:t> moving target defenses to information needed by legitimate parts of the system imposes significant security and performance cost. It results in additional overhead to generate metadata, introduces consistency issues in maintaining that metadata, and, as we saw in lesson 1, may allow an attacker to bypass the defense altogether. Instead, we strongly suggest looking for information that attackers need, but legitimate parts of the system do not. It is also important to realize that this is a spectrum. For instance, fine grained memory randomization may involve maintaining metadata for symbols or for </a:t>
            </a:r>
            <a:r>
              <a:rPr lang="en-US" baseline="0" dirty="0" err="1" smtClean="0"/>
              <a:t>rerandomization</a:t>
            </a:r>
            <a:r>
              <a:rPr lang="en-US" baseline="0" dirty="0" smtClean="0"/>
              <a:t>, but does not require this to be shared with other processes, placing it between the two systems we discussed before.</a:t>
            </a:r>
          </a:p>
          <a:p>
            <a:r>
              <a:rPr lang="en-US" dirty="0" smtClean="0"/>
              <a:t>In terms of suggestions for future</a:t>
            </a:r>
            <a:r>
              <a:rPr lang="en-US" baseline="0" dirty="0" smtClean="0"/>
              <a:t> research, we think this lesson suggests the need for a systematic identification of information critical to attackers, with an eye toward information that is not needed in the legitimate system. There is also the possibility for tunable moving target defenses that can trade overhead and metadata/synchronization costs for coverage and efficiency.</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7</a:t>
            </a:fld>
            <a:endParaRPr lang="en-US" altLang="en-US"/>
          </a:p>
        </p:txBody>
      </p:sp>
    </p:spTree>
    <p:extLst>
      <p:ext uri="{BB962C8B-B14F-4D97-AF65-F5344CB8AC3E}">
        <p14:creationId xmlns:p14="http://schemas.microsoft.com/office/powerpoint/2010/main" val="3546427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Third lesson</a:t>
            </a:r>
            <a:r>
              <a:rPr lang="en-US" baseline="0" dirty="0" smtClean="0"/>
              <a:t> is that threat model and system type matter when designing or applying moving target defenses. For example, the threat model quantifies attacker capabilities and success criteria. It turns out that implicit assumptions in either of these can be dangerous, as the history of memory defenses and attacks has shown. Defenses come up with new ad-hoc metrics characterizing their effectiveness, but these metrics implicitly limit the attacker’s abilities, and soon a new class of attacks is developed that circumvents these limitations.</a:t>
            </a:r>
          </a:p>
          <a:p>
            <a:r>
              <a:rPr lang="en-US" baseline="0" dirty="0" smtClean="0"/>
              <a:t>Additionally, the type of system one is trying to defend is critically important. Most moving target defenses will crash or halt the system in response to an attack. If the system being defended is a cyber physical system controlling a real physical component this may cause lasting physical harm, injury, or even death. This may actually be worse than if the attack succeeded!  If the defense has a non-zero false positive rate, this is even worse.</a:t>
            </a:r>
          </a:p>
          <a:p>
            <a:endParaRPr lang="en-US" dirty="0" smtClean="0"/>
          </a:p>
          <a:p>
            <a:r>
              <a:rPr lang="en-US" dirty="0" smtClean="0"/>
              <a:t>Date ranges</a:t>
            </a:r>
            <a:r>
              <a:rPr lang="en-US" baseline="0" dirty="0" smtClean="0"/>
              <a:t> are approximate and based on citations included in paper.</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8</a:t>
            </a:fld>
            <a:endParaRPr lang="en-US" altLang="en-US"/>
          </a:p>
        </p:txBody>
      </p:sp>
    </p:spTree>
    <p:extLst>
      <p:ext uri="{BB962C8B-B14F-4D97-AF65-F5344CB8AC3E}">
        <p14:creationId xmlns:p14="http://schemas.microsoft.com/office/powerpoint/2010/main" val="2597328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we take away from this?</a:t>
            </a:r>
            <a:r>
              <a:rPr lang="en-US" baseline="0" dirty="0" smtClean="0"/>
              <a:t> Two things: First, that ad-hoc metrics and arguments about security may underestimate the attacker, therefore, overestimating the security of a defense. Second, that in some important systems loss of availability can be worse than loss of integrity, and implicit assumptions about the relative “worseness” of these should be made explicit.</a:t>
            </a:r>
          </a:p>
          <a:p>
            <a:r>
              <a:rPr lang="en-US" baseline="0" dirty="0" smtClean="0"/>
              <a:t>We think that these are both promising areas for future work. In particular, around the development of evaluation criteria based on realistic attacker behavior and targeting moving target defenses for non-conventional platforms, especially real-time and high-availability systems.</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9</a:t>
            </a:fld>
            <a:endParaRPr lang="en-US" altLang="en-US"/>
          </a:p>
        </p:txBody>
      </p:sp>
    </p:spTree>
    <p:extLst>
      <p:ext uri="{BB962C8B-B14F-4D97-AF65-F5344CB8AC3E}">
        <p14:creationId xmlns:p14="http://schemas.microsoft.com/office/powerpoint/2010/main" val="4135624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1109183" y="1389888"/>
            <a:ext cx="9970459" cy="1298448"/>
          </a:xfrm>
        </p:spPr>
        <p:txBody>
          <a:bodyPr anchor="b" anchorCtr="0"/>
          <a:lstStyle>
            <a:lvl1pPr>
              <a:lnSpc>
                <a:spcPct val="100000"/>
              </a:lnSpc>
              <a:spcAft>
                <a:spcPts val="600"/>
              </a:spcAft>
              <a:defRPr sz="3600"/>
            </a:lvl1pPr>
          </a:lstStyle>
          <a:p>
            <a:r>
              <a:rPr lang="en-US" altLang="en-US"/>
              <a:t>Click to edit Master title style</a:t>
            </a:r>
            <a:endParaRPr lang="en-US" altLang="en-US" dirty="0"/>
          </a:p>
        </p:txBody>
      </p:sp>
      <p:sp>
        <p:nvSpPr>
          <p:cNvPr id="6202" name="Rectangle 1082"/>
          <p:cNvSpPr>
            <a:spLocks noGrp="1" noChangeArrowheads="1"/>
          </p:cNvSpPr>
          <p:nvPr>
            <p:ph type="subTitle" sz="quarter" idx="1"/>
          </p:nvPr>
        </p:nvSpPr>
        <p:spPr>
          <a:xfrm>
            <a:off x="1109183" y="3008376"/>
            <a:ext cx="9970459" cy="1792224"/>
          </a:xfrm>
          <a:prstGeom prst="rect">
            <a:avLst/>
          </a:prstGeom>
          <a:ln w="12700">
            <a:headEnd type="none" w="sm" len="sm"/>
            <a:tailEnd type="none" w="sm" len="sm"/>
          </a:ln>
        </p:spPr>
        <p:txBody>
          <a:bodyPr lIns="91440" tIns="45720" rIns="91440" bIns="45720" anchor="ctr" anchorCtr="0"/>
          <a:lstStyle>
            <a:lvl1pPr marL="0" indent="0" algn="ctr">
              <a:lnSpc>
                <a:spcPct val="100000"/>
              </a:lnSpc>
              <a:spcBef>
                <a:spcPts val="0"/>
              </a:spcBef>
              <a:spcAft>
                <a:spcPts val="2400"/>
              </a:spcAft>
              <a:buFontTx/>
              <a:buNone/>
              <a:defRPr sz="2200"/>
            </a:lvl1pPr>
          </a:lstStyle>
          <a:p>
            <a:r>
              <a:rPr lang="en-US" altLang="en-US"/>
              <a:t>Click to edit Master subtitle style</a:t>
            </a:r>
            <a:endParaRPr lang="en-US" altLang="en-US" dirty="0"/>
          </a:p>
        </p:txBody>
      </p:sp>
      <p:sp>
        <p:nvSpPr>
          <p:cNvPr id="9" name="Freeform 8"/>
          <p:cNvSpPr>
            <a:spLocks/>
          </p:cNvSpPr>
          <p:nvPr userDrawn="1"/>
        </p:nvSpPr>
        <p:spPr bwMode="auto">
          <a:xfrm>
            <a:off x="0" y="950976"/>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 name="Freeform 8"/>
          <p:cNvSpPr>
            <a:spLocks/>
          </p:cNvSpPr>
          <p:nvPr userDrawn="1"/>
        </p:nvSpPr>
        <p:spPr bwMode="auto">
          <a:xfrm>
            <a:off x="0" y="6355080"/>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7" name="Picture 6" descr="LL_Logo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9976" y="5111496"/>
            <a:ext cx="3429000" cy="34544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hart Placeholder 3"/>
          <p:cNvSpPr>
            <a:spLocks noGrp="1"/>
          </p:cNvSpPr>
          <p:nvPr>
            <p:ph type="chart" sz="quarter" idx="10"/>
          </p:nvPr>
        </p:nvSpPr>
        <p:spPr>
          <a:xfrm>
            <a:off x="1791758" y="1700784"/>
            <a:ext cx="8605310" cy="394106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a:t>Click icon to add chart</a:t>
            </a:r>
            <a:endParaRPr lang="en-US" dirty="0"/>
          </a:p>
        </p:txBody>
      </p:sp>
      <p:sp>
        <p:nvSpPr>
          <p:cNvPr id="5" name="Text Placeholder 4"/>
          <p:cNvSpPr>
            <a:spLocks noGrp="1"/>
          </p:cNvSpPr>
          <p:nvPr>
            <p:ph type="body" sz="quarter" idx="11"/>
          </p:nvPr>
        </p:nvSpPr>
        <p:spPr>
          <a:xfrm>
            <a:off x="1791758" y="1252728"/>
            <a:ext cx="8605310"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1791758" y="5705856"/>
            <a:ext cx="8605310"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00709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3" y="1293094"/>
            <a:ext cx="5317368" cy="4830616"/>
          </a:xfrm>
          <a:prstGeom prst="rect">
            <a:avLst/>
          </a:prstGeom>
        </p:spPr>
        <p:txBody>
          <a:bodyPr/>
          <a:lstStyle>
            <a:lvl1pPr>
              <a:lnSpc>
                <a:spcPct val="100000"/>
              </a:lnSpc>
              <a:spcBef>
                <a:spcPts val="1500"/>
              </a:spcBef>
              <a:spcAft>
                <a:spcPts val="0"/>
              </a:spcAft>
              <a:defRPr/>
            </a:lvl1pPr>
            <a:lvl2pPr marL="539750" indent="-255588">
              <a:lnSpc>
                <a:spcPct val="100000"/>
              </a:lnSpc>
              <a:spcBef>
                <a:spcPts val="600"/>
              </a:spcBef>
              <a:spcAft>
                <a:spcPts val="0"/>
              </a:spcAft>
              <a:defRPr sz="1800"/>
            </a:lvl2pPr>
            <a:lvl3pPr marL="757238" indent="-184150">
              <a:lnSpc>
                <a:spcPct val="100000"/>
              </a:lnSpc>
              <a:spcBef>
                <a:spcPts val="600"/>
              </a:spcBef>
              <a:spcAft>
                <a:spcPts val="0"/>
              </a:spcAft>
              <a:buSzPct val="90000"/>
              <a:buFont typeface="Arial" pitchFamily="34" charset="0"/>
              <a:buChar char="•"/>
              <a:defRPr/>
            </a:lvl3pPr>
            <a:lvl4pPr marL="1257300" indent="-225425">
              <a:lnSpc>
                <a:spcPct val="100000"/>
              </a:lnSpc>
              <a:spcBef>
                <a:spcPts val="400"/>
              </a:spcBef>
              <a:spcAft>
                <a:spcPts val="0"/>
              </a:spcAft>
              <a:buFont typeface="Arial" panose="020B0604020202020204" pitchFamily="34" charset="0"/>
              <a:buChar char="‒"/>
              <a:defRPr/>
            </a:lvl4pPr>
            <a:lvl5pPr marL="1261872" indent="0">
              <a:lnSpc>
                <a:spcPct val="100000"/>
              </a:lnSpc>
              <a:spcBef>
                <a:spcPts val="4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endParaRPr lang="en-US" dirty="0"/>
          </a:p>
        </p:txBody>
      </p:sp>
      <p:sp>
        <p:nvSpPr>
          <p:cNvPr id="7" name="Content Placeholder 7"/>
          <p:cNvSpPr>
            <a:spLocks noGrp="1"/>
          </p:cNvSpPr>
          <p:nvPr>
            <p:ph sz="quarter" idx="11"/>
          </p:nvPr>
        </p:nvSpPr>
        <p:spPr>
          <a:xfrm>
            <a:off x="6323012" y="1293094"/>
            <a:ext cx="5317368" cy="4830616"/>
          </a:xfrm>
          <a:prstGeom prst="rect">
            <a:avLst/>
          </a:prstGeom>
        </p:spPr>
        <p:txBody>
          <a:bodyPr/>
          <a:lstStyle>
            <a:lvl1pPr>
              <a:lnSpc>
                <a:spcPct val="100000"/>
              </a:lnSpc>
              <a:spcBef>
                <a:spcPts val="1500"/>
              </a:spcBef>
              <a:spcAft>
                <a:spcPts val="0"/>
              </a:spcAft>
              <a:defRPr/>
            </a:lvl1pPr>
            <a:lvl2pPr marL="539750" indent="-255588">
              <a:lnSpc>
                <a:spcPct val="100000"/>
              </a:lnSpc>
              <a:spcBef>
                <a:spcPts val="600"/>
              </a:spcBef>
              <a:spcAft>
                <a:spcPts val="0"/>
              </a:spcAft>
              <a:defRPr sz="1800"/>
            </a:lvl2pPr>
            <a:lvl3pPr marL="757238" indent="-184150">
              <a:lnSpc>
                <a:spcPct val="100000"/>
              </a:lnSpc>
              <a:spcBef>
                <a:spcPts val="600"/>
              </a:spcBef>
              <a:spcAft>
                <a:spcPts val="0"/>
              </a:spcAft>
              <a:buSzPct val="90000"/>
              <a:buFont typeface="Arial" pitchFamily="34" charset="0"/>
              <a:buChar char="•"/>
              <a:defRPr/>
            </a:lvl3pPr>
            <a:lvl4pPr marL="1257300" indent="-225425">
              <a:lnSpc>
                <a:spcPct val="100000"/>
              </a:lnSpc>
              <a:spcBef>
                <a:spcPts val="400"/>
              </a:spcBef>
              <a:spcAft>
                <a:spcPts val="0"/>
              </a:spcAft>
              <a:buFont typeface="Arial" panose="020B0604020202020204" pitchFamily="34" charset="0"/>
              <a:buChar char="‒"/>
              <a:defRPr/>
            </a:lvl4pPr>
            <a:lvl5pPr marL="1261872" indent="0">
              <a:lnSpc>
                <a:spcPct val="100000"/>
              </a:lnSpc>
              <a:spcBef>
                <a:spcPts val="4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63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wo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3" y="1293094"/>
            <a:ext cx="5317368" cy="4830616"/>
          </a:xfrm>
          <a:prstGeom prst="rect">
            <a:avLst/>
          </a:prstGeom>
        </p:spPr>
        <p:txBody>
          <a:bodyPr/>
          <a:lstStyle>
            <a:lvl1pPr>
              <a:lnSpc>
                <a:spcPct val="100000"/>
              </a:lnSpc>
              <a:spcBef>
                <a:spcPts val="1500"/>
              </a:spcBef>
              <a:spcAft>
                <a:spcPts val="0"/>
              </a:spcAft>
              <a:defRPr/>
            </a:lvl1pPr>
            <a:lvl2pPr marL="539750" indent="-255588">
              <a:lnSpc>
                <a:spcPct val="100000"/>
              </a:lnSpc>
              <a:spcBef>
                <a:spcPts val="600"/>
              </a:spcBef>
              <a:spcAft>
                <a:spcPts val="0"/>
              </a:spcAft>
              <a:defRPr sz="1800"/>
            </a:lvl2pPr>
            <a:lvl3pPr marL="757238" indent="-184150">
              <a:lnSpc>
                <a:spcPct val="100000"/>
              </a:lnSpc>
              <a:spcBef>
                <a:spcPts val="600"/>
              </a:spcBef>
              <a:spcAft>
                <a:spcPts val="0"/>
              </a:spcAft>
              <a:buSzPct val="90000"/>
              <a:buFont typeface="Arial" pitchFamily="34" charset="0"/>
              <a:buChar char="•"/>
              <a:defRPr/>
            </a:lvl3pPr>
            <a:lvl4pPr marL="1257300" indent="-225425">
              <a:lnSpc>
                <a:spcPct val="100000"/>
              </a:lnSpc>
              <a:spcBef>
                <a:spcPts val="400"/>
              </a:spcBef>
              <a:spcAft>
                <a:spcPts val="0"/>
              </a:spcAft>
              <a:buFont typeface="Arial" panose="020B0604020202020204" pitchFamily="34" charset="0"/>
              <a:buChar char="‒"/>
              <a:defRPr/>
            </a:lvl4pPr>
            <a:lvl5pPr marL="1261872" indent="0">
              <a:lnSpc>
                <a:spcPct val="100000"/>
              </a:lnSpc>
              <a:spcBef>
                <a:spcPts val="4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endParaRPr lang="en-US" dirty="0"/>
          </a:p>
        </p:txBody>
      </p:sp>
      <p:sp>
        <p:nvSpPr>
          <p:cNvPr id="7" name="Content Placeholder 7"/>
          <p:cNvSpPr>
            <a:spLocks noGrp="1"/>
          </p:cNvSpPr>
          <p:nvPr>
            <p:ph sz="quarter" idx="11"/>
          </p:nvPr>
        </p:nvSpPr>
        <p:spPr>
          <a:xfrm>
            <a:off x="6323012" y="1293094"/>
            <a:ext cx="5317368" cy="4830616"/>
          </a:xfrm>
          <a:prstGeom prst="rect">
            <a:avLst/>
          </a:prstGeom>
        </p:spPr>
        <p:txBody>
          <a:bodyPr/>
          <a:lstStyle>
            <a:lvl1pPr>
              <a:lnSpc>
                <a:spcPct val="100000"/>
              </a:lnSpc>
              <a:spcBef>
                <a:spcPts val="1500"/>
              </a:spcBef>
              <a:spcAft>
                <a:spcPts val="0"/>
              </a:spcAft>
              <a:defRPr/>
            </a:lvl1pPr>
            <a:lvl2pPr marL="539750" indent="-255588">
              <a:lnSpc>
                <a:spcPct val="100000"/>
              </a:lnSpc>
              <a:spcBef>
                <a:spcPts val="600"/>
              </a:spcBef>
              <a:spcAft>
                <a:spcPts val="0"/>
              </a:spcAft>
              <a:defRPr sz="1800"/>
            </a:lvl2pPr>
            <a:lvl3pPr marL="757238" indent="-184150">
              <a:lnSpc>
                <a:spcPct val="100000"/>
              </a:lnSpc>
              <a:spcBef>
                <a:spcPts val="600"/>
              </a:spcBef>
              <a:spcAft>
                <a:spcPts val="0"/>
              </a:spcAft>
              <a:buSzPct val="90000"/>
              <a:buFont typeface="Arial" pitchFamily="34" charset="0"/>
              <a:buChar char="•"/>
              <a:defRPr/>
            </a:lvl3pPr>
            <a:lvl4pPr marL="1257300" indent="-225425">
              <a:lnSpc>
                <a:spcPct val="100000"/>
              </a:lnSpc>
              <a:spcBef>
                <a:spcPts val="400"/>
              </a:spcBef>
              <a:spcAft>
                <a:spcPts val="0"/>
              </a:spcAft>
              <a:buFont typeface="Arial" panose="020B0604020202020204" pitchFamily="34" charset="0"/>
              <a:buChar char="‒"/>
              <a:defRPr/>
            </a:lvl4pPr>
            <a:lvl5pPr marL="1261872" indent="0">
              <a:lnSpc>
                <a:spcPct val="100000"/>
              </a:lnSpc>
              <a:spcBef>
                <a:spcPts val="4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951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33819" y="1289304"/>
            <a:ext cx="10921187"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Arial"/>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2"/>
          <p:cNvSpPr>
            <a:spLocks noGrp="1"/>
          </p:cNvSpPr>
          <p:nvPr>
            <p:ph idx="1"/>
          </p:nvPr>
        </p:nvSpPr>
        <p:spPr>
          <a:xfrm>
            <a:off x="633819" y="1289304"/>
            <a:ext cx="5314328"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0"/>
          </p:nvPr>
        </p:nvSpPr>
        <p:spPr>
          <a:xfrm>
            <a:off x="6216301" y="1289304"/>
            <a:ext cx="5314328"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780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14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5449" y="146304"/>
            <a:ext cx="9677927" cy="466344"/>
          </a:xfrm>
        </p:spPr>
        <p:txBody>
          <a:bodyPr/>
          <a:lstStyle/>
          <a:p>
            <a:r>
              <a:rPr lang="en-US"/>
              <a:t>Click to edit Master title style</a:t>
            </a:r>
          </a:p>
        </p:txBody>
      </p:sp>
      <p:sp>
        <p:nvSpPr>
          <p:cNvPr id="3" name="Content Placeholder 2"/>
          <p:cNvSpPr>
            <a:spLocks noGrp="1"/>
          </p:cNvSpPr>
          <p:nvPr>
            <p:ph idx="1"/>
          </p:nvPr>
        </p:nvSpPr>
        <p:spPr>
          <a:xfrm>
            <a:off x="633819" y="1289304"/>
            <a:ext cx="10921187"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0" hasCustomPrompt="1"/>
          </p:nvPr>
        </p:nvSpPr>
        <p:spPr>
          <a:xfrm>
            <a:off x="1255449" y="594360"/>
            <a:ext cx="9677927" cy="304800"/>
          </a:xfrm>
          <a:prstGeom prst="rect">
            <a:avLst/>
          </a:prstGeom>
        </p:spPr>
        <p:txBody>
          <a:bodyPr vert="horz"/>
          <a:lstStyle>
            <a:lvl1pPr marL="0" indent="0" algn="ctr">
              <a:lnSpc>
                <a:spcPts val="2400"/>
              </a:lnSpc>
              <a:spcBef>
                <a:spcPts val="300"/>
              </a:spcBef>
              <a:spcAft>
                <a:spcPts val="600"/>
              </a:spcAft>
              <a:buFontTx/>
              <a:buNone/>
              <a:defRPr sz="2400" baseline="0"/>
            </a:lvl1pPr>
            <a:lvl2pPr marL="520700" indent="0">
              <a:buNone/>
              <a:defRPr/>
            </a:lvl2pPr>
            <a:lvl3pPr marL="976313" indent="0">
              <a:buNone/>
              <a:defRPr/>
            </a:lvl3pPr>
            <a:lvl4pPr marL="1427162" indent="0">
              <a:buNone/>
              <a:defRPr/>
            </a:lvl4pPr>
            <a:lvl5pPr>
              <a:buNone/>
              <a:defRPr/>
            </a:lvl5pPr>
          </a:lstStyle>
          <a:p>
            <a:pPr lvl="0"/>
            <a:r>
              <a:rPr lang="en-US" dirty="0"/>
              <a:t>Click to add Subtitle</a:t>
            </a:r>
          </a:p>
        </p:txBody>
      </p:sp>
    </p:spTree>
    <p:extLst>
      <p:ext uri="{BB962C8B-B14F-4D97-AF65-F5344CB8AC3E}">
        <p14:creationId xmlns:p14="http://schemas.microsoft.com/office/powerpoint/2010/main" val="241134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33819" y="1682496"/>
            <a:ext cx="10921187" cy="4443984"/>
          </a:xfrm>
          <a:prstGeom prst="rect">
            <a:avLst/>
          </a:prstGeom>
        </p:spPr>
        <p:txBody>
          <a:bodyPr anchor="t" anchorCtr="1"/>
          <a:lstStyle>
            <a:lvl1pPr marL="237744" indent="-237744">
              <a:lnSpc>
                <a:spcPct val="90000"/>
              </a:lnSpc>
              <a:spcBef>
                <a:spcPts val="1500"/>
              </a:spcBef>
              <a:buSzPct val="100000"/>
              <a:buFont typeface="Arial"/>
              <a:buChar char="•"/>
              <a:defRPr/>
            </a:lvl1pPr>
            <a:lvl2pPr marL="539496" indent="-256032">
              <a:lnSpc>
                <a:spcPct val="90000"/>
              </a:lnSpc>
              <a:spcBef>
                <a:spcPts val="1500"/>
              </a:spcBef>
              <a:defRPr/>
            </a:lvl2pPr>
            <a:lvl3pPr marL="758952" indent="-182880">
              <a:lnSpc>
                <a:spcPct val="90000"/>
              </a:lnSpc>
              <a:spcBef>
                <a:spcPts val="1500"/>
              </a:spcBef>
              <a:buSzPct val="90000"/>
              <a:buFont typeface="Wingdings" charset="2"/>
              <a:buChar char="§"/>
              <a:defRPr/>
            </a:lvl3pPr>
            <a:lvl4pPr marL="1033272" indent="0">
              <a:lnSpc>
                <a:spcPct val="90000"/>
              </a:lnSpc>
              <a:spcBef>
                <a:spcPts val="1500"/>
              </a:spcBef>
              <a:buFontTx/>
              <a:buNone/>
              <a:defRPr/>
            </a:lvl4pPr>
            <a:lvl5pPr marL="1261872" indent="0">
              <a:lnSpc>
                <a:spcPct val="90000"/>
              </a:lnSpc>
              <a:spcBef>
                <a:spcPts val="15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134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Picture Placeholder 3"/>
          <p:cNvSpPr>
            <a:spLocks noGrp="1"/>
          </p:cNvSpPr>
          <p:nvPr>
            <p:ph type="pic" sz="quarter" idx="10" hasCustomPrompt="1"/>
          </p:nvPr>
        </p:nvSpPr>
        <p:spPr>
          <a:xfrm>
            <a:off x="2108667" y="1764792"/>
            <a:ext cx="7959303" cy="3776472"/>
          </a:xfrm>
          <a:prstGeom prst="rect">
            <a:avLst/>
          </a:prstGeom>
          <a:ln w="12700">
            <a:solidFill>
              <a:schemeClr val="tx1"/>
            </a:solidFill>
          </a:ln>
        </p:spPr>
        <p:txBody>
          <a:bodyPr vert="horz"/>
          <a:lstStyle>
            <a:lvl1pPr marL="0" indent="0" algn="ctr">
              <a:lnSpc>
                <a:spcPts val="2000"/>
              </a:lnSpc>
              <a:spcBef>
                <a:spcPts val="300"/>
              </a:spcBef>
              <a:spcAft>
                <a:spcPts val="600"/>
              </a:spcAft>
              <a:buFontTx/>
              <a:buNone/>
              <a:defRPr/>
            </a:lvl1pPr>
          </a:lstStyle>
          <a:p>
            <a:r>
              <a:rPr lang="en-US" dirty="0"/>
              <a:t>Click icon to add picture</a:t>
            </a:r>
          </a:p>
        </p:txBody>
      </p:sp>
      <p:sp>
        <p:nvSpPr>
          <p:cNvPr id="5" name="Text Placeholder 4"/>
          <p:cNvSpPr>
            <a:spLocks noGrp="1"/>
          </p:cNvSpPr>
          <p:nvPr>
            <p:ph type="body" sz="quarter" idx="11"/>
          </p:nvPr>
        </p:nvSpPr>
        <p:spPr>
          <a:xfrm>
            <a:off x="2108667" y="1316736"/>
            <a:ext cx="7959303"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2108667" y="5605272"/>
            <a:ext cx="7959303"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49790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Media Placeholder 3"/>
          <p:cNvSpPr>
            <a:spLocks noGrp="1"/>
          </p:cNvSpPr>
          <p:nvPr>
            <p:ph type="media" sz="quarter" idx="10"/>
          </p:nvPr>
        </p:nvSpPr>
        <p:spPr>
          <a:xfrm>
            <a:off x="2315877" y="1828800"/>
            <a:ext cx="7581449" cy="334670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a:t>Click icon to add media</a:t>
            </a:r>
            <a:endParaRPr lang="en-US" dirty="0"/>
          </a:p>
        </p:txBody>
      </p:sp>
      <p:sp>
        <p:nvSpPr>
          <p:cNvPr id="5" name="Text Placeholder 4"/>
          <p:cNvSpPr>
            <a:spLocks noGrp="1"/>
          </p:cNvSpPr>
          <p:nvPr>
            <p:ph type="body" sz="quarter" idx="11"/>
          </p:nvPr>
        </p:nvSpPr>
        <p:spPr>
          <a:xfrm>
            <a:off x="2315877" y="1371600"/>
            <a:ext cx="7581449"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2315877" y="5230368"/>
            <a:ext cx="7581449"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3803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255449" y="100584"/>
            <a:ext cx="9677927" cy="813816"/>
          </a:xfrm>
          <a:prstGeom prst="rect">
            <a:avLst/>
          </a:prstGeom>
          <a:noFill/>
          <a:ln w="9525">
            <a:noFill/>
            <a:miter lim="800000"/>
            <a:headEnd/>
            <a:tailEnd/>
          </a:ln>
          <a:effectLst/>
        </p:spPr>
        <p:txBody>
          <a:bodyPr vert="horz" wrap="square" lIns="92064" tIns="46033" rIns="92064" bIns="46033" numCol="1" anchor="ctr" anchorCtr="0" compatLnSpc="1">
            <a:prstTxWarp prst="textNoShape">
              <a:avLst/>
            </a:prstTxWarp>
          </a:bodyPr>
          <a:lstStyle/>
          <a:p>
            <a:pPr lvl="0"/>
            <a:r>
              <a:rPr lang="en-US" altLang="en-US"/>
              <a:t>Click to edit Master title style</a:t>
            </a:r>
            <a:endParaRPr lang="en-US" altLang="en-US" dirty="0"/>
          </a:p>
        </p:txBody>
      </p:sp>
      <p:sp>
        <p:nvSpPr>
          <p:cNvPr id="1032" name="Freeform 8"/>
          <p:cNvSpPr>
            <a:spLocks/>
          </p:cNvSpPr>
          <p:nvPr/>
        </p:nvSpPr>
        <p:spPr bwMode="auto">
          <a:xfrm>
            <a:off x="0" y="950976"/>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48" name="Rectangle 24"/>
          <p:cNvSpPr>
            <a:spLocks noChangeArrowheads="1"/>
          </p:cNvSpPr>
          <p:nvPr/>
        </p:nvSpPr>
        <p:spPr bwMode="auto">
          <a:xfrm>
            <a:off x="426609" y="6455664"/>
            <a:ext cx="1450470" cy="219456"/>
          </a:xfrm>
          <a:prstGeom prst="rect">
            <a:avLst/>
          </a:prstGeom>
          <a:noFill/>
          <a:ln w="9525">
            <a:noFill/>
            <a:miter lim="800000"/>
            <a:headEnd/>
            <a:tailEnd/>
          </a:ln>
          <a:effectLst/>
        </p:spPr>
        <p:txBody>
          <a:bodyPr wrap="square" lIns="0" tIns="0" rIns="0" bIns="0" anchor="t" anchorCtr="0">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sz="700" b="0" i="0" baseline="0" dirty="0" smtClean="0"/>
              <a:t>MTD </a:t>
            </a:r>
            <a:r>
              <a:rPr lang="en-US" altLang="en-US" sz="700" b="0" i="0" baseline="0" dirty="0"/>
              <a:t>- </a:t>
            </a:r>
            <a:fld id="{321F32AB-3DDB-C54A-A434-42EC1FB733CD}" type="slidenum">
              <a:rPr lang="en-US" altLang="en-US" sz="700" b="0" i="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en-US" sz="700" b="0" i="0" baseline="0" dirty="0"/>
          </a:p>
          <a:p>
            <a:pPr algn="l">
              <a:lnSpc>
                <a:spcPct val="100000"/>
              </a:lnSpc>
            </a:pPr>
            <a:r>
              <a:rPr lang="en-US" altLang="en-US" sz="700" b="0" i="0" baseline="0" dirty="0" smtClean="0"/>
              <a:t>S. </a:t>
            </a:r>
            <a:r>
              <a:rPr lang="en-US" altLang="en-US" sz="700" b="0" i="0" baseline="0" dirty="0" err="1" smtClean="0"/>
              <a:t>Jero</a:t>
            </a:r>
            <a:endParaRPr lang="en-US" altLang="en-US" sz="700" b="0" i="0" baseline="0" dirty="0"/>
          </a:p>
        </p:txBody>
      </p:sp>
      <p:sp>
        <p:nvSpPr>
          <p:cNvPr id="11" name="Freeform 8"/>
          <p:cNvSpPr>
            <a:spLocks/>
          </p:cNvSpPr>
          <p:nvPr/>
        </p:nvSpPr>
        <p:spPr bwMode="auto">
          <a:xfrm>
            <a:off x="0" y="6355080"/>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8" name="Picture 7" descr="LL_Logo_alone_blue.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84632" y="246888"/>
            <a:ext cx="548658" cy="531101"/>
          </a:xfrm>
          <a:prstGeom prst="rect">
            <a:avLst/>
          </a:prstGeom>
        </p:spPr>
      </p:pic>
      <p:pic>
        <p:nvPicPr>
          <p:cNvPr id="9" name="Picture 8" descr="LL_Logo_blue_nomark.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683496" y="6473952"/>
            <a:ext cx="2023269" cy="2300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4" r:id="rId4"/>
    <p:sldLayoutId id="2147483662" r:id="rId5"/>
    <p:sldLayoutId id="2147483656" r:id="rId6"/>
    <p:sldLayoutId id="2147483658" r:id="rId7"/>
    <p:sldLayoutId id="2147483659" r:id="rId8"/>
    <p:sldLayoutId id="2147483660" r:id="rId9"/>
    <p:sldLayoutId id="2147483661" r:id="rId10"/>
    <p:sldLayoutId id="2147483665" r:id="rId11"/>
    <p:sldLayoutId id="2147483667" r:id="rId12"/>
  </p:sldLayoutIdLst>
  <p:timing>
    <p:tnLst>
      <p:par>
        <p:cTn id="1" dur="indefinite" restart="never" nodeType="tmRoot"/>
      </p:par>
    </p:tnLst>
  </p:timing>
  <p:txStyles>
    <p:titleStyle>
      <a:lvl1pPr algn="ctr" rtl="0" eaLnBrk="1" fontAlgn="base" hangingPunct="1">
        <a:lnSpc>
          <a:spcPts val="2800"/>
        </a:lnSpc>
        <a:spcBef>
          <a:spcPct val="0"/>
        </a:spcBef>
        <a:spcAft>
          <a:spcPct val="0"/>
        </a:spcAft>
        <a:defRPr sz="2800" b="1">
          <a:solidFill>
            <a:schemeClr val="tx2"/>
          </a:solidFill>
          <a:latin typeface="+mj-lt"/>
          <a:ea typeface="+mj-ea"/>
          <a:cs typeface="+mj-cs"/>
        </a:defRPr>
      </a:lvl1pPr>
      <a:lvl2pPr algn="ctr" rtl="0" eaLnBrk="1" fontAlgn="base" hangingPunct="1">
        <a:lnSpc>
          <a:spcPts val="3000"/>
        </a:lnSpc>
        <a:spcBef>
          <a:spcPct val="0"/>
        </a:spcBef>
        <a:spcAft>
          <a:spcPct val="0"/>
        </a:spcAft>
        <a:defRPr sz="2800" b="1">
          <a:solidFill>
            <a:schemeClr val="tx2"/>
          </a:solidFill>
          <a:latin typeface="Arial" pitchFamily="-110" charset="0"/>
        </a:defRPr>
      </a:lvl2pPr>
      <a:lvl3pPr algn="ctr" rtl="0" eaLnBrk="1" fontAlgn="base" hangingPunct="1">
        <a:lnSpc>
          <a:spcPts val="3000"/>
        </a:lnSpc>
        <a:spcBef>
          <a:spcPct val="0"/>
        </a:spcBef>
        <a:spcAft>
          <a:spcPct val="0"/>
        </a:spcAft>
        <a:defRPr sz="2800" b="1">
          <a:solidFill>
            <a:schemeClr val="tx2"/>
          </a:solidFill>
          <a:latin typeface="Arial" pitchFamily="-110" charset="0"/>
        </a:defRPr>
      </a:lvl3pPr>
      <a:lvl4pPr algn="ctr" rtl="0" eaLnBrk="1" fontAlgn="base" hangingPunct="1">
        <a:lnSpc>
          <a:spcPts val="3000"/>
        </a:lnSpc>
        <a:spcBef>
          <a:spcPct val="0"/>
        </a:spcBef>
        <a:spcAft>
          <a:spcPct val="0"/>
        </a:spcAft>
        <a:defRPr sz="2800" b="1">
          <a:solidFill>
            <a:schemeClr val="tx2"/>
          </a:solidFill>
          <a:latin typeface="Arial" pitchFamily="-110" charset="0"/>
        </a:defRPr>
      </a:lvl4pPr>
      <a:lvl5pPr algn="ctr" rtl="0" eaLnBrk="1" fontAlgn="base" hangingPunct="1">
        <a:lnSpc>
          <a:spcPts val="3000"/>
        </a:lnSpc>
        <a:spcBef>
          <a:spcPct val="0"/>
        </a:spcBef>
        <a:spcAft>
          <a:spcPct val="0"/>
        </a:spcAft>
        <a:defRPr sz="2800" b="1">
          <a:solidFill>
            <a:schemeClr val="tx2"/>
          </a:solidFill>
          <a:latin typeface="Arial" pitchFamily="-110" charset="0"/>
        </a:defRPr>
      </a:lvl5pPr>
      <a:lvl6pPr marL="457200" algn="ctr" rtl="0" eaLnBrk="1" fontAlgn="base" hangingPunct="1">
        <a:lnSpc>
          <a:spcPts val="3000"/>
        </a:lnSpc>
        <a:spcBef>
          <a:spcPct val="0"/>
        </a:spcBef>
        <a:spcAft>
          <a:spcPct val="0"/>
        </a:spcAft>
        <a:defRPr sz="2800" b="1">
          <a:solidFill>
            <a:schemeClr val="tx2"/>
          </a:solidFill>
          <a:latin typeface="Arial" pitchFamily="-110" charset="0"/>
        </a:defRPr>
      </a:lvl6pPr>
      <a:lvl7pPr marL="914400" algn="ctr" rtl="0" eaLnBrk="1" fontAlgn="base" hangingPunct="1">
        <a:lnSpc>
          <a:spcPts val="3000"/>
        </a:lnSpc>
        <a:spcBef>
          <a:spcPct val="0"/>
        </a:spcBef>
        <a:spcAft>
          <a:spcPct val="0"/>
        </a:spcAft>
        <a:defRPr sz="2800" b="1">
          <a:solidFill>
            <a:schemeClr val="tx2"/>
          </a:solidFill>
          <a:latin typeface="Arial" pitchFamily="-110" charset="0"/>
        </a:defRPr>
      </a:lvl7pPr>
      <a:lvl8pPr marL="1371600" algn="ctr" rtl="0" eaLnBrk="1" fontAlgn="base" hangingPunct="1">
        <a:lnSpc>
          <a:spcPts val="3000"/>
        </a:lnSpc>
        <a:spcBef>
          <a:spcPct val="0"/>
        </a:spcBef>
        <a:spcAft>
          <a:spcPct val="0"/>
        </a:spcAft>
        <a:defRPr sz="2800" b="1">
          <a:solidFill>
            <a:schemeClr val="tx2"/>
          </a:solidFill>
          <a:latin typeface="Arial" pitchFamily="-110" charset="0"/>
        </a:defRPr>
      </a:lvl8pPr>
      <a:lvl9pPr marL="1828800" algn="ctr" rtl="0" eaLnBrk="1" fontAlgn="base" hangingPunct="1">
        <a:lnSpc>
          <a:spcPts val="3000"/>
        </a:lnSpc>
        <a:spcBef>
          <a:spcPct val="0"/>
        </a:spcBef>
        <a:spcAft>
          <a:spcPct val="0"/>
        </a:spcAft>
        <a:defRPr sz="2800" b="1">
          <a:solidFill>
            <a:schemeClr val="tx2"/>
          </a:solidFill>
          <a:latin typeface="Arial" pitchFamily="-110" charset="0"/>
        </a:defRPr>
      </a:lvl9pPr>
    </p:titleStyle>
    <p:bodyStyle>
      <a:lvl1pPr marL="342900" indent="-342900" algn="l" rtl="0" eaLnBrk="1" fontAlgn="base" hangingPunct="1">
        <a:lnSpc>
          <a:spcPct val="90000"/>
        </a:lnSpc>
        <a:spcBef>
          <a:spcPct val="25000"/>
        </a:spcBef>
        <a:spcAft>
          <a:spcPct val="0"/>
        </a:spcAft>
        <a:buSzPct val="125000"/>
        <a:buChar char="•"/>
        <a:defRPr sz="2000" b="1">
          <a:solidFill>
            <a:schemeClr val="tx1"/>
          </a:solidFill>
          <a:latin typeface="+mn-lt"/>
          <a:ea typeface="+mn-ea"/>
          <a:cs typeface="+mn-cs"/>
        </a:defRPr>
      </a:lvl1pPr>
      <a:lvl2pPr marL="862013" indent="-341313" algn="l" rtl="0" eaLnBrk="1" fontAlgn="base" hangingPunct="1">
        <a:lnSpc>
          <a:spcPct val="90000"/>
        </a:lnSpc>
        <a:spcBef>
          <a:spcPct val="25000"/>
        </a:spcBef>
        <a:spcAft>
          <a:spcPct val="0"/>
        </a:spcAft>
        <a:buSzPct val="100000"/>
        <a:buChar char="–"/>
        <a:defRPr b="1">
          <a:solidFill>
            <a:schemeClr val="tx1"/>
          </a:solidFill>
          <a:latin typeface="+mn-lt"/>
          <a:ea typeface="ＭＳ Ｐゴシック" pitchFamily="-110" charset="-128"/>
        </a:defRPr>
      </a:lvl2pPr>
      <a:lvl3pPr marL="1204913" indent="-228600" algn="l" rtl="0" eaLnBrk="1" fontAlgn="base" hangingPunct="1">
        <a:lnSpc>
          <a:spcPct val="90000"/>
        </a:lnSpc>
        <a:spcBef>
          <a:spcPct val="25000"/>
        </a:spcBef>
        <a:spcAft>
          <a:spcPct val="0"/>
        </a:spcAft>
        <a:buSzPct val="100000"/>
        <a:buChar char=" "/>
        <a:defRPr sz="1600" b="1">
          <a:solidFill>
            <a:schemeClr val="tx1"/>
          </a:solidFill>
          <a:latin typeface="+mn-lt"/>
          <a:ea typeface="ＭＳ Ｐゴシック" pitchFamily="-110" charset="-128"/>
        </a:defRPr>
      </a:lvl3pPr>
      <a:lvl4pPr marL="1546225" indent="-119063"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4pPr>
      <a:lvl5pPr marL="18288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5pPr>
      <a:lvl6pPr marL="22860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6pPr>
      <a:lvl7pPr marL="27432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7pPr>
      <a:lvl8pPr marL="32004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8pPr>
      <a:lvl9pPr marL="36576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9.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Lessons Learned in Network and Memory-Based Moving Target Defenses</a:t>
            </a:r>
            <a:endParaRPr lang="en-US" dirty="0"/>
          </a:p>
        </p:txBody>
      </p:sp>
      <p:sp>
        <p:nvSpPr>
          <p:cNvPr id="4110" name="Text Box 14"/>
          <p:cNvSpPr txBox="1">
            <a:spLocks noGrp="1" noChangeArrowheads="1"/>
          </p:cNvSpPr>
          <p:nvPr>
            <p:ph type="subTitle" sz="quarter" idx="1"/>
          </p:nvPr>
        </p:nvSpPr>
        <p:spPr>
          <a:xfrm>
            <a:off x="1109183" y="3008376"/>
            <a:ext cx="9970459" cy="1792224"/>
          </a:xfrm>
          <a:noFill/>
          <a:ln/>
        </p:spPr>
        <p:txBody>
          <a:bodyPr/>
          <a:lstStyle/>
          <a:p>
            <a:r>
              <a:rPr lang="en-US" altLang="en-US" sz="2400" dirty="0"/>
              <a:t>Richard </a:t>
            </a:r>
            <a:r>
              <a:rPr lang="en-US" altLang="en-US" sz="2400" dirty="0" err="1"/>
              <a:t>Skowyra</a:t>
            </a:r>
            <a:r>
              <a:rPr lang="en-US" altLang="en-US" sz="2400" dirty="0"/>
              <a:t> </a:t>
            </a:r>
            <a:r>
              <a:rPr lang="en-US" altLang="en-US" sz="2400" dirty="0" smtClean="0"/>
              <a:t>&amp; </a:t>
            </a:r>
            <a:r>
              <a:rPr lang="en-US" altLang="en-US" sz="2400" u="sng" dirty="0" smtClean="0"/>
              <a:t>Samuel </a:t>
            </a:r>
            <a:r>
              <a:rPr lang="en-US" altLang="en-US" sz="2400" u="sng" dirty="0" err="1" smtClean="0"/>
              <a:t>Jero</a:t>
            </a:r>
            <a:endParaRPr lang="en-US" altLang="en-US" sz="2400" dirty="0"/>
          </a:p>
          <a:p>
            <a:r>
              <a:rPr lang="en-US" sz="2000" dirty="0" smtClean="0"/>
              <a:t>Moving Target Defense Workshop</a:t>
            </a:r>
            <a:endParaRPr lang="en-US" sz="2000" dirty="0"/>
          </a:p>
          <a:p>
            <a:r>
              <a:rPr lang="en-US" altLang="en-US" sz="2000" dirty="0" smtClean="0"/>
              <a:t>November 2020</a:t>
            </a:r>
            <a:endParaRPr lang="en-US" altLang="en-US" dirty="0"/>
          </a:p>
        </p:txBody>
      </p:sp>
      <p:sp>
        <p:nvSpPr>
          <p:cNvPr id="3" name="TextBox 2"/>
          <p:cNvSpPr txBox="1"/>
          <p:nvPr/>
        </p:nvSpPr>
        <p:spPr>
          <a:xfrm>
            <a:off x="1109183" y="5638800"/>
            <a:ext cx="9633429" cy="707886"/>
          </a:xfrm>
          <a:prstGeom prst="rect">
            <a:avLst/>
          </a:prstGeom>
          <a:noFill/>
        </p:spPr>
        <p:txBody>
          <a:bodyPr wrap="square" rtlCol="0">
            <a:spAutoFit/>
          </a:bodyPr>
          <a:lstStyle/>
          <a:p>
            <a:pPr algn="ctr"/>
            <a:r>
              <a:rPr lang="en-US" sz="800" dirty="0">
                <a:solidFill>
                  <a:schemeClr val="bg1">
                    <a:lumMod val="65000"/>
                  </a:schemeClr>
                </a:solidFill>
              </a:rPr>
              <a:t>DISTRIBUTION STATEMENT A. Approved for public release: distribution </a:t>
            </a:r>
            <a:r>
              <a:rPr lang="en-US" sz="800" dirty="0" smtClean="0">
                <a:solidFill>
                  <a:schemeClr val="bg1">
                    <a:lumMod val="65000"/>
                  </a:schemeClr>
                </a:solidFill>
              </a:rPr>
              <a:t>unlimited. This </a:t>
            </a:r>
            <a:r>
              <a:rPr lang="en-US" sz="800" dirty="0">
                <a:solidFill>
                  <a:schemeClr val="bg1">
                    <a:lumMod val="65000"/>
                  </a:schemeClr>
                </a:solidFill>
              </a:rPr>
              <a:t>material is based upon work supported by the Department of Defense </a:t>
            </a:r>
            <a:r>
              <a:rPr lang="en-US" sz="800" dirty="0" smtClean="0">
                <a:solidFill>
                  <a:schemeClr val="bg1">
                    <a:lumMod val="65000"/>
                  </a:schemeClr>
                </a:solidFill>
              </a:rPr>
              <a:t>under Air </a:t>
            </a:r>
            <a:r>
              <a:rPr lang="en-US" sz="800" dirty="0">
                <a:solidFill>
                  <a:schemeClr val="bg1">
                    <a:lumMod val="65000"/>
                  </a:schemeClr>
                </a:solidFill>
              </a:rPr>
              <a:t>Force Contract No. FA8721-05-C-0002 and/or FA8702-15-D-0001. Any </a:t>
            </a:r>
            <a:r>
              <a:rPr lang="en-US" sz="800" dirty="0" smtClean="0">
                <a:solidFill>
                  <a:schemeClr val="bg1">
                    <a:lumMod val="65000"/>
                  </a:schemeClr>
                </a:solidFill>
              </a:rPr>
              <a:t>opinions, findings</a:t>
            </a:r>
            <a:r>
              <a:rPr lang="en-US" sz="800" dirty="0">
                <a:solidFill>
                  <a:schemeClr val="bg1">
                    <a:lumMod val="65000"/>
                  </a:schemeClr>
                </a:solidFill>
              </a:rPr>
              <a:t>, conclusions or recommendations expressed in this material are those of </a:t>
            </a:r>
            <a:r>
              <a:rPr lang="en-US" sz="800" dirty="0" smtClean="0">
                <a:solidFill>
                  <a:schemeClr val="bg1">
                    <a:lumMod val="65000"/>
                  </a:schemeClr>
                </a:solidFill>
              </a:rPr>
              <a:t>the author(s</a:t>
            </a:r>
            <a:r>
              <a:rPr lang="en-US" sz="800" dirty="0">
                <a:solidFill>
                  <a:schemeClr val="bg1">
                    <a:lumMod val="65000"/>
                  </a:schemeClr>
                </a:solidFill>
              </a:rPr>
              <a:t>) and do not necessarily reflect the views of the Department of Defense</a:t>
            </a:r>
            <a:r>
              <a:rPr lang="en-US" sz="800" dirty="0" smtClean="0">
                <a:solidFill>
                  <a:schemeClr val="bg1">
                    <a:lumMod val="65000"/>
                  </a:schemeClr>
                </a:solidFill>
              </a:rPr>
              <a:t>. © 2020 </a:t>
            </a:r>
            <a:r>
              <a:rPr lang="en-US" sz="800" dirty="0">
                <a:solidFill>
                  <a:schemeClr val="bg1">
                    <a:lumMod val="65000"/>
                  </a:schemeClr>
                </a:solidFill>
              </a:rPr>
              <a:t>Massachusetts Institute of </a:t>
            </a:r>
            <a:r>
              <a:rPr lang="en-US" sz="800" dirty="0" smtClean="0">
                <a:solidFill>
                  <a:schemeClr val="bg1">
                    <a:lumMod val="65000"/>
                  </a:schemeClr>
                </a:solidFill>
              </a:rPr>
              <a:t>Technology. </a:t>
            </a:r>
            <a:r>
              <a:rPr lang="en-US" sz="800" dirty="0">
                <a:solidFill>
                  <a:schemeClr val="bg1">
                    <a:lumMod val="65000"/>
                  </a:schemeClr>
                </a:solidFill>
              </a:rPr>
              <a:t>Delivered to the U.S. Government with Unlimited Rights, as defined in DFARS Part 252.227-7013 or 7014 (Feb 2014). Notwithstanding any copyright notice, U.S. Government rights in this work are defined by DFARS 252.227-7013 or DFARS 252.227-7014 as detailed above. Use of this work other than as specifically authorized by the U.S. Government may violate any copyrights that exist in this work</a:t>
            </a:r>
            <a:r>
              <a:rPr lang="en-US" sz="800" dirty="0" smtClean="0">
                <a:solidFill>
                  <a:schemeClr val="bg1">
                    <a:lumMod val="65000"/>
                  </a:schemeClr>
                </a:solidFill>
              </a:rPr>
              <a:t>.</a:t>
            </a:r>
            <a:endParaRPr lang="en-US" sz="800" dirty="0">
              <a:solidFill>
                <a:schemeClr val="bg1">
                  <a:lumMod val="65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726528" y="1898904"/>
            <a:ext cx="992318" cy="615696"/>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Windows</a:t>
            </a:r>
          </a:p>
        </p:txBody>
      </p:sp>
      <p:sp>
        <p:nvSpPr>
          <p:cNvPr id="2" name="Title 1"/>
          <p:cNvSpPr>
            <a:spLocks noGrp="1"/>
          </p:cNvSpPr>
          <p:nvPr>
            <p:ph type="title"/>
          </p:nvPr>
        </p:nvSpPr>
        <p:spPr/>
        <p:txBody>
          <a:bodyPr/>
          <a:lstStyle/>
          <a:p>
            <a:r>
              <a:rPr lang="en-US" dirty="0" smtClean="0"/>
              <a:t>Lesson 4: Used Improperly, MTD May Help Attackers</a:t>
            </a:r>
            <a:endParaRPr lang="en-US" dirty="0"/>
          </a:p>
        </p:txBody>
      </p:sp>
      <p:sp>
        <p:nvSpPr>
          <p:cNvPr id="19" name="Content Placeholder 18"/>
          <p:cNvSpPr>
            <a:spLocks noGrp="1"/>
          </p:cNvSpPr>
          <p:nvPr>
            <p:ph idx="10"/>
          </p:nvPr>
        </p:nvSpPr>
        <p:spPr>
          <a:xfrm>
            <a:off x="6216301" y="3744266"/>
            <a:ext cx="5314328" cy="2373070"/>
          </a:xfrm>
        </p:spPr>
        <p:txBody>
          <a:bodyPr/>
          <a:lstStyle/>
          <a:p>
            <a:r>
              <a:rPr lang="en-US" dirty="0" smtClean="0"/>
              <a:t>Randomizing data used in forensics or debugging imposes a burden on administrators</a:t>
            </a:r>
          </a:p>
          <a:p>
            <a:pPr lvl="1"/>
            <a:r>
              <a:rPr lang="en-US" dirty="0" smtClean="0"/>
              <a:t>Need to log randomized state and be able to recovery true values</a:t>
            </a:r>
          </a:p>
          <a:p>
            <a:r>
              <a:rPr lang="en-US" dirty="0" smtClean="0"/>
              <a:t>Attackers can take advantage of this burden to evade detection for longer</a:t>
            </a:r>
            <a:endParaRPr lang="en-US" dirty="0"/>
          </a:p>
        </p:txBody>
      </p:sp>
      <p:sp>
        <p:nvSpPr>
          <p:cNvPr id="5" name="Rectangle 4"/>
          <p:cNvSpPr/>
          <p:nvPr/>
        </p:nvSpPr>
        <p:spPr bwMode="auto">
          <a:xfrm>
            <a:off x="2908218" y="1278418"/>
            <a:ext cx="724163" cy="59871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Target App</a:t>
            </a:r>
          </a:p>
        </p:txBody>
      </p:sp>
      <p:sp>
        <p:nvSpPr>
          <p:cNvPr id="7" name="Rectangle 6"/>
          <p:cNvSpPr/>
          <p:nvPr/>
        </p:nvSpPr>
        <p:spPr bwMode="auto">
          <a:xfrm>
            <a:off x="2774140" y="1888018"/>
            <a:ext cx="992318" cy="615696"/>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Mac</a:t>
            </a:r>
          </a:p>
        </p:txBody>
      </p:sp>
      <p:sp>
        <p:nvSpPr>
          <p:cNvPr id="8" name="Rectangle 7"/>
          <p:cNvSpPr/>
          <p:nvPr/>
        </p:nvSpPr>
        <p:spPr bwMode="auto">
          <a:xfrm>
            <a:off x="4955829" y="1898904"/>
            <a:ext cx="992318" cy="615696"/>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Linux</a:t>
            </a:r>
          </a:p>
        </p:txBody>
      </p:sp>
      <p:sp>
        <p:nvSpPr>
          <p:cNvPr id="9" name="Rectangle 8"/>
          <p:cNvSpPr/>
          <p:nvPr/>
        </p:nvSpPr>
        <p:spPr bwMode="auto">
          <a:xfrm>
            <a:off x="860606" y="1300190"/>
            <a:ext cx="724163" cy="59871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Target App</a:t>
            </a:r>
          </a:p>
        </p:txBody>
      </p:sp>
      <p:sp>
        <p:nvSpPr>
          <p:cNvPr id="10" name="Rectangle 9"/>
          <p:cNvSpPr/>
          <p:nvPr/>
        </p:nvSpPr>
        <p:spPr bwMode="auto">
          <a:xfrm>
            <a:off x="5089907" y="1289304"/>
            <a:ext cx="724163" cy="59871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Target App</a:t>
            </a:r>
          </a:p>
        </p:txBody>
      </p:sp>
      <p:sp>
        <p:nvSpPr>
          <p:cNvPr id="11" name="Right Arrow 10"/>
          <p:cNvSpPr/>
          <p:nvPr/>
        </p:nvSpPr>
        <p:spPr bwMode="auto">
          <a:xfrm>
            <a:off x="1757581" y="1335459"/>
            <a:ext cx="978408" cy="484632"/>
          </a:xfrm>
          <a:prstGeom prst="righ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Hop</a:t>
            </a:r>
          </a:p>
        </p:txBody>
      </p:sp>
      <p:sp>
        <p:nvSpPr>
          <p:cNvPr id="12" name="Right Arrow 11"/>
          <p:cNvSpPr/>
          <p:nvPr/>
        </p:nvSpPr>
        <p:spPr bwMode="auto">
          <a:xfrm>
            <a:off x="3871940" y="1346345"/>
            <a:ext cx="978408" cy="484632"/>
          </a:xfrm>
          <a:prstGeom prst="righ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Hop</a:t>
            </a:r>
          </a:p>
        </p:txBody>
      </p:sp>
      <p:sp>
        <p:nvSpPr>
          <p:cNvPr id="13" name="TextBox 12"/>
          <p:cNvSpPr txBox="1"/>
          <p:nvPr/>
        </p:nvSpPr>
        <p:spPr>
          <a:xfrm>
            <a:off x="979672" y="2616760"/>
            <a:ext cx="486030" cy="461665"/>
          </a:xfrm>
          <a:prstGeom prst="rect">
            <a:avLst/>
          </a:prstGeom>
          <a:noFill/>
        </p:spPr>
        <p:txBody>
          <a:bodyPr wrap="none" rtlCol="0">
            <a:spAutoFit/>
          </a:bodyPr>
          <a:lstStyle/>
          <a:p>
            <a:pPr algn="ctr"/>
            <a:r>
              <a:rPr lang="en-US" b="1" dirty="0" smtClean="0"/>
              <a:t>T</a:t>
            </a:r>
            <a:r>
              <a:rPr lang="en-US" b="1" baseline="-25000" dirty="0" smtClean="0"/>
              <a:t>0</a:t>
            </a:r>
            <a:endParaRPr lang="en-US" b="1" baseline="-25000" dirty="0"/>
          </a:p>
        </p:txBody>
      </p:sp>
      <p:sp>
        <p:nvSpPr>
          <p:cNvPr id="14" name="TextBox 13"/>
          <p:cNvSpPr txBox="1"/>
          <p:nvPr/>
        </p:nvSpPr>
        <p:spPr>
          <a:xfrm>
            <a:off x="3027284" y="2616760"/>
            <a:ext cx="486030" cy="461665"/>
          </a:xfrm>
          <a:prstGeom prst="rect">
            <a:avLst/>
          </a:prstGeom>
          <a:noFill/>
        </p:spPr>
        <p:txBody>
          <a:bodyPr wrap="none" rtlCol="0">
            <a:spAutoFit/>
          </a:bodyPr>
          <a:lstStyle/>
          <a:p>
            <a:pPr algn="ctr"/>
            <a:r>
              <a:rPr lang="en-US" b="1" dirty="0" smtClean="0"/>
              <a:t>T</a:t>
            </a:r>
            <a:r>
              <a:rPr lang="en-US" b="1" baseline="-25000" dirty="0" smtClean="0"/>
              <a:t>1</a:t>
            </a:r>
            <a:endParaRPr lang="en-US" b="1" baseline="-25000" dirty="0"/>
          </a:p>
        </p:txBody>
      </p:sp>
      <p:sp>
        <p:nvSpPr>
          <p:cNvPr id="15" name="TextBox 14"/>
          <p:cNvSpPr txBox="1"/>
          <p:nvPr/>
        </p:nvSpPr>
        <p:spPr>
          <a:xfrm>
            <a:off x="5089907" y="2618834"/>
            <a:ext cx="486030" cy="461665"/>
          </a:xfrm>
          <a:prstGeom prst="rect">
            <a:avLst/>
          </a:prstGeom>
          <a:noFill/>
        </p:spPr>
        <p:txBody>
          <a:bodyPr wrap="none" rtlCol="0">
            <a:spAutoFit/>
          </a:bodyPr>
          <a:lstStyle/>
          <a:p>
            <a:pPr algn="ctr"/>
            <a:r>
              <a:rPr lang="en-US" b="1" dirty="0" smtClean="0"/>
              <a:t>T</a:t>
            </a:r>
            <a:r>
              <a:rPr lang="en-US" b="1" baseline="-25000" dirty="0"/>
              <a:t>2</a:t>
            </a:r>
          </a:p>
        </p:txBody>
      </p:sp>
      <p:pic>
        <p:nvPicPr>
          <p:cNvPr id="18" name="Content Placeholder 15"/>
          <p:cNvPicPr>
            <a:picLocks noChangeAspect="1"/>
          </p:cNvPicPr>
          <p:nvPr/>
        </p:nvPicPr>
        <p:blipFill rotWithShape="1">
          <a:blip r:embed="rId3">
            <a:duotone>
              <a:prstClr val="black"/>
              <a:srgbClr val="FF3300">
                <a:tint val="45000"/>
                <a:satMod val="400000"/>
              </a:srgbClr>
            </a:duotone>
            <a:extLst>
              <a:ext uri="{28A0092B-C50C-407E-A947-70E740481C1C}">
                <a14:useLocalDpi xmlns:a14="http://schemas.microsoft.com/office/drawing/2010/main" val="0"/>
              </a:ext>
            </a:extLst>
          </a:blip>
          <a:srcRect b="16257"/>
          <a:stretch/>
        </p:blipFill>
        <p:spPr>
          <a:xfrm>
            <a:off x="4921400" y="1935592"/>
            <a:ext cx="416872" cy="349102"/>
          </a:xfrm>
          <a:prstGeom prst="rect">
            <a:avLst/>
          </a:prstGeom>
        </p:spPr>
      </p:pic>
      <p:sp>
        <p:nvSpPr>
          <p:cNvPr id="20" name="Content Placeholder 19"/>
          <p:cNvSpPr>
            <a:spLocks noGrp="1"/>
          </p:cNvSpPr>
          <p:nvPr>
            <p:ph idx="1"/>
          </p:nvPr>
        </p:nvSpPr>
        <p:spPr>
          <a:xfrm>
            <a:off x="633819" y="3744266"/>
            <a:ext cx="5314328" cy="2373070"/>
          </a:xfrm>
        </p:spPr>
        <p:txBody>
          <a:bodyPr/>
          <a:lstStyle/>
          <a:p>
            <a:r>
              <a:rPr lang="en-US" dirty="0" smtClean="0"/>
              <a:t>MTDs hopping between variants of SW may expose the union of all vulnerabilities</a:t>
            </a:r>
          </a:p>
          <a:p>
            <a:pPr lvl="1"/>
            <a:r>
              <a:rPr lang="en-US" dirty="0" smtClean="0"/>
              <a:t>Increases attack surface if adversary only needs a single successful exploit</a:t>
            </a:r>
          </a:p>
        </p:txBody>
      </p:sp>
      <p:sp>
        <p:nvSpPr>
          <p:cNvPr id="21" name="TextBox 20"/>
          <p:cNvSpPr txBox="1"/>
          <p:nvPr/>
        </p:nvSpPr>
        <p:spPr>
          <a:xfrm>
            <a:off x="2433531" y="911743"/>
            <a:ext cx="2159566" cy="369332"/>
          </a:xfrm>
          <a:prstGeom prst="rect">
            <a:avLst/>
          </a:prstGeom>
          <a:noFill/>
        </p:spPr>
        <p:txBody>
          <a:bodyPr wrap="none" rtlCol="0">
            <a:spAutoFit/>
          </a:bodyPr>
          <a:lstStyle/>
          <a:p>
            <a:pPr algn="ctr"/>
            <a:r>
              <a:rPr lang="en-US" sz="1800" b="1" u="sng" dirty="0" smtClean="0"/>
              <a:t>Platform Diversity</a:t>
            </a:r>
            <a:endParaRPr lang="en-US" sz="1800" b="1" u="sng" dirty="0"/>
          </a:p>
        </p:txBody>
      </p:sp>
      <p:pic>
        <p:nvPicPr>
          <p:cNvPr id="22" name="Content Placeholder 15"/>
          <p:cNvPicPr>
            <a:picLocks noChangeAspect="1"/>
          </p:cNvPicPr>
          <p:nvPr/>
        </p:nvPicPr>
        <p:blipFill rotWithShape="1">
          <a:blip r:embed="rId3">
            <a:duotone>
              <a:prstClr val="black"/>
              <a:srgbClr val="FF3300">
                <a:tint val="45000"/>
                <a:satMod val="400000"/>
              </a:srgbClr>
            </a:duotone>
            <a:extLst>
              <a:ext uri="{28A0092B-C50C-407E-A947-70E740481C1C}">
                <a14:useLocalDpi xmlns:a14="http://schemas.microsoft.com/office/drawing/2010/main" val="0"/>
              </a:ext>
            </a:extLst>
          </a:blip>
          <a:srcRect b="16257"/>
          <a:stretch/>
        </p:blipFill>
        <p:spPr>
          <a:xfrm>
            <a:off x="1336403" y="1936898"/>
            <a:ext cx="416872" cy="349102"/>
          </a:xfrm>
          <a:prstGeom prst="rect">
            <a:avLst/>
          </a:prstGeom>
        </p:spPr>
      </p:pic>
      <p:pic>
        <p:nvPicPr>
          <p:cNvPr id="23" name="Content Placeholder 30"/>
          <p:cNvPicPr>
            <a:picLocks noChangeAspect="1"/>
          </p:cNvPicPr>
          <p:nvPr/>
        </p:nvPicPr>
        <p:blipFill rotWithShape="1">
          <a:blip r:embed="rId4">
            <a:extLst>
              <a:ext uri="{28A0092B-C50C-407E-A947-70E740481C1C}">
                <a14:useLocalDpi xmlns:a14="http://schemas.microsoft.com/office/drawing/2010/main" val="0"/>
              </a:ext>
            </a:extLst>
          </a:blip>
          <a:srcRect l="26330" t="23048" r="22227" b="29465"/>
          <a:stretch/>
        </p:blipFill>
        <p:spPr>
          <a:xfrm>
            <a:off x="9142412" y="3022409"/>
            <a:ext cx="990601" cy="914400"/>
          </a:xfrm>
          <a:prstGeom prst="rect">
            <a:avLst/>
          </a:prstGeom>
        </p:spPr>
      </p:pic>
      <p:sp>
        <p:nvSpPr>
          <p:cNvPr id="24" name="TextBox 23"/>
          <p:cNvSpPr txBox="1"/>
          <p:nvPr/>
        </p:nvSpPr>
        <p:spPr>
          <a:xfrm>
            <a:off x="7325573" y="914400"/>
            <a:ext cx="3095784" cy="369332"/>
          </a:xfrm>
          <a:prstGeom prst="rect">
            <a:avLst/>
          </a:prstGeom>
          <a:noFill/>
        </p:spPr>
        <p:txBody>
          <a:bodyPr wrap="none" rtlCol="0">
            <a:spAutoFit/>
          </a:bodyPr>
          <a:lstStyle/>
          <a:p>
            <a:pPr algn="ctr"/>
            <a:r>
              <a:rPr lang="en-US" sz="1800" b="1" u="sng" dirty="0" smtClean="0"/>
              <a:t>IP Address Randomization</a:t>
            </a:r>
            <a:endParaRPr lang="en-US" sz="1800" b="1" u="sng" dirty="0"/>
          </a:p>
        </p:txBody>
      </p:sp>
      <p:grpSp>
        <p:nvGrpSpPr>
          <p:cNvPr id="25" name="Group 24"/>
          <p:cNvGrpSpPr>
            <a:grpSpLocks noChangeAspect="1"/>
          </p:cNvGrpSpPr>
          <p:nvPr/>
        </p:nvGrpSpPr>
        <p:grpSpPr>
          <a:xfrm>
            <a:off x="7310130" y="1838404"/>
            <a:ext cx="714295" cy="714295"/>
            <a:chOff x="4278380" y="3915032"/>
            <a:chExt cx="718473" cy="718473"/>
          </a:xfrm>
        </p:grpSpPr>
        <p:sp>
          <p:nvSpPr>
            <p:cNvPr id="26" name="Rectangle 25"/>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27" name="Picture 26"/>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grpSp>
        <p:nvGrpSpPr>
          <p:cNvPr id="28" name="Group 27"/>
          <p:cNvGrpSpPr>
            <a:grpSpLocks noChangeAspect="1"/>
          </p:cNvGrpSpPr>
          <p:nvPr/>
        </p:nvGrpSpPr>
        <p:grpSpPr>
          <a:xfrm>
            <a:off x="9280566" y="1838404"/>
            <a:ext cx="714295" cy="714295"/>
            <a:chOff x="4278380" y="3915032"/>
            <a:chExt cx="718473" cy="718473"/>
          </a:xfrm>
        </p:grpSpPr>
        <p:sp>
          <p:nvSpPr>
            <p:cNvPr id="29" name="Rectangle 28"/>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30" name="Picture 29"/>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grpSp>
        <p:nvGrpSpPr>
          <p:cNvPr id="31" name="Group 30"/>
          <p:cNvGrpSpPr>
            <a:grpSpLocks noChangeAspect="1"/>
          </p:cNvGrpSpPr>
          <p:nvPr/>
        </p:nvGrpSpPr>
        <p:grpSpPr>
          <a:xfrm>
            <a:off x="11244477" y="1838404"/>
            <a:ext cx="714295" cy="714295"/>
            <a:chOff x="4278380" y="3915032"/>
            <a:chExt cx="718473" cy="718473"/>
          </a:xfrm>
        </p:grpSpPr>
        <p:sp>
          <p:nvSpPr>
            <p:cNvPr id="32" name="Rectangle 31"/>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cxnSp>
        <p:nvCxnSpPr>
          <p:cNvPr id="34" name="Elbow Connector 33"/>
          <p:cNvCxnSpPr>
            <a:stCxn id="27" idx="2"/>
            <a:endCxn id="23" idx="1"/>
          </p:cNvCxnSpPr>
          <p:nvPr/>
        </p:nvCxnSpPr>
        <p:spPr bwMode="auto">
          <a:xfrm rot="16200000" flipH="1">
            <a:off x="7941390" y="2278587"/>
            <a:ext cx="926910" cy="1475134"/>
          </a:xfrm>
          <a:prstGeom prst="bentConnector2">
            <a:avLst/>
          </a:prstGeom>
          <a:solidFill>
            <a:schemeClr val="accent1"/>
          </a:solidFill>
          <a:ln w="57150" cap="flat" cmpd="sng" algn="ctr">
            <a:solidFill>
              <a:schemeClr val="tx1"/>
            </a:solidFill>
            <a:prstDash val="solid"/>
            <a:round/>
            <a:headEnd type="none" w="sm" len="sm"/>
            <a:tailEnd type="none" w="sm" len="sm"/>
          </a:ln>
          <a:effectLst/>
        </p:spPr>
      </p:cxnSp>
      <p:cxnSp>
        <p:nvCxnSpPr>
          <p:cNvPr id="35" name="Elbow Connector 34"/>
          <p:cNvCxnSpPr>
            <a:stCxn id="30" idx="2"/>
            <a:endCxn id="23" idx="0"/>
          </p:cNvCxnSpPr>
          <p:nvPr/>
        </p:nvCxnSpPr>
        <p:spPr bwMode="auto">
          <a:xfrm rot="5400000">
            <a:off x="9402859" y="2787554"/>
            <a:ext cx="469710" cy="1"/>
          </a:xfrm>
          <a:prstGeom prst="bentConnector3">
            <a:avLst>
              <a:gd name="adj1" fmla="val 50000"/>
            </a:avLst>
          </a:prstGeom>
          <a:solidFill>
            <a:schemeClr val="accent1"/>
          </a:solidFill>
          <a:ln w="57150" cap="flat" cmpd="sng" algn="ctr">
            <a:solidFill>
              <a:schemeClr val="tx1"/>
            </a:solidFill>
            <a:prstDash val="solid"/>
            <a:round/>
            <a:headEnd type="none" w="sm" len="sm"/>
            <a:tailEnd type="none" w="sm" len="sm"/>
          </a:ln>
          <a:effectLst/>
        </p:spPr>
      </p:cxnSp>
      <p:cxnSp>
        <p:nvCxnSpPr>
          <p:cNvPr id="36" name="Elbow Connector 35"/>
          <p:cNvCxnSpPr>
            <a:stCxn id="33" idx="2"/>
            <a:endCxn id="23" idx="3"/>
          </p:cNvCxnSpPr>
          <p:nvPr/>
        </p:nvCxnSpPr>
        <p:spPr bwMode="auto">
          <a:xfrm rot="5400000">
            <a:off x="10403864" y="2281848"/>
            <a:ext cx="926910" cy="1468612"/>
          </a:xfrm>
          <a:prstGeom prst="bentConnector2">
            <a:avLst/>
          </a:prstGeom>
          <a:solidFill>
            <a:schemeClr val="accent1"/>
          </a:solidFill>
          <a:ln w="57150" cap="flat" cmpd="sng" algn="ctr">
            <a:solidFill>
              <a:schemeClr val="tx1"/>
            </a:solidFill>
            <a:prstDash val="solid"/>
            <a:round/>
            <a:headEnd type="none" w="sm" len="sm"/>
            <a:tailEnd type="none" w="sm" len="sm"/>
          </a:ln>
          <a:effectLst/>
        </p:spPr>
      </p:cxnSp>
      <p:sp>
        <p:nvSpPr>
          <p:cNvPr id="37" name="TextBox 36"/>
          <p:cNvSpPr txBox="1"/>
          <p:nvPr/>
        </p:nvSpPr>
        <p:spPr>
          <a:xfrm>
            <a:off x="6635441" y="1750091"/>
            <a:ext cx="707245" cy="738664"/>
          </a:xfrm>
          <a:prstGeom prst="rect">
            <a:avLst/>
          </a:prstGeom>
          <a:noFill/>
        </p:spPr>
        <p:txBody>
          <a:bodyPr wrap="none" rtlCol="0">
            <a:spAutoFit/>
          </a:bodyPr>
          <a:lstStyle/>
          <a:p>
            <a:r>
              <a:rPr lang="en-US" sz="1400" b="1" dirty="0" smtClean="0">
                <a:solidFill>
                  <a:schemeClr val="accent6"/>
                </a:solidFill>
              </a:rPr>
              <a:t>T</a:t>
            </a:r>
            <a:r>
              <a:rPr lang="en-US" sz="1400" b="1" baseline="-25000" dirty="0" smtClean="0">
                <a:solidFill>
                  <a:schemeClr val="accent6"/>
                </a:solidFill>
              </a:rPr>
              <a:t>0</a:t>
            </a:r>
            <a:r>
              <a:rPr lang="en-US" sz="1400" b="1" dirty="0" smtClean="0">
                <a:solidFill>
                  <a:schemeClr val="accent6"/>
                </a:solidFill>
              </a:rPr>
              <a:t>: IP</a:t>
            </a:r>
            <a:r>
              <a:rPr lang="en-US" sz="1400" b="1" baseline="-25000" dirty="0" smtClean="0">
                <a:solidFill>
                  <a:schemeClr val="accent6"/>
                </a:solidFill>
              </a:rPr>
              <a:t>0</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1</a:t>
            </a:r>
            <a:endParaRPr lang="en-US" sz="1400" b="1" baseline="-25000" dirty="0">
              <a:solidFill>
                <a:schemeClr val="accent1">
                  <a:lumMod val="75000"/>
                </a:schemeClr>
              </a:solidFill>
            </a:endParaRPr>
          </a:p>
          <a:p>
            <a:r>
              <a:rPr lang="en-US" sz="1400" b="1" dirty="0" smtClean="0">
                <a:solidFill>
                  <a:srgbClr val="FF3300"/>
                </a:solidFill>
              </a:rPr>
              <a:t>T</a:t>
            </a:r>
            <a:r>
              <a:rPr lang="en-US" sz="1400" b="1" baseline="-25000" dirty="0" smtClean="0">
                <a:solidFill>
                  <a:srgbClr val="FF3300"/>
                </a:solidFill>
              </a:rPr>
              <a:t>2</a:t>
            </a:r>
            <a:r>
              <a:rPr lang="en-US" sz="1400" b="1" dirty="0" smtClean="0">
                <a:solidFill>
                  <a:srgbClr val="FF3300"/>
                </a:solidFill>
              </a:rPr>
              <a:t>: IP</a:t>
            </a:r>
            <a:r>
              <a:rPr lang="en-US" sz="1400" b="1" baseline="-25000" dirty="0" smtClean="0">
                <a:solidFill>
                  <a:srgbClr val="FF3300"/>
                </a:solidFill>
              </a:rPr>
              <a:t>2</a:t>
            </a:r>
            <a:endParaRPr lang="en-US" sz="1400" b="1" baseline="-25000" dirty="0">
              <a:solidFill>
                <a:srgbClr val="FF3300"/>
              </a:solidFill>
            </a:endParaRPr>
          </a:p>
        </p:txBody>
      </p:sp>
      <p:sp>
        <p:nvSpPr>
          <p:cNvPr id="38" name="TextBox 37"/>
          <p:cNvSpPr txBox="1"/>
          <p:nvPr/>
        </p:nvSpPr>
        <p:spPr>
          <a:xfrm>
            <a:off x="8566796" y="1782696"/>
            <a:ext cx="707245" cy="738664"/>
          </a:xfrm>
          <a:prstGeom prst="rect">
            <a:avLst/>
          </a:prstGeom>
          <a:noFill/>
        </p:spPr>
        <p:txBody>
          <a:bodyPr wrap="none" rtlCol="0">
            <a:spAutoFit/>
          </a:bodyPr>
          <a:lstStyle/>
          <a:p>
            <a:r>
              <a:rPr lang="en-US" sz="1400" b="1" dirty="0" smtClean="0">
                <a:solidFill>
                  <a:schemeClr val="accent2"/>
                </a:solidFill>
              </a:rPr>
              <a:t>T</a:t>
            </a:r>
            <a:r>
              <a:rPr lang="en-US" sz="1400" b="1" baseline="-25000" dirty="0" smtClean="0">
                <a:solidFill>
                  <a:schemeClr val="accent2"/>
                </a:solidFill>
              </a:rPr>
              <a:t>0</a:t>
            </a:r>
            <a:r>
              <a:rPr lang="en-US" sz="1400" b="1" dirty="0" smtClean="0">
                <a:solidFill>
                  <a:schemeClr val="accent2"/>
                </a:solidFill>
              </a:rPr>
              <a:t>: IP</a:t>
            </a:r>
            <a:r>
              <a:rPr lang="en-US" sz="1400" b="1" baseline="-25000" dirty="0" smtClean="0">
                <a:solidFill>
                  <a:schemeClr val="accent2"/>
                </a:solidFill>
              </a:rPr>
              <a:t>3</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4</a:t>
            </a:r>
            <a:endParaRPr lang="en-US" sz="1400" b="1" baseline="-25000" dirty="0">
              <a:solidFill>
                <a:schemeClr val="accent1">
                  <a:lumMod val="75000"/>
                </a:schemeClr>
              </a:solidFill>
            </a:endParaRPr>
          </a:p>
          <a:p>
            <a:r>
              <a:rPr lang="en-US" sz="1400" b="1" dirty="0" smtClean="0">
                <a:solidFill>
                  <a:srgbClr val="FF0000"/>
                </a:solidFill>
              </a:rPr>
              <a:t>T</a:t>
            </a:r>
            <a:r>
              <a:rPr lang="en-US" sz="1400" b="1" baseline="-25000" dirty="0" smtClean="0">
                <a:solidFill>
                  <a:srgbClr val="FF0000"/>
                </a:solidFill>
              </a:rPr>
              <a:t>2</a:t>
            </a:r>
            <a:r>
              <a:rPr lang="en-US" sz="1400" b="1" dirty="0" smtClean="0">
                <a:solidFill>
                  <a:srgbClr val="FF0000"/>
                </a:solidFill>
              </a:rPr>
              <a:t>: IP</a:t>
            </a:r>
            <a:r>
              <a:rPr lang="en-US" sz="1400" b="1" baseline="-25000" dirty="0" smtClean="0">
                <a:solidFill>
                  <a:srgbClr val="FF0000"/>
                </a:solidFill>
              </a:rPr>
              <a:t>5</a:t>
            </a:r>
            <a:endParaRPr lang="en-US" sz="1400" b="1" baseline="-25000" dirty="0">
              <a:solidFill>
                <a:srgbClr val="FF0000"/>
              </a:solidFill>
            </a:endParaRPr>
          </a:p>
        </p:txBody>
      </p:sp>
      <p:sp>
        <p:nvSpPr>
          <p:cNvPr id="39" name="TextBox 38"/>
          <p:cNvSpPr txBox="1"/>
          <p:nvPr/>
        </p:nvSpPr>
        <p:spPr>
          <a:xfrm>
            <a:off x="10518154" y="1735098"/>
            <a:ext cx="707245" cy="738664"/>
          </a:xfrm>
          <a:prstGeom prst="rect">
            <a:avLst/>
          </a:prstGeom>
          <a:noFill/>
        </p:spPr>
        <p:txBody>
          <a:bodyPr wrap="none" rtlCol="0">
            <a:spAutoFit/>
          </a:bodyPr>
          <a:lstStyle/>
          <a:p>
            <a:r>
              <a:rPr lang="en-US" sz="1400" b="1" dirty="0" smtClean="0">
                <a:solidFill>
                  <a:schemeClr val="accent2"/>
                </a:solidFill>
              </a:rPr>
              <a:t>T</a:t>
            </a:r>
            <a:r>
              <a:rPr lang="en-US" sz="1400" b="1" baseline="-25000" dirty="0" smtClean="0">
                <a:solidFill>
                  <a:schemeClr val="accent2"/>
                </a:solidFill>
              </a:rPr>
              <a:t>0</a:t>
            </a:r>
            <a:r>
              <a:rPr lang="en-US" sz="1400" b="1" dirty="0" smtClean="0">
                <a:solidFill>
                  <a:schemeClr val="accent2"/>
                </a:solidFill>
              </a:rPr>
              <a:t>: IP</a:t>
            </a:r>
            <a:r>
              <a:rPr lang="en-US" sz="1400" b="1" baseline="-25000" dirty="0" smtClean="0">
                <a:solidFill>
                  <a:schemeClr val="accent2"/>
                </a:solidFill>
              </a:rPr>
              <a:t>6</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7</a:t>
            </a:r>
            <a:endParaRPr lang="en-US" sz="1400" b="1" baseline="-25000" dirty="0">
              <a:solidFill>
                <a:schemeClr val="accent1">
                  <a:lumMod val="75000"/>
                </a:schemeClr>
              </a:solidFill>
            </a:endParaRPr>
          </a:p>
          <a:p>
            <a:r>
              <a:rPr lang="en-US" sz="1400" b="1" dirty="0" smtClean="0">
                <a:solidFill>
                  <a:srgbClr val="FF0000"/>
                </a:solidFill>
              </a:rPr>
              <a:t>T</a:t>
            </a:r>
            <a:r>
              <a:rPr lang="en-US" sz="1400" b="1" baseline="-25000" dirty="0" smtClean="0">
                <a:solidFill>
                  <a:srgbClr val="FF0000"/>
                </a:solidFill>
              </a:rPr>
              <a:t>2</a:t>
            </a:r>
            <a:r>
              <a:rPr lang="en-US" sz="1400" b="1" dirty="0" smtClean="0">
                <a:solidFill>
                  <a:srgbClr val="FF0000"/>
                </a:solidFill>
              </a:rPr>
              <a:t>: IP</a:t>
            </a:r>
            <a:r>
              <a:rPr lang="en-US" sz="1400" b="1" baseline="-25000" dirty="0" smtClean="0">
                <a:solidFill>
                  <a:srgbClr val="FF0000"/>
                </a:solidFill>
              </a:rPr>
              <a:t>8</a:t>
            </a:r>
            <a:endParaRPr lang="en-US" sz="1400" b="1" baseline="-25000" dirty="0">
              <a:solidFill>
                <a:srgbClr val="FF0000"/>
              </a:solidFill>
            </a:endParaRPr>
          </a:p>
        </p:txBody>
      </p:sp>
    </p:spTree>
    <p:extLst>
      <p:ext uri="{BB962C8B-B14F-4D97-AF65-F5344CB8AC3E}">
        <p14:creationId xmlns:p14="http://schemas.microsoft.com/office/powerpoint/2010/main" val="640301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259945" cy="813816"/>
          </a:xfrm>
        </p:spPr>
        <p:txBody>
          <a:bodyPr/>
          <a:lstStyle/>
          <a:p>
            <a:r>
              <a:rPr lang="en-US" dirty="0"/>
              <a:t>Lesson 4: Used Improperly, MTD May Help </a:t>
            </a:r>
            <a:r>
              <a:rPr lang="en-US" dirty="0" smtClean="0"/>
              <a:t>Attackers</a:t>
            </a:r>
            <a:br>
              <a:rPr lang="en-US" dirty="0" smtClean="0"/>
            </a:br>
            <a:r>
              <a:rPr lang="en-US" dirty="0" smtClean="0"/>
              <a:t>Lessons and Opportunities</a:t>
            </a:r>
            <a:endParaRPr lang="en-US" dirty="0"/>
          </a:p>
        </p:txBody>
      </p:sp>
      <p:sp>
        <p:nvSpPr>
          <p:cNvPr id="5" name="Content Placeholder 2"/>
          <p:cNvSpPr>
            <a:spLocks noGrp="1"/>
          </p:cNvSpPr>
          <p:nvPr>
            <p:ph idx="1"/>
          </p:nvPr>
        </p:nvSpPr>
        <p:spPr>
          <a:xfrm>
            <a:off x="618584" y="1680865"/>
            <a:ext cx="5314328" cy="4436471"/>
          </a:xfrm>
        </p:spPr>
        <p:txBody>
          <a:bodyPr/>
          <a:lstStyle/>
          <a:p>
            <a:r>
              <a:rPr lang="en-US" dirty="0" smtClean="0"/>
              <a:t>MTDs relying on hopping between software configurations must consider threat model</a:t>
            </a:r>
            <a:r>
              <a:rPr lang="en-US" dirty="0"/>
              <a:t> </a:t>
            </a:r>
            <a:r>
              <a:rPr lang="en-US" dirty="0" smtClean="0"/>
              <a:t>or risk increasing system attack surface</a:t>
            </a:r>
          </a:p>
          <a:p>
            <a:pPr lvl="1"/>
            <a:r>
              <a:rPr lang="en-US" dirty="0" smtClean="0"/>
              <a:t>More software leads to more vulnerabilities</a:t>
            </a:r>
          </a:p>
          <a:p>
            <a:r>
              <a:rPr lang="en-US" dirty="0" smtClean="0"/>
              <a:t>MTDs that permute state used for situational awareness may aid attackers by delaying the response of defenders</a:t>
            </a:r>
          </a:p>
        </p:txBody>
      </p:sp>
      <p:sp>
        <p:nvSpPr>
          <p:cNvPr id="6" name="Content Placeholder 3"/>
          <p:cNvSpPr>
            <a:spLocks noGrp="1"/>
          </p:cNvSpPr>
          <p:nvPr>
            <p:ph idx="10"/>
          </p:nvPr>
        </p:nvSpPr>
        <p:spPr>
          <a:xfrm>
            <a:off x="6201066" y="1680865"/>
            <a:ext cx="5314328" cy="4436472"/>
          </a:xfrm>
        </p:spPr>
        <p:txBody>
          <a:bodyPr/>
          <a:lstStyle/>
          <a:p>
            <a:pPr lvl="1"/>
            <a:endParaRPr lang="en-US" dirty="0" smtClean="0"/>
          </a:p>
          <a:p>
            <a:pPr lvl="1"/>
            <a:r>
              <a:rPr lang="en-US" dirty="0" smtClean="0"/>
              <a:t>Focus on MTDs than reduce or have minimal impact on runtime attack surface</a:t>
            </a:r>
          </a:p>
          <a:p>
            <a:pPr lvl="1"/>
            <a:r>
              <a:rPr lang="en-US" dirty="0" smtClean="0"/>
              <a:t>Identify low-cost options for undoing permutations to state used for situational awareness, debugging, etc.</a:t>
            </a:r>
          </a:p>
          <a:p>
            <a:pPr lvl="2"/>
            <a:r>
              <a:rPr lang="en-US" dirty="0" smtClean="0"/>
              <a:t>Minimize additional metadata (volume)</a:t>
            </a:r>
          </a:p>
          <a:p>
            <a:pPr lvl="2"/>
            <a:r>
              <a:rPr lang="en-US" dirty="0" smtClean="0"/>
              <a:t>Develop secure high-rate approach to de-randomize</a:t>
            </a:r>
          </a:p>
        </p:txBody>
      </p:sp>
      <p:sp>
        <p:nvSpPr>
          <p:cNvPr id="7" name="TextBox 6"/>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8" name="TextBox 7"/>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859705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477763" cy="813816"/>
          </a:xfrm>
        </p:spPr>
        <p:txBody>
          <a:bodyPr/>
          <a:lstStyle/>
          <a:p>
            <a:r>
              <a:rPr lang="en-US" dirty="0" smtClean="0"/>
              <a:t>Lesson 5: Timescale of Movement Must Match Threat Model</a:t>
            </a:r>
            <a:endParaRPr lang="en-US" dirty="0"/>
          </a:p>
        </p:txBody>
      </p:sp>
      <p:sp>
        <p:nvSpPr>
          <p:cNvPr id="20" name="Content Placeholder 19"/>
          <p:cNvSpPr>
            <a:spLocks noGrp="1"/>
          </p:cNvSpPr>
          <p:nvPr>
            <p:ph idx="1"/>
          </p:nvPr>
        </p:nvSpPr>
        <p:spPr>
          <a:xfrm>
            <a:off x="633819" y="1219200"/>
            <a:ext cx="5314328" cy="4898136"/>
          </a:xfrm>
        </p:spPr>
        <p:txBody>
          <a:bodyPr/>
          <a:lstStyle/>
          <a:p>
            <a:r>
              <a:rPr lang="en-US" dirty="0" smtClean="0"/>
              <a:t>Many MTDs (e.g. randomizers) are vulnerable to information leakage</a:t>
            </a:r>
          </a:p>
          <a:p>
            <a:r>
              <a:rPr lang="en-US" dirty="0" smtClean="0"/>
              <a:t>Movement (re-randomization) can minimize the risk of useful leakage</a:t>
            </a:r>
          </a:p>
          <a:p>
            <a:pPr lvl="1"/>
            <a:r>
              <a:rPr lang="en-US" dirty="0" smtClean="0"/>
              <a:t>As long as the attacker cannot leak and </a:t>
            </a:r>
            <a:r>
              <a:rPr lang="en-US" dirty="0" err="1" smtClean="0"/>
              <a:t>weaponize</a:t>
            </a:r>
            <a:r>
              <a:rPr lang="en-US" dirty="0" smtClean="0"/>
              <a:t> an attack prior to movement</a:t>
            </a:r>
          </a:p>
          <a:p>
            <a:r>
              <a:rPr lang="en-US" dirty="0" smtClean="0"/>
              <a:t>Movement strategy matters</a:t>
            </a:r>
          </a:p>
          <a:p>
            <a:pPr lvl="1"/>
            <a:r>
              <a:rPr lang="en-US" dirty="0" smtClean="0"/>
              <a:t>Time-based movement can be both insecure and high-overhead</a:t>
            </a:r>
          </a:p>
          <a:p>
            <a:pPr lvl="2"/>
            <a:r>
              <a:rPr lang="en-US" dirty="0" smtClean="0"/>
              <a:t>Dangerous to implicitly assume an attacker is ‘too slow’ </a:t>
            </a:r>
          </a:p>
          <a:p>
            <a:pPr lvl="1"/>
            <a:r>
              <a:rPr lang="en-US" dirty="0" smtClean="0"/>
              <a:t>Event-driven movement can be effective</a:t>
            </a:r>
          </a:p>
          <a:p>
            <a:endParaRPr lang="en-US" dirty="0" smtClean="0"/>
          </a:p>
          <a:p>
            <a:endParaRPr lang="en-US" dirty="0" smtClean="0"/>
          </a:p>
          <a:p>
            <a:pPr lvl="1"/>
            <a:endParaRPr lang="en-US" dirty="0" smtClean="0"/>
          </a:p>
          <a:p>
            <a:endParaRPr lang="en-US" dirty="0" smtClean="0"/>
          </a:p>
        </p:txBody>
      </p:sp>
      <p:sp>
        <p:nvSpPr>
          <p:cNvPr id="40" name="Rounded Rectangle 39"/>
          <p:cNvSpPr/>
          <p:nvPr/>
        </p:nvSpPr>
        <p:spPr bwMode="auto">
          <a:xfrm>
            <a:off x="6475412" y="1752600"/>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1" name="Rounded Rectangle 40"/>
          <p:cNvSpPr/>
          <p:nvPr/>
        </p:nvSpPr>
        <p:spPr bwMode="auto">
          <a:xfrm>
            <a:off x="8598938" y="1752600"/>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2" name="Rounded Rectangle 41"/>
          <p:cNvSpPr/>
          <p:nvPr/>
        </p:nvSpPr>
        <p:spPr bwMode="auto">
          <a:xfrm>
            <a:off x="10742612" y="1752600"/>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3" name="Rectangle 42"/>
          <p:cNvSpPr/>
          <p:nvPr/>
        </p:nvSpPr>
        <p:spPr bwMode="auto">
          <a:xfrm>
            <a:off x="6470077" y="2121932"/>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4" name="Rectangle 43"/>
          <p:cNvSpPr/>
          <p:nvPr/>
        </p:nvSpPr>
        <p:spPr bwMode="auto">
          <a:xfrm>
            <a:off x="6470257" y="3025654"/>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5" name="Rectangle 44"/>
          <p:cNvSpPr/>
          <p:nvPr/>
        </p:nvSpPr>
        <p:spPr bwMode="auto">
          <a:xfrm>
            <a:off x="8600319" y="2648951"/>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6" name="Rectangle 45"/>
          <p:cNvSpPr/>
          <p:nvPr/>
        </p:nvSpPr>
        <p:spPr bwMode="auto">
          <a:xfrm>
            <a:off x="8592222" y="1936425"/>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7" name="Rectangle 46"/>
          <p:cNvSpPr/>
          <p:nvPr/>
        </p:nvSpPr>
        <p:spPr bwMode="auto">
          <a:xfrm>
            <a:off x="10742612" y="3112855"/>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8" name="Rectangle 47"/>
          <p:cNvSpPr/>
          <p:nvPr/>
        </p:nvSpPr>
        <p:spPr bwMode="auto">
          <a:xfrm>
            <a:off x="10742612" y="2563645"/>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3" name="TextBox 2"/>
          <p:cNvSpPr txBox="1"/>
          <p:nvPr/>
        </p:nvSpPr>
        <p:spPr>
          <a:xfrm>
            <a:off x="7654262" y="1281705"/>
            <a:ext cx="3159839" cy="369332"/>
          </a:xfrm>
          <a:prstGeom prst="rect">
            <a:avLst/>
          </a:prstGeom>
          <a:noFill/>
        </p:spPr>
        <p:txBody>
          <a:bodyPr wrap="none" rtlCol="0">
            <a:spAutoFit/>
          </a:bodyPr>
          <a:lstStyle/>
          <a:p>
            <a:pPr algn="ctr"/>
            <a:r>
              <a:rPr lang="en-US" sz="1800" b="1" u="sng" dirty="0" smtClean="0"/>
              <a:t>Memory Re-Randomization</a:t>
            </a:r>
            <a:endParaRPr lang="en-US" sz="1800" b="1" u="sng" dirty="0"/>
          </a:p>
        </p:txBody>
      </p:sp>
      <p:sp>
        <p:nvSpPr>
          <p:cNvPr id="52" name="TextBox 51"/>
          <p:cNvSpPr txBox="1"/>
          <p:nvPr/>
        </p:nvSpPr>
        <p:spPr>
          <a:xfrm>
            <a:off x="6932612" y="4258875"/>
            <a:ext cx="486030" cy="461665"/>
          </a:xfrm>
          <a:prstGeom prst="rect">
            <a:avLst/>
          </a:prstGeom>
          <a:noFill/>
        </p:spPr>
        <p:txBody>
          <a:bodyPr wrap="none" rtlCol="0">
            <a:spAutoFit/>
          </a:bodyPr>
          <a:lstStyle/>
          <a:p>
            <a:pPr algn="ctr"/>
            <a:r>
              <a:rPr lang="en-US" b="1" dirty="0" smtClean="0"/>
              <a:t>T</a:t>
            </a:r>
            <a:r>
              <a:rPr lang="en-US" b="1" baseline="-25000" dirty="0" smtClean="0"/>
              <a:t>0</a:t>
            </a:r>
            <a:endParaRPr lang="en-US" b="1" baseline="-25000" dirty="0"/>
          </a:p>
        </p:txBody>
      </p:sp>
      <p:sp>
        <p:nvSpPr>
          <p:cNvPr id="53" name="TextBox 52"/>
          <p:cNvSpPr txBox="1"/>
          <p:nvPr/>
        </p:nvSpPr>
        <p:spPr>
          <a:xfrm>
            <a:off x="8980224" y="4258875"/>
            <a:ext cx="486030" cy="461665"/>
          </a:xfrm>
          <a:prstGeom prst="rect">
            <a:avLst/>
          </a:prstGeom>
          <a:noFill/>
        </p:spPr>
        <p:txBody>
          <a:bodyPr wrap="none" rtlCol="0">
            <a:spAutoFit/>
          </a:bodyPr>
          <a:lstStyle/>
          <a:p>
            <a:pPr algn="ctr"/>
            <a:r>
              <a:rPr lang="en-US" b="1" dirty="0" smtClean="0"/>
              <a:t>T</a:t>
            </a:r>
            <a:r>
              <a:rPr lang="en-US" b="1" baseline="-25000" dirty="0" smtClean="0"/>
              <a:t>1</a:t>
            </a:r>
            <a:endParaRPr lang="en-US" b="1" baseline="-25000" dirty="0"/>
          </a:p>
        </p:txBody>
      </p:sp>
      <p:sp>
        <p:nvSpPr>
          <p:cNvPr id="54" name="TextBox 53"/>
          <p:cNvSpPr txBox="1"/>
          <p:nvPr/>
        </p:nvSpPr>
        <p:spPr>
          <a:xfrm>
            <a:off x="11042847" y="4260949"/>
            <a:ext cx="486030" cy="461665"/>
          </a:xfrm>
          <a:prstGeom prst="rect">
            <a:avLst/>
          </a:prstGeom>
          <a:noFill/>
        </p:spPr>
        <p:txBody>
          <a:bodyPr wrap="none" rtlCol="0">
            <a:spAutoFit/>
          </a:bodyPr>
          <a:lstStyle/>
          <a:p>
            <a:pPr algn="ctr"/>
            <a:r>
              <a:rPr lang="en-US" b="1" dirty="0" smtClean="0"/>
              <a:t>T</a:t>
            </a:r>
            <a:r>
              <a:rPr lang="en-US" b="1" baseline="-25000" dirty="0"/>
              <a:t>2</a:t>
            </a:r>
          </a:p>
        </p:txBody>
      </p:sp>
      <p:sp>
        <p:nvSpPr>
          <p:cNvPr id="16" name="Right Arrow 15"/>
          <p:cNvSpPr/>
          <p:nvPr/>
        </p:nvSpPr>
        <p:spPr bwMode="auto">
          <a:xfrm>
            <a:off x="7688702" y="2648951"/>
            <a:ext cx="877173" cy="484632"/>
          </a:xfrm>
          <a:prstGeom prst="rightArrow">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110" charset="0"/>
              </a:rPr>
              <a:t>Trigger</a:t>
            </a:r>
          </a:p>
        </p:txBody>
      </p:sp>
      <p:sp>
        <p:nvSpPr>
          <p:cNvPr id="55" name="Right Arrow 54"/>
          <p:cNvSpPr/>
          <p:nvPr/>
        </p:nvSpPr>
        <p:spPr bwMode="auto">
          <a:xfrm>
            <a:off x="9845291" y="2588029"/>
            <a:ext cx="877173" cy="484632"/>
          </a:xfrm>
          <a:prstGeom prst="rightArrow">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110" charset="0"/>
              </a:rPr>
              <a:t>Trigger</a:t>
            </a:r>
          </a:p>
        </p:txBody>
      </p:sp>
      <p:sp>
        <p:nvSpPr>
          <p:cNvPr id="17" name="TextBox 16"/>
          <p:cNvSpPr txBox="1"/>
          <p:nvPr/>
        </p:nvSpPr>
        <p:spPr>
          <a:xfrm>
            <a:off x="6470077" y="4953000"/>
            <a:ext cx="5444665" cy="954107"/>
          </a:xfrm>
          <a:prstGeom prst="rect">
            <a:avLst/>
          </a:prstGeom>
          <a:noFill/>
        </p:spPr>
        <p:txBody>
          <a:bodyPr wrap="square" rtlCol="0">
            <a:spAutoFit/>
          </a:bodyPr>
          <a:lstStyle/>
          <a:p>
            <a:pPr algn="ctr"/>
            <a:r>
              <a:rPr lang="en-US" sz="1400" b="1" u="sng" dirty="0" smtClean="0"/>
              <a:t>Possible Triggers</a:t>
            </a:r>
          </a:p>
          <a:p>
            <a:pPr marL="285750" indent="-285750">
              <a:buFont typeface="Arial" panose="020B0604020202020204" pitchFamily="34" charset="0"/>
              <a:buChar char="•"/>
            </a:pPr>
            <a:r>
              <a:rPr lang="en-US" sz="1400" b="1" dirty="0" smtClean="0"/>
              <a:t>Time Periodic – Randomize every n </a:t>
            </a:r>
            <a:r>
              <a:rPr lang="en-US" sz="1400" b="1" dirty="0" err="1" smtClean="0"/>
              <a:t>ms</a:t>
            </a:r>
            <a:endParaRPr lang="en-US" sz="1400" b="1" dirty="0" smtClean="0"/>
          </a:p>
          <a:p>
            <a:pPr marL="285750" indent="-285750">
              <a:buFont typeface="Arial" panose="020B0604020202020204" pitchFamily="34" charset="0"/>
              <a:buChar char="•"/>
            </a:pPr>
            <a:r>
              <a:rPr lang="en-US" sz="1400" b="1" dirty="0" smtClean="0"/>
              <a:t>Load time – Instrument loader to randomize layout</a:t>
            </a:r>
          </a:p>
          <a:p>
            <a:pPr marL="285750" indent="-285750">
              <a:buFont typeface="Arial" panose="020B0604020202020204" pitchFamily="34" charset="0"/>
              <a:buChar char="•"/>
            </a:pPr>
            <a:r>
              <a:rPr lang="en-US" sz="1400" b="1" dirty="0" smtClean="0"/>
              <a:t>Event-driven – Randomize in response to detected event</a:t>
            </a:r>
            <a:endParaRPr lang="en-US" sz="1400" b="1" dirty="0"/>
          </a:p>
        </p:txBody>
      </p:sp>
    </p:spTree>
    <p:extLst>
      <p:ext uri="{BB962C8B-B14F-4D97-AF65-F5344CB8AC3E}">
        <p14:creationId xmlns:p14="http://schemas.microsoft.com/office/powerpoint/2010/main" val="167278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706363" cy="813816"/>
          </a:xfrm>
        </p:spPr>
        <p:txBody>
          <a:bodyPr/>
          <a:lstStyle/>
          <a:p>
            <a:r>
              <a:rPr lang="en-US" dirty="0"/>
              <a:t>Lesson 5: Timescale of Movement Must Match Threat </a:t>
            </a:r>
            <a:r>
              <a:rPr lang="en-US" dirty="0" smtClean="0"/>
              <a:t>Model</a:t>
            </a:r>
            <a:br>
              <a:rPr lang="en-US" dirty="0" smtClean="0"/>
            </a:br>
            <a:r>
              <a:rPr lang="en-US" dirty="0" smtClean="0"/>
              <a:t>Lessons and Opportunities</a:t>
            </a:r>
            <a:endParaRPr lang="en-US" dirty="0"/>
          </a:p>
        </p:txBody>
      </p:sp>
      <p:sp>
        <p:nvSpPr>
          <p:cNvPr id="5" name="Content Placeholder 2"/>
          <p:cNvSpPr>
            <a:spLocks noGrp="1"/>
          </p:cNvSpPr>
          <p:nvPr>
            <p:ph idx="1"/>
          </p:nvPr>
        </p:nvSpPr>
        <p:spPr>
          <a:xfrm>
            <a:off x="618584" y="1680865"/>
            <a:ext cx="5314328" cy="4436471"/>
          </a:xfrm>
        </p:spPr>
        <p:txBody>
          <a:bodyPr/>
          <a:lstStyle/>
          <a:p>
            <a:r>
              <a:rPr lang="en-US" dirty="0" smtClean="0"/>
              <a:t>MTD movement should be tuned based on a realistic threat model </a:t>
            </a:r>
            <a:endParaRPr lang="en-US" dirty="0"/>
          </a:p>
          <a:p>
            <a:pPr lvl="1"/>
            <a:r>
              <a:rPr lang="en-US" dirty="0" smtClean="0"/>
              <a:t>Time-periodic movement is hard to prove the efficacy of</a:t>
            </a:r>
          </a:p>
          <a:p>
            <a:pPr lvl="1"/>
            <a:r>
              <a:rPr lang="en-US" dirty="0" smtClean="0"/>
              <a:t>Event-triggered movement should be based on critical attacker actions</a:t>
            </a:r>
          </a:p>
          <a:p>
            <a:r>
              <a:rPr lang="en-US" dirty="0" smtClean="0"/>
              <a:t>MTDs which provide dynamism without an evidence-based movement rate:</a:t>
            </a:r>
          </a:p>
          <a:p>
            <a:pPr lvl="1"/>
            <a:r>
              <a:rPr lang="en-US" dirty="0" smtClean="0"/>
              <a:t>Increase user burden</a:t>
            </a:r>
          </a:p>
          <a:p>
            <a:pPr lvl="1"/>
            <a:r>
              <a:rPr lang="en-US" dirty="0"/>
              <a:t>A</a:t>
            </a:r>
            <a:r>
              <a:rPr lang="en-US" dirty="0" smtClean="0"/>
              <a:t>re difficult to evaluate the efficacy of</a:t>
            </a:r>
          </a:p>
        </p:txBody>
      </p:sp>
      <p:sp>
        <p:nvSpPr>
          <p:cNvPr id="6" name="Content Placeholder 3"/>
          <p:cNvSpPr>
            <a:spLocks noGrp="1"/>
          </p:cNvSpPr>
          <p:nvPr>
            <p:ph idx="10"/>
          </p:nvPr>
        </p:nvSpPr>
        <p:spPr>
          <a:xfrm>
            <a:off x="6201066" y="1680865"/>
            <a:ext cx="5314328" cy="4436472"/>
          </a:xfrm>
        </p:spPr>
        <p:txBody>
          <a:bodyPr/>
          <a:lstStyle/>
          <a:p>
            <a:r>
              <a:rPr lang="en-US" dirty="0" smtClean="0"/>
              <a:t>Identify critical steps in attack chain and target these for MTD movement</a:t>
            </a:r>
          </a:p>
          <a:p>
            <a:pPr lvl="1"/>
            <a:r>
              <a:rPr lang="en-US" dirty="0" smtClean="0"/>
              <a:t>Example: TASR [9] targets I/O pairs for info leakage resilience</a:t>
            </a:r>
          </a:p>
          <a:p>
            <a:r>
              <a:rPr lang="en-US" dirty="0" smtClean="0"/>
              <a:t>Systematically evaluate threat models and identify timing requirements</a:t>
            </a:r>
          </a:p>
          <a:p>
            <a:pPr lvl="1"/>
            <a:r>
              <a:rPr lang="en-US" dirty="0" smtClean="0"/>
              <a:t>Example: Minimum round-trip-times based on physical propagation delays</a:t>
            </a:r>
          </a:p>
        </p:txBody>
      </p:sp>
      <p:sp>
        <p:nvSpPr>
          <p:cNvPr id="7" name="TextBox 6"/>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8" name="TextBox 7"/>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3936818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346176" cy="813816"/>
          </a:xfrm>
        </p:spPr>
        <p:txBody>
          <a:bodyPr/>
          <a:lstStyle/>
          <a:p>
            <a:r>
              <a:rPr lang="en-US" dirty="0" smtClean="0"/>
              <a:t>Lesson 6: MTDs Must Preserve System-Wide Consistency</a:t>
            </a:r>
            <a:endParaRPr lang="en-US" dirty="0"/>
          </a:p>
        </p:txBody>
      </p:sp>
      <p:pic>
        <p:nvPicPr>
          <p:cNvPr id="40" name="Picture 39">
            <a:extLst>
              <a:ext uri="{FF2B5EF4-FFF2-40B4-BE49-F238E27FC236}">
                <a16:creationId xmlns:a16="http://schemas.microsoft.com/office/drawing/2014/main" id="{8D9C3799-0462-7F48-A9F1-072B2BB6C9C4}"/>
              </a:ext>
            </a:extLst>
          </p:cNvPr>
          <p:cNvPicPr>
            <a:picLocks noChangeAspect="1"/>
          </p:cNvPicPr>
          <p:nvPr/>
        </p:nvPicPr>
        <p:blipFill>
          <a:blip r:embed="rId3"/>
          <a:stretch>
            <a:fillRect/>
          </a:stretch>
        </p:blipFill>
        <p:spPr>
          <a:xfrm>
            <a:off x="912812" y="1227610"/>
            <a:ext cx="10391889" cy="2963390"/>
          </a:xfrm>
          <a:prstGeom prst="rect">
            <a:avLst/>
          </a:prstGeom>
        </p:spPr>
      </p:pic>
      <p:sp>
        <p:nvSpPr>
          <p:cNvPr id="3" name="TextBox 2"/>
          <p:cNvSpPr txBox="1"/>
          <p:nvPr/>
        </p:nvSpPr>
        <p:spPr>
          <a:xfrm>
            <a:off x="4560896" y="904986"/>
            <a:ext cx="3095720" cy="369332"/>
          </a:xfrm>
          <a:prstGeom prst="rect">
            <a:avLst/>
          </a:prstGeom>
          <a:noFill/>
        </p:spPr>
        <p:txBody>
          <a:bodyPr wrap="none" rtlCol="0">
            <a:spAutoFit/>
          </a:bodyPr>
          <a:lstStyle/>
          <a:p>
            <a:pPr algn="ctr"/>
            <a:r>
              <a:rPr lang="en-US" sz="1800" b="1" u="sng" dirty="0" smtClean="0"/>
              <a:t>Dynamic Flow Isolation [7]</a:t>
            </a:r>
            <a:endParaRPr lang="en-US" sz="1800" b="1" u="sng" dirty="0"/>
          </a:p>
        </p:txBody>
      </p:sp>
      <p:sp>
        <p:nvSpPr>
          <p:cNvPr id="4" name="Rounded Rectangle 3"/>
          <p:cNvSpPr/>
          <p:nvPr/>
        </p:nvSpPr>
        <p:spPr bwMode="auto">
          <a:xfrm>
            <a:off x="9218612" y="2218210"/>
            <a:ext cx="609600" cy="609600"/>
          </a:xfrm>
          <a:prstGeom prst="roundRect">
            <a:avLst/>
          </a:prstGeom>
          <a:noFill/>
          <a:ln w="76200" cap="flat" cmpd="sng" algn="ctr">
            <a:solidFill>
              <a:srgbClr val="C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1" name="Rounded Rectangle 40"/>
          <p:cNvSpPr/>
          <p:nvPr/>
        </p:nvSpPr>
        <p:spPr bwMode="auto">
          <a:xfrm>
            <a:off x="2208212" y="2827810"/>
            <a:ext cx="1143000" cy="914400"/>
          </a:xfrm>
          <a:prstGeom prst="roundRect">
            <a:avLst/>
          </a:prstGeom>
          <a:noFill/>
          <a:ln w="76200" cap="flat" cmpd="sng" algn="ctr">
            <a:solidFill>
              <a:srgbClr val="C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2" name="Rounded Rectangle 41"/>
          <p:cNvSpPr/>
          <p:nvPr/>
        </p:nvSpPr>
        <p:spPr bwMode="auto">
          <a:xfrm>
            <a:off x="3656012" y="1570510"/>
            <a:ext cx="838200" cy="914400"/>
          </a:xfrm>
          <a:prstGeom prst="roundRect">
            <a:avLst/>
          </a:prstGeom>
          <a:noFill/>
          <a:ln w="76200" cap="flat" cmpd="sng" algn="ctr">
            <a:solidFill>
              <a:srgbClr val="C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6" name="Rectangle 15"/>
          <p:cNvSpPr/>
          <p:nvPr/>
        </p:nvSpPr>
        <p:spPr bwMode="auto">
          <a:xfrm>
            <a:off x="331787" y="4400796"/>
            <a:ext cx="3895828" cy="184760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dirty="0" smtClean="0"/>
              <a:t>Firewall rules enforce policy on packet header fields</a:t>
            </a: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dirty="0" smtClean="0"/>
              <a:t> Must be consistent with both current policy and current network identifiers</a:t>
            </a: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dirty="0" smtClean="0"/>
              <a:t>Inconsistent in gap between change to either, and update receipt at switch</a:t>
            </a: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43" name="Elbow Connector 42"/>
          <p:cNvCxnSpPr>
            <a:stCxn id="16" idx="0"/>
            <a:endCxn id="41" idx="2"/>
          </p:cNvCxnSpPr>
          <p:nvPr/>
        </p:nvCxnSpPr>
        <p:spPr bwMode="auto">
          <a:xfrm rot="5400000" flipH="1" flipV="1">
            <a:off x="2200413" y="3821498"/>
            <a:ext cx="658586" cy="500011"/>
          </a:xfrm>
          <a:prstGeom prst="bentConnector3">
            <a:avLst/>
          </a:prstGeom>
          <a:solidFill>
            <a:schemeClr val="accent1"/>
          </a:solidFill>
          <a:ln w="57150" cap="flat" cmpd="sng" algn="ctr">
            <a:solidFill>
              <a:schemeClr val="tx1"/>
            </a:solidFill>
            <a:prstDash val="solid"/>
            <a:round/>
            <a:headEnd type="none" w="sm" len="sm"/>
            <a:tailEnd type="none" w="sm" len="sm"/>
          </a:ln>
          <a:effectLst/>
        </p:spPr>
      </p:cxnSp>
      <p:sp>
        <p:nvSpPr>
          <p:cNvPr id="44" name="Rectangle 43"/>
          <p:cNvSpPr/>
          <p:nvPr/>
        </p:nvSpPr>
        <p:spPr bwMode="auto">
          <a:xfrm>
            <a:off x="4494212" y="4419599"/>
            <a:ext cx="3162403" cy="1828801"/>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400" b="1" i="0" u="none" strike="noStrike" cap="none" normalizeH="0" baseline="0" dirty="0" smtClean="0">
                <a:ln>
                  <a:noFill/>
                </a:ln>
                <a:solidFill>
                  <a:schemeClr val="tx1"/>
                </a:solidFill>
                <a:effectLst/>
                <a:latin typeface="Arial" pitchFamily="-110" charset="0"/>
              </a:rPr>
              <a:t>Tracks events quantified</a:t>
            </a:r>
            <a:r>
              <a:rPr kumimoji="0" lang="en-US" sz="1400" b="1" i="0" u="none" strike="noStrike" cap="none" normalizeH="0" dirty="0" smtClean="0">
                <a:ln>
                  <a:noFill/>
                </a:ln>
                <a:solidFill>
                  <a:schemeClr val="tx1"/>
                </a:solidFill>
                <a:effectLst/>
                <a:latin typeface="Arial" pitchFamily="-110" charset="0"/>
              </a:rPr>
              <a:t> on by current policy (e.g. user logon/logoff)</a:t>
            </a: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baseline="0" dirty="0" smtClean="0"/>
              <a:t>Race condition between</a:t>
            </a:r>
            <a:r>
              <a:rPr lang="en-US" sz="1400" b="1" dirty="0" smtClean="0"/>
              <a:t> sensed event to allow connectivity and user data entering network</a:t>
            </a: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45" name="Elbow Connector 44"/>
          <p:cNvCxnSpPr>
            <a:stCxn id="44" idx="0"/>
            <a:endCxn id="42" idx="2"/>
          </p:cNvCxnSpPr>
          <p:nvPr/>
        </p:nvCxnSpPr>
        <p:spPr bwMode="auto">
          <a:xfrm rot="16200000" flipV="1">
            <a:off x="4107919" y="2452104"/>
            <a:ext cx="1934689" cy="2000302"/>
          </a:xfrm>
          <a:prstGeom prst="bentConnector3">
            <a:avLst>
              <a:gd name="adj1" fmla="val 26711"/>
            </a:avLst>
          </a:prstGeom>
          <a:solidFill>
            <a:schemeClr val="accent1"/>
          </a:solidFill>
          <a:ln w="57150" cap="flat" cmpd="sng" algn="ctr">
            <a:solidFill>
              <a:schemeClr val="tx1"/>
            </a:solidFill>
            <a:prstDash val="solid"/>
            <a:round/>
            <a:headEnd type="none" w="sm" len="sm"/>
            <a:tailEnd type="none" w="sm" len="sm"/>
          </a:ln>
          <a:effectLst/>
        </p:spPr>
      </p:cxnSp>
      <p:sp>
        <p:nvSpPr>
          <p:cNvPr id="49" name="Rectangle 48"/>
          <p:cNvSpPr/>
          <p:nvPr/>
        </p:nvSpPr>
        <p:spPr bwMode="auto">
          <a:xfrm>
            <a:off x="7923212" y="4447179"/>
            <a:ext cx="4029075" cy="1801222"/>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400" b="1" i="0" u="none" strike="noStrike" cap="none" normalizeH="0" baseline="0" dirty="0" smtClean="0">
                <a:ln>
                  <a:noFill/>
                </a:ln>
                <a:solidFill>
                  <a:schemeClr val="tx1"/>
                </a:solidFill>
                <a:effectLst/>
                <a:latin typeface="Arial" pitchFamily="-110" charset="0"/>
              </a:rPr>
              <a:t>Tracks bindings</a:t>
            </a:r>
            <a:r>
              <a:rPr kumimoji="0" lang="en-US" sz="1400" b="1" i="0" u="none" strike="noStrike" cap="none" normalizeH="0" dirty="0" smtClean="0">
                <a:ln>
                  <a:noFill/>
                </a:ln>
                <a:solidFill>
                  <a:schemeClr val="tx1"/>
                </a:solidFill>
                <a:effectLst/>
                <a:latin typeface="Arial" pitchFamily="-110" charset="0"/>
              </a:rPr>
              <a:t> between network identifiers (e.g. IP, MAC, Hostname)</a:t>
            </a: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dirty="0" smtClean="0"/>
              <a:t>Used to target firewall rules at correct entity</a:t>
            </a:r>
            <a:endParaRPr kumimoji="0" lang="en-US" sz="1400" b="1" i="0" u="none" strike="noStrike" cap="none" normalizeH="0" dirty="0" smtClean="0">
              <a:ln>
                <a:noFill/>
              </a:ln>
              <a:solidFill>
                <a:schemeClr val="tx1"/>
              </a:solidFill>
              <a:effectLst/>
              <a:latin typeface="Arial" pitchFamily="-110" charset="0"/>
            </a:endParaRP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400" b="1" baseline="0" dirty="0" smtClean="0"/>
              <a:t>Bindings</a:t>
            </a:r>
            <a:r>
              <a:rPr lang="en-US" sz="1400" b="1" dirty="0" smtClean="0"/>
              <a:t> change over time based on external authorities (DHCP, DNS, etc.)</a:t>
            </a:r>
          </a:p>
          <a:p>
            <a:pPr marL="285750" marR="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400" b="1" i="0" u="none" strike="noStrike" cap="none" normalizeH="0" baseline="0" dirty="0" smtClean="0">
                <a:ln>
                  <a:noFill/>
                </a:ln>
                <a:solidFill>
                  <a:schemeClr val="tx1"/>
                </a:solidFill>
                <a:effectLst/>
                <a:latin typeface="Arial" pitchFamily="-110" charset="0"/>
              </a:rPr>
              <a:t>Need to keep</a:t>
            </a:r>
            <a:r>
              <a:rPr kumimoji="0" lang="en-US" sz="1400" b="1" i="0" u="none" strike="noStrike" cap="none" normalizeH="0" dirty="0" smtClean="0">
                <a:ln>
                  <a:noFill/>
                </a:ln>
                <a:solidFill>
                  <a:schemeClr val="tx1"/>
                </a:solidFill>
                <a:effectLst/>
                <a:latin typeface="Arial" pitchFamily="-110" charset="0"/>
              </a:rPr>
              <a:t> identifiers and firewall rules consistent with current values</a:t>
            </a: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54" name="Elbow Connector 53"/>
          <p:cNvCxnSpPr>
            <a:stCxn id="49" idx="0"/>
            <a:endCxn id="4" idx="2"/>
          </p:cNvCxnSpPr>
          <p:nvPr/>
        </p:nvCxnSpPr>
        <p:spPr bwMode="auto">
          <a:xfrm rot="16200000" flipV="1">
            <a:off x="8920897" y="3430326"/>
            <a:ext cx="1619369" cy="414338"/>
          </a:xfrm>
          <a:prstGeom prst="bentConnector3">
            <a:avLst>
              <a:gd name="adj1" fmla="val 50000"/>
            </a:avLst>
          </a:prstGeom>
          <a:solidFill>
            <a:schemeClr val="accent1"/>
          </a:solidFill>
          <a:ln w="571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513311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259945" cy="813816"/>
          </a:xfrm>
        </p:spPr>
        <p:txBody>
          <a:bodyPr/>
          <a:lstStyle/>
          <a:p>
            <a:r>
              <a:rPr lang="en-US" dirty="0"/>
              <a:t>Lesson </a:t>
            </a:r>
            <a:r>
              <a:rPr lang="en-US" dirty="0" smtClean="0"/>
              <a:t>6: </a:t>
            </a:r>
            <a:r>
              <a:rPr lang="en-US" dirty="0"/>
              <a:t>MTDs Must Preserve System-Wide </a:t>
            </a:r>
            <a:r>
              <a:rPr lang="en-US" dirty="0" smtClean="0"/>
              <a:t>Consistency</a:t>
            </a:r>
            <a:br>
              <a:rPr lang="en-US" dirty="0" smtClean="0"/>
            </a:br>
            <a:r>
              <a:rPr lang="en-US" dirty="0"/>
              <a:t>Lessons and Opportunities</a:t>
            </a:r>
          </a:p>
        </p:txBody>
      </p:sp>
      <p:sp>
        <p:nvSpPr>
          <p:cNvPr id="5" name="Content Placeholder 2"/>
          <p:cNvSpPr>
            <a:spLocks noGrp="1"/>
          </p:cNvSpPr>
          <p:nvPr>
            <p:ph idx="1"/>
          </p:nvPr>
        </p:nvSpPr>
        <p:spPr>
          <a:xfrm>
            <a:off x="618584" y="1680865"/>
            <a:ext cx="5314328" cy="4436471"/>
          </a:xfrm>
        </p:spPr>
        <p:txBody>
          <a:bodyPr/>
          <a:lstStyle/>
          <a:p>
            <a:r>
              <a:rPr lang="en-US" dirty="0" smtClean="0"/>
              <a:t>Maintaining consistency across MTD movement may be a larger challenge than movement itself</a:t>
            </a:r>
          </a:p>
          <a:p>
            <a:r>
              <a:rPr lang="en-US" dirty="0" smtClean="0"/>
              <a:t>Consistency bugs are hard</a:t>
            </a:r>
          </a:p>
          <a:p>
            <a:pPr lvl="1"/>
            <a:r>
              <a:rPr lang="en-US" dirty="0" smtClean="0"/>
              <a:t>Difficult to track down/replicate</a:t>
            </a:r>
          </a:p>
          <a:p>
            <a:pPr lvl="1"/>
            <a:r>
              <a:rPr lang="en-US" dirty="0" smtClean="0"/>
              <a:t>Often fatal to processes and network flows</a:t>
            </a:r>
          </a:p>
          <a:p>
            <a:pPr lvl="1"/>
            <a:r>
              <a:rPr lang="en-US" dirty="0" smtClean="0"/>
              <a:t>Potential attack vectors for denial-of-service</a:t>
            </a:r>
          </a:p>
        </p:txBody>
      </p:sp>
      <p:sp>
        <p:nvSpPr>
          <p:cNvPr id="6" name="Content Placeholder 3"/>
          <p:cNvSpPr>
            <a:spLocks noGrp="1"/>
          </p:cNvSpPr>
          <p:nvPr>
            <p:ph idx="10"/>
          </p:nvPr>
        </p:nvSpPr>
        <p:spPr>
          <a:xfrm>
            <a:off x="6201066" y="1680865"/>
            <a:ext cx="5314328" cy="4436472"/>
          </a:xfrm>
        </p:spPr>
        <p:txBody>
          <a:bodyPr/>
          <a:lstStyle/>
          <a:p>
            <a:r>
              <a:rPr lang="en-US" dirty="0" smtClean="0"/>
              <a:t>Leverage emerging technologies not just to enable movement, but to preserve consistency</a:t>
            </a:r>
          </a:p>
          <a:p>
            <a:pPr lvl="1"/>
            <a:r>
              <a:rPr lang="en-US" dirty="0" smtClean="0"/>
              <a:t>Example: Lightweight containerization</a:t>
            </a:r>
          </a:p>
          <a:p>
            <a:endParaRPr lang="en-US" dirty="0" smtClean="0"/>
          </a:p>
        </p:txBody>
      </p:sp>
      <p:sp>
        <p:nvSpPr>
          <p:cNvPr id="7" name="TextBox 6"/>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8" name="TextBox 7"/>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2403101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5" name="Content Placeholder 4"/>
          <p:cNvSpPr>
            <a:spLocks noGrp="1"/>
          </p:cNvSpPr>
          <p:nvPr>
            <p:ph idx="1"/>
          </p:nvPr>
        </p:nvSpPr>
        <p:spPr>
          <a:xfrm>
            <a:off x="633819" y="1289304"/>
            <a:ext cx="11099393" cy="4828032"/>
          </a:xfrm>
        </p:spPr>
        <p:txBody>
          <a:bodyPr/>
          <a:lstStyle/>
          <a:p>
            <a:r>
              <a:rPr lang="en-US" dirty="0" smtClean="0"/>
              <a:t>MTDs are a valuable defensive capability, but must be designed and deployed with care</a:t>
            </a:r>
          </a:p>
          <a:p>
            <a:r>
              <a:rPr lang="en-US" dirty="0" smtClean="0"/>
              <a:t>It is critical to leverage a realistic threat model in deciding what to move, how to move it, and how often to do so</a:t>
            </a:r>
          </a:p>
          <a:p>
            <a:pPr lvl="1"/>
            <a:r>
              <a:rPr lang="en-US" dirty="0" smtClean="0"/>
              <a:t>Improper MTD design can increase attack surface, impose burdens on defenders, and decrease system reliability</a:t>
            </a:r>
          </a:p>
          <a:p>
            <a:r>
              <a:rPr lang="en-US" dirty="0" smtClean="0"/>
              <a:t>Dynamism is most effective and lowest-cost when applied to information that is not needed by benign applications. Otherwise additional challenges arise</a:t>
            </a:r>
          </a:p>
          <a:p>
            <a:pPr lvl="1"/>
            <a:r>
              <a:rPr lang="en-US" dirty="0" smtClean="0"/>
              <a:t>Consistency maintenance</a:t>
            </a:r>
          </a:p>
          <a:p>
            <a:pPr lvl="1"/>
            <a:r>
              <a:rPr lang="en-US" dirty="0" smtClean="0"/>
              <a:t>APIs to bypass movement are needed by benign applications, but can be used by attackers</a:t>
            </a:r>
          </a:p>
        </p:txBody>
      </p:sp>
    </p:spTree>
    <p:extLst>
      <p:ext uri="{BB962C8B-B14F-4D97-AF65-F5344CB8AC3E}">
        <p14:creationId xmlns:p14="http://schemas.microsoft.com/office/powerpoint/2010/main" val="3768428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
        <p:nvSpPr>
          <p:cNvPr id="5" name="Freeform 4"/>
          <p:cNvSpPr/>
          <p:nvPr/>
        </p:nvSpPr>
        <p:spPr>
          <a:xfrm>
            <a:off x="303212" y="2133600"/>
            <a:ext cx="4876800" cy="3048000"/>
          </a:xfrm>
          <a:custGeom>
            <a:avLst/>
            <a:gdLst>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62645 w 3896591"/>
              <a:gd name="connsiteY28" fmla="*/ 15586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3802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232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5195 w 3896591"/>
              <a:gd name="connsiteY10" fmla="*/ 161059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8659 w 3896591"/>
              <a:gd name="connsiteY10" fmla="*/ 173182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77932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265056 w 3976833"/>
              <a:gd name="connsiteY0" fmla="*/ 30018 h 2118591"/>
              <a:gd name="connsiteX1" fmla="*/ 3789796 w 3976833"/>
              <a:gd name="connsiteY1" fmla="*/ 30018 h 2118591"/>
              <a:gd name="connsiteX2" fmla="*/ 3945660 w 3976833"/>
              <a:gd name="connsiteY2" fmla="*/ 81973 h 2118591"/>
              <a:gd name="connsiteX3" fmla="*/ 3976833 w 3976833"/>
              <a:gd name="connsiteY3" fmla="*/ 232641 h 2118591"/>
              <a:gd name="connsiteX4" fmla="*/ 3971637 w 3976833"/>
              <a:gd name="connsiteY4" fmla="*/ 1905577 h 2118591"/>
              <a:gd name="connsiteX5" fmla="*/ 3956051 w 3976833"/>
              <a:gd name="connsiteY5" fmla="*/ 2071832 h 2118591"/>
              <a:gd name="connsiteX6" fmla="*/ 3779406 w 3976833"/>
              <a:gd name="connsiteY6" fmla="*/ 2118591 h 2118591"/>
              <a:gd name="connsiteX7" fmla="*/ 256887 w 3976833"/>
              <a:gd name="connsiteY7" fmla="*/ 2113395 h 2118591"/>
              <a:gd name="connsiteX8" fmla="*/ 88900 w 3976833"/>
              <a:gd name="connsiteY8" fmla="*/ 2108200 h 2118591"/>
              <a:gd name="connsiteX9" fmla="*/ 88901 w 3976833"/>
              <a:gd name="connsiteY9" fmla="*/ 1955800 h 2118591"/>
              <a:gd name="connsiteX10" fmla="*/ 88901 w 3976833"/>
              <a:gd name="connsiteY10" fmla="*/ 203200 h 2118591"/>
              <a:gd name="connsiteX11" fmla="*/ 88900 w 3976833"/>
              <a:gd name="connsiteY11" fmla="*/ 50800 h 2118591"/>
              <a:gd name="connsiteX12" fmla="*/ 241300 w 3976833"/>
              <a:gd name="connsiteY12" fmla="*/ 50800 h 2118591"/>
              <a:gd name="connsiteX13" fmla="*/ 1536701 w 3976833"/>
              <a:gd name="connsiteY13" fmla="*/ 50800 h 2118591"/>
              <a:gd name="connsiteX14" fmla="*/ 1536701 w 3976833"/>
              <a:gd name="connsiteY14" fmla="*/ 203200 h 2118591"/>
              <a:gd name="connsiteX15" fmla="*/ 1460501 w 3976833"/>
              <a:gd name="connsiteY15" fmla="*/ 279400 h 2118591"/>
              <a:gd name="connsiteX16" fmla="*/ 1460501 w 3976833"/>
              <a:gd name="connsiteY16" fmla="*/ 584200 h 2118591"/>
              <a:gd name="connsiteX17" fmla="*/ 1765301 w 3976833"/>
              <a:gd name="connsiteY17" fmla="*/ 584200 h 2118591"/>
              <a:gd name="connsiteX18" fmla="*/ 1765301 w 3976833"/>
              <a:gd name="connsiteY18" fmla="*/ 279400 h 2118591"/>
              <a:gd name="connsiteX19" fmla="*/ 1689101 w 3976833"/>
              <a:gd name="connsiteY19" fmla="*/ 203200 h 2118591"/>
              <a:gd name="connsiteX20" fmla="*/ 1689101 w 3976833"/>
              <a:gd name="connsiteY20" fmla="*/ 50800 h 2118591"/>
              <a:gd name="connsiteX21" fmla="*/ 2374901 w 3976833"/>
              <a:gd name="connsiteY21" fmla="*/ 50800 h 2118591"/>
              <a:gd name="connsiteX22" fmla="*/ 2374901 w 3976833"/>
              <a:gd name="connsiteY22" fmla="*/ 203200 h 2118591"/>
              <a:gd name="connsiteX23" fmla="*/ 2298701 w 3976833"/>
              <a:gd name="connsiteY23" fmla="*/ 279400 h 2118591"/>
              <a:gd name="connsiteX24" fmla="*/ 2298701 w 3976833"/>
              <a:gd name="connsiteY24" fmla="*/ 584200 h 2118591"/>
              <a:gd name="connsiteX25" fmla="*/ 2603501 w 3976833"/>
              <a:gd name="connsiteY25" fmla="*/ 584200 h 2118591"/>
              <a:gd name="connsiteX26" fmla="*/ 2603501 w 3976833"/>
              <a:gd name="connsiteY26" fmla="*/ 279400 h 2118591"/>
              <a:gd name="connsiteX27" fmla="*/ 2527301 w 3976833"/>
              <a:gd name="connsiteY27" fmla="*/ 203200 h 2118591"/>
              <a:gd name="connsiteX28" fmla="*/ 2527301 w 3976833"/>
              <a:gd name="connsiteY28" fmla="*/ 50800 h 2118591"/>
              <a:gd name="connsiteX29" fmla="*/ 3265056 w 3976833"/>
              <a:gd name="connsiteY29" fmla="*/ 30018 h 2118591"/>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0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1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218136 h 2306709"/>
              <a:gd name="connsiteX1" fmla="*/ 3789796 w 3976833"/>
              <a:gd name="connsiteY1" fmla="*/ 218136 h 2306709"/>
              <a:gd name="connsiteX2" fmla="*/ 3945660 w 3976833"/>
              <a:gd name="connsiteY2" fmla="*/ 270091 h 2306709"/>
              <a:gd name="connsiteX3" fmla="*/ 3976833 w 3976833"/>
              <a:gd name="connsiteY3" fmla="*/ 420759 h 2306709"/>
              <a:gd name="connsiteX4" fmla="*/ 3971637 w 3976833"/>
              <a:gd name="connsiteY4" fmla="*/ 2093695 h 2306709"/>
              <a:gd name="connsiteX5" fmla="*/ 3956051 w 3976833"/>
              <a:gd name="connsiteY5" fmla="*/ 2259950 h 2306709"/>
              <a:gd name="connsiteX6" fmla="*/ 3779406 w 3976833"/>
              <a:gd name="connsiteY6" fmla="*/ 2306709 h 2306709"/>
              <a:gd name="connsiteX7" fmla="*/ 256887 w 3976833"/>
              <a:gd name="connsiteY7" fmla="*/ 2301513 h 2306709"/>
              <a:gd name="connsiteX8" fmla="*/ 88900 w 3976833"/>
              <a:gd name="connsiteY8" fmla="*/ 2296318 h 2306709"/>
              <a:gd name="connsiteX9" fmla="*/ 88901 w 3976833"/>
              <a:gd name="connsiteY9" fmla="*/ 2143918 h 2306709"/>
              <a:gd name="connsiteX10" fmla="*/ 88901 w 3976833"/>
              <a:gd name="connsiteY10" fmla="*/ 391318 h 2306709"/>
              <a:gd name="connsiteX11" fmla="*/ 88901 w 3976833"/>
              <a:gd name="connsiteY11" fmla="*/ 238918 h 2306709"/>
              <a:gd name="connsiteX12" fmla="*/ 241300 w 3976833"/>
              <a:gd name="connsiteY12" fmla="*/ 238918 h 2306709"/>
              <a:gd name="connsiteX13" fmla="*/ 1536701 w 3976833"/>
              <a:gd name="connsiteY13" fmla="*/ 238918 h 2306709"/>
              <a:gd name="connsiteX14" fmla="*/ 1536701 w 3976833"/>
              <a:gd name="connsiteY14" fmla="*/ 391318 h 2306709"/>
              <a:gd name="connsiteX15" fmla="*/ 1460501 w 3976833"/>
              <a:gd name="connsiteY15" fmla="*/ 467518 h 2306709"/>
              <a:gd name="connsiteX16" fmla="*/ 1460501 w 3976833"/>
              <a:gd name="connsiteY16" fmla="*/ 772318 h 2306709"/>
              <a:gd name="connsiteX17" fmla="*/ 1765301 w 3976833"/>
              <a:gd name="connsiteY17" fmla="*/ 772318 h 2306709"/>
              <a:gd name="connsiteX18" fmla="*/ 1765301 w 3976833"/>
              <a:gd name="connsiteY18" fmla="*/ 467518 h 2306709"/>
              <a:gd name="connsiteX19" fmla="*/ 1689101 w 3976833"/>
              <a:gd name="connsiteY19" fmla="*/ 391318 h 2306709"/>
              <a:gd name="connsiteX20" fmla="*/ 1689101 w 3976833"/>
              <a:gd name="connsiteY20" fmla="*/ 238918 h 2306709"/>
              <a:gd name="connsiteX21" fmla="*/ 2374901 w 3976833"/>
              <a:gd name="connsiteY21" fmla="*/ 238918 h 2306709"/>
              <a:gd name="connsiteX22" fmla="*/ 2374901 w 3976833"/>
              <a:gd name="connsiteY22" fmla="*/ 391318 h 2306709"/>
              <a:gd name="connsiteX23" fmla="*/ 2298701 w 3976833"/>
              <a:gd name="connsiteY23" fmla="*/ 467518 h 2306709"/>
              <a:gd name="connsiteX24" fmla="*/ 2298701 w 3976833"/>
              <a:gd name="connsiteY24" fmla="*/ 772318 h 2306709"/>
              <a:gd name="connsiteX25" fmla="*/ 2603501 w 3976833"/>
              <a:gd name="connsiteY25" fmla="*/ 772318 h 2306709"/>
              <a:gd name="connsiteX26" fmla="*/ 2603501 w 3976833"/>
              <a:gd name="connsiteY26" fmla="*/ 467518 h 2306709"/>
              <a:gd name="connsiteX27" fmla="*/ 2527301 w 3976833"/>
              <a:gd name="connsiteY27" fmla="*/ 391318 h 2306709"/>
              <a:gd name="connsiteX28" fmla="*/ 2527301 w 3976833"/>
              <a:gd name="connsiteY28" fmla="*/ 238918 h 2306709"/>
              <a:gd name="connsiteX29" fmla="*/ 3265056 w 3976833"/>
              <a:gd name="connsiteY29" fmla="*/ 218136 h 2306709"/>
              <a:gd name="connsiteX0" fmla="*/ 3177887 w 3889664"/>
              <a:gd name="connsiteY0" fmla="*/ 218136 h 2306709"/>
              <a:gd name="connsiteX1" fmla="*/ 3702627 w 3889664"/>
              <a:gd name="connsiteY1" fmla="*/ 218136 h 2306709"/>
              <a:gd name="connsiteX2" fmla="*/ 3858491 w 3889664"/>
              <a:gd name="connsiteY2" fmla="*/ 270091 h 2306709"/>
              <a:gd name="connsiteX3" fmla="*/ 3889664 w 3889664"/>
              <a:gd name="connsiteY3" fmla="*/ 420759 h 2306709"/>
              <a:gd name="connsiteX4" fmla="*/ 3884468 w 3889664"/>
              <a:gd name="connsiteY4" fmla="*/ 2093695 h 2306709"/>
              <a:gd name="connsiteX5" fmla="*/ 3868882 w 3889664"/>
              <a:gd name="connsiteY5" fmla="*/ 2259950 h 2306709"/>
              <a:gd name="connsiteX6" fmla="*/ 3692237 w 3889664"/>
              <a:gd name="connsiteY6" fmla="*/ 2306709 h 2306709"/>
              <a:gd name="connsiteX7" fmla="*/ 169718 w 3889664"/>
              <a:gd name="connsiteY7" fmla="*/ 2301513 h 2306709"/>
              <a:gd name="connsiteX8" fmla="*/ 1731 w 3889664"/>
              <a:gd name="connsiteY8" fmla="*/ 2296318 h 2306709"/>
              <a:gd name="connsiteX9" fmla="*/ 1732 w 3889664"/>
              <a:gd name="connsiteY9" fmla="*/ 2143918 h 2306709"/>
              <a:gd name="connsiteX10" fmla="*/ 1732 w 3889664"/>
              <a:gd name="connsiteY10" fmla="*/ 391318 h 2306709"/>
              <a:gd name="connsiteX11" fmla="*/ 1732 w 3889664"/>
              <a:gd name="connsiteY11" fmla="*/ 238918 h 2306709"/>
              <a:gd name="connsiteX12" fmla="*/ 154131 w 3889664"/>
              <a:gd name="connsiteY12" fmla="*/ 238918 h 2306709"/>
              <a:gd name="connsiteX13" fmla="*/ 1449532 w 3889664"/>
              <a:gd name="connsiteY13" fmla="*/ 238918 h 2306709"/>
              <a:gd name="connsiteX14" fmla="*/ 1449532 w 3889664"/>
              <a:gd name="connsiteY14" fmla="*/ 391318 h 2306709"/>
              <a:gd name="connsiteX15" fmla="*/ 1373332 w 3889664"/>
              <a:gd name="connsiteY15" fmla="*/ 467518 h 2306709"/>
              <a:gd name="connsiteX16" fmla="*/ 1373332 w 3889664"/>
              <a:gd name="connsiteY16" fmla="*/ 772318 h 2306709"/>
              <a:gd name="connsiteX17" fmla="*/ 1678132 w 3889664"/>
              <a:gd name="connsiteY17" fmla="*/ 772318 h 2306709"/>
              <a:gd name="connsiteX18" fmla="*/ 1678132 w 3889664"/>
              <a:gd name="connsiteY18" fmla="*/ 467518 h 2306709"/>
              <a:gd name="connsiteX19" fmla="*/ 1601932 w 3889664"/>
              <a:gd name="connsiteY19" fmla="*/ 391318 h 2306709"/>
              <a:gd name="connsiteX20" fmla="*/ 1601932 w 3889664"/>
              <a:gd name="connsiteY20" fmla="*/ 238918 h 2306709"/>
              <a:gd name="connsiteX21" fmla="*/ 2287732 w 3889664"/>
              <a:gd name="connsiteY21" fmla="*/ 238918 h 2306709"/>
              <a:gd name="connsiteX22" fmla="*/ 2287732 w 3889664"/>
              <a:gd name="connsiteY22" fmla="*/ 391318 h 2306709"/>
              <a:gd name="connsiteX23" fmla="*/ 2211532 w 3889664"/>
              <a:gd name="connsiteY23" fmla="*/ 467518 h 2306709"/>
              <a:gd name="connsiteX24" fmla="*/ 2211532 w 3889664"/>
              <a:gd name="connsiteY24" fmla="*/ 772318 h 2306709"/>
              <a:gd name="connsiteX25" fmla="*/ 2516332 w 3889664"/>
              <a:gd name="connsiteY25" fmla="*/ 772318 h 2306709"/>
              <a:gd name="connsiteX26" fmla="*/ 2516332 w 3889664"/>
              <a:gd name="connsiteY26" fmla="*/ 467518 h 2306709"/>
              <a:gd name="connsiteX27" fmla="*/ 2440132 w 3889664"/>
              <a:gd name="connsiteY27" fmla="*/ 391318 h 2306709"/>
              <a:gd name="connsiteX28" fmla="*/ 2440132 w 3889664"/>
              <a:gd name="connsiteY28" fmla="*/ 238918 h 2306709"/>
              <a:gd name="connsiteX29" fmla="*/ 3177887 w 3889664"/>
              <a:gd name="connsiteY29" fmla="*/ 218136 h 2306709"/>
              <a:gd name="connsiteX0" fmla="*/ 3177887 w 3889664"/>
              <a:gd name="connsiteY0" fmla="*/ 27636 h 2116209"/>
              <a:gd name="connsiteX1" fmla="*/ 3702627 w 3889664"/>
              <a:gd name="connsiteY1" fmla="*/ 27636 h 2116209"/>
              <a:gd name="connsiteX2" fmla="*/ 3858491 w 3889664"/>
              <a:gd name="connsiteY2" fmla="*/ 79591 h 2116209"/>
              <a:gd name="connsiteX3" fmla="*/ 3889664 w 3889664"/>
              <a:gd name="connsiteY3" fmla="*/ 230259 h 2116209"/>
              <a:gd name="connsiteX4" fmla="*/ 3884468 w 3889664"/>
              <a:gd name="connsiteY4" fmla="*/ 1903195 h 2116209"/>
              <a:gd name="connsiteX5" fmla="*/ 3868882 w 3889664"/>
              <a:gd name="connsiteY5" fmla="*/ 2069450 h 2116209"/>
              <a:gd name="connsiteX6" fmla="*/ 3692237 w 3889664"/>
              <a:gd name="connsiteY6" fmla="*/ 2116209 h 2116209"/>
              <a:gd name="connsiteX7" fmla="*/ 169718 w 3889664"/>
              <a:gd name="connsiteY7" fmla="*/ 2111013 h 2116209"/>
              <a:gd name="connsiteX8" fmla="*/ 1731 w 3889664"/>
              <a:gd name="connsiteY8" fmla="*/ 2105818 h 2116209"/>
              <a:gd name="connsiteX9" fmla="*/ 1732 w 3889664"/>
              <a:gd name="connsiteY9" fmla="*/ 1953418 h 2116209"/>
              <a:gd name="connsiteX10" fmla="*/ 1732 w 3889664"/>
              <a:gd name="connsiteY10" fmla="*/ 200818 h 2116209"/>
              <a:gd name="connsiteX11" fmla="*/ 1732 w 3889664"/>
              <a:gd name="connsiteY11" fmla="*/ 48418 h 2116209"/>
              <a:gd name="connsiteX12" fmla="*/ 154131 w 3889664"/>
              <a:gd name="connsiteY12" fmla="*/ 48418 h 2116209"/>
              <a:gd name="connsiteX13" fmla="*/ 1449532 w 3889664"/>
              <a:gd name="connsiteY13" fmla="*/ 48418 h 2116209"/>
              <a:gd name="connsiteX14" fmla="*/ 1449532 w 3889664"/>
              <a:gd name="connsiteY14" fmla="*/ 200818 h 2116209"/>
              <a:gd name="connsiteX15" fmla="*/ 1373332 w 3889664"/>
              <a:gd name="connsiteY15" fmla="*/ 277018 h 2116209"/>
              <a:gd name="connsiteX16" fmla="*/ 1373332 w 3889664"/>
              <a:gd name="connsiteY16" fmla="*/ 581818 h 2116209"/>
              <a:gd name="connsiteX17" fmla="*/ 1678132 w 3889664"/>
              <a:gd name="connsiteY17" fmla="*/ 581818 h 2116209"/>
              <a:gd name="connsiteX18" fmla="*/ 1678132 w 3889664"/>
              <a:gd name="connsiteY18" fmla="*/ 277018 h 2116209"/>
              <a:gd name="connsiteX19" fmla="*/ 1601932 w 3889664"/>
              <a:gd name="connsiteY19" fmla="*/ 200818 h 2116209"/>
              <a:gd name="connsiteX20" fmla="*/ 1601932 w 3889664"/>
              <a:gd name="connsiteY20" fmla="*/ 48418 h 2116209"/>
              <a:gd name="connsiteX21" fmla="*/ 2287732 w 3889664"/>
              <a:gd name="connsiteY21" fmla="*/ 48418 h 2116209"/>
              <a:gd name="connsiteX22" fmla="*/ 2287732 w 3889664"/>
              <a:gd name="connsiteY22" fmla="*/ 200818 h 2116209"/>
              <a:gd name="connsiteX23" fmla="*/ 2211532 w 3889664"/>
              <a:gd name="connsiteY23" fmla="*/ 277018 h 2116209"/>
              <a:gd name="connsiteX24" fmla="*/ 2211532 w 3889664"/>
              <a:gd name="connsiteY24" fmla="*/ 581818 h 2116209"/>
              <a:gd name="connsiteX25" fmla="*/ 2516332 w 3889664"/>
              <a:gd name="connsiteY25" fmla="*/ 581818 h 2116209"/>
              <a:gd name="connsiteX26" fmla="*/ 2516332 w 3889664"/>
              <a:gd name="connsiteY26" fmla="*/ 277018 h 2116209"/>
              <a:gd name="connsiteX27" fmla="*/ 2440132 w 3889664"/>
              <a:gd name="connsiteY27" fmla="*/ 200818 h 2116209"/>
              <a:gd name="connsiteX28" fmla="*/ 2440132 w 3889664"/>
              <a:gd name="connsiteY28" fmla="*/ 48418 h 2116209"/>
              <a:gd name="connsiteX29" fmla="*/ 3177887 w 3889664"/>
              <a:gd name="connsiteY29" fmla="*/ 27636 h 2116209"/>
              <a:gd name="connsiteX0" fmla="*/ 3209492 w 3921269"/>
              <a:gd name="connsiteY0" fmla="*/ 27636 h 2116209"/>
              <a:gd name="connsiteX1" fmla="*/ 3734232 w 3921269"/>
              <a:gd name="connsiteY1" fmla="*/ 27636 h 2116209"/>
              <a:gd name="connsiteX2" fmla="*/ 3890096 w 3921269"/>
              <a:gd name="connsiteY2" fmla="*/ 79591 h 2116209"/>
              <a:gd name="connsiteX3" fmla="*/ 3921269 w 3921269"/>
              <a:gd name="connsiteY3" fmla="*/ 230259 h 2116209"/>
              <a:gd name="connsiteX4" fmla="*/ 3916073 w 3921269"/>
              <a:gd name="connsiteY4" fmla="*/ 1903195 h 2116209"/>
              <a:gd name="connsiteX5" fmla="*/ 3900487 w 3921269"/>
              <a:gd name="connsiteY5" fmla="*/ 2069450 h 2116209"/>
              <a:gd name="connsiteX6" fmla="*/ 3723842 w 3921269"/>
              <a:gd name="connsiteY6" fmla="*/ 2116209 h 2116209"/>
              <a:gd name="connsiteX7" fmla="*/ 201323 w 3921269"/>
              <a:gd name="connsiteY7" fmla="*/ 2111013 h 2116209"/>
              <a:gd name="connsiteX8" fmla="*/ 33336 w 3921269"/>
              <a:gd name="connsiteY8" fmla="*/ 2105818 h 2116209"/>
              <a:gd name="connsiteX9" fmla="*/ 33337 w 3921269"/>
              <a:gd name="connsiteY9" fmla="*/ 1953418 h 2116209"/>
              <a:gd name="connsiteX10" fmla="*/ 33337 w 3921269"/>
              <a:gd name="connsiteY10" fmla="*/ 200818 h 2116209"/>
              <a:gd name="connsiteX11" fmla="*/ 33337 w 3921269"/>
              <a:gd name="connsiteY11" fmla="*/ 48418 h 2116209"/>
              <a:gd name="connsiteX12" fmla="*/ 185736 w 3921269"/>
              <a:gd name="connsiteY12" fmla="*/ 48418 h 2116209"/>
              <a:gd name="connsiteX13" fmla="*/ 1481137 w 3921269"/>
              <a:gd name="connsiteY13" fmla="*/ 48418 h 2116209"/>
              <a:gd name="connsiteX14" fmla="*/ 1481137 w 3921269"/>
              <a:gd name="connsiteY14" fmla="*/ 200818 h 2116209"/>
              <a:gd name="connsiteX15" fmla="*/ 1404937 w 3921269"/>
              <a:gd name="connsiteY15" fmla="*/ 277018 h 2116209"/>
              <a:gd name="connsiteX16" fmla="*/ 1404937 w 3921269"/>
              <a:gd name="connsiteY16" fmla="*/ 581818 h 2116209"/>
              <a:gd name="connsiteX17" fmla="*/ 1709737 w 3921269"/>
              <a:gd name="connsiteY17" fmla="*/ 581818 h 2116209"/>
              <a:gd name="connsiteX18" fmla="*/ 1709737 w 3921269"/>
              <a:gd name="connsiteY18" fmla="*/ 277018 h 2116209"/>
              <a:gd name="connsiteX19" fmla="*/ 1633537 w 3921269"/>
              <a:gd name="connsiteY19" fmla="*/ 200818 h 2116209"/>
              <a:gd name="connsiteX20" fmla="*/ 1633537 w 3921269"/>
              <a:gd name="connsiteY20" fmla="*/ 48418 h 2116209"/>
              <a:gd name="connsiteX21" fmla="*/ 2319337 w 3921269"/>
              <a:gd name="connsiteY21" fmla="*/ 48418 h 2116209"/>
              <a:gd name="connsiteX22" fmla="*/ 2319337 w 3921269"/>
              <a:gd name="connsiteY22" fmla="*/ 200818 h 2116209"/>
              <a:gd name="connsiteX23" fmla="*/ 2243137 w 3921269"/>
              <a:gd name="connsiteY23" fmla="*/ 277018 h 2116209"/>
              <a:gd name="connsiteX24" fmla="*/ 2243137 w 3921269"/>
              <a:gd name="connsiteY24" fmla="*/ 581818 h 2116209"/>
              <a:gd name="connsiteX25" fmla="*/ 2547937 w 3921269"/>
              <a:gd name="connsiteY25" fmla="*/ 581818 h 2116209"/>
              <a:gd name="connsiteX26" fmla="*/ 2547937 w 3921269"/>
              <a:gd name="connsiteY26" fmla="*/ 277018 h 2116209"/>
              <a:gd name="connsiteX27" fmla="*/ 2471737 w 3921269"/>
              <a:gd name="connsiteY27" fmla="*/ 200818 h 2116209"/>
              <a:gd name="connsiteX28" fmla="*/ 2471737 w 3921269"/>
              <a:gd name="connsiteY28" fmla="*/ 48418 h 2116209"/>
              <a:gd name="connsiteX29" fmla="*/ 3209492 w 3921269"/>
              <a:gd name="connsiteY29" fmla="*/ 27636 h 2116209"/>
              <a:gd name="connsiteX0" fmla="*/ 3259500 w 3971277"/>
              <a:gd name="connsiteY0" fmla="*/ 0 h 2088573"/>
              <a:gd name="connsiteX1" fmla="*/ 3784240 w 3971277"/>
              <a:gd name="connsiteY1" fmla="*/ 0 h 2088573"/>
              <a:gd name="connsiteX2" fmla="*/ 3940104 w 3971277"/>
              <a:gd name="connsiteY2" fmla="*/ 51955 h 2088573"/>
              <a:gd name="connsiteX3" fmla="*/ 3971277 w 3971277"/>
              <a:gd name="connsiteY3" fmla="*/ 202623 h 2088573"/>
              <a:gd name="connsiteX4" fmla="*/ 3966081 w 3971277"/>
              <a:gd name="connsiteY4" fmla="*/ 1875559 h 2088573"/>
              <a:gd name="connsiteX5" fmla="*/ 3950495 w 3971277"/>
              <a:gd name="connsiteY5" fmla="*/ 2041814 h 2088573"/>
              <a:gd name="connsiteX6" fmla="*/ 3773850 w 3971277"/>
              <a:gd name="connsiteY6" fmla="*/ 2088573 h 2088573"/>
              <a:gd name="connsiteX7" fmla="*/ 251331 w 3971277"/>
              <a:gd name="connsiteY7" fmla="*/ 2083377 h 2088573"/>
              <a:gd name="connsiteX8" fmla="*/ 83344 w 3971277"/>
              <a:gd name="connsiteY8" fmla="*/ 2078182 h 2088573"/>
              <a:gd name="connsiteX9" fmla="*/ 83345 w 3971277"/>
              <a:gd name="connsiteY9" fmla="*/ 1925782 h 2088573"/>
              <a:gd name="connsiteX10" fmla="*/ 83345 w 3971277"/>
              <a:gd name="connsiteY10" fmla="*/ 173182 h 2088573"/>
              <a:gd name="connsiteX11" fmla="*/ 116683 w 3971277"/>
              <a:gd name="connsiteY11" fmla="*/ 51738 h 2088573"/>
              <a:gd name="connsiteX12" fmla="*/ 235744 w 3971277"/>
              <a:gd name="connsiteY12" fmla="*/ 20782 h 2088573"/>
              <a:gd name="connsiteX13" fmla="*/ 1531145 w 3971277"/>
              <a:gd name="connsiteY13" fmla="*/ 20782 h 2088573"/>
              <a:gd name="connsiteX14" fmla="*/ 1531145 w 3971277"/>
              <a:gd name="connsiteY14" fmla="*/ 173182 h 2088573"/>
              <a:gd name="connsiteX15" fmla="*/ 1454945 w 3971277"/>
              <a:gd name="connsiteY15" fmla="*/ 249382 h 2088573"/>
              <a:gd name="connsiteX16" fmla="*/ 1454945 w 3971277"/>
              <a:gd name="connsiteY16" fmla="*/ 554182 h 2088573"/>
              <a:gd name="connsiteX17" fmla="*/ 1759745 w 3971277"/>
              <a:gd name="connsiteY17" fmla="*/ 554182 h 2088573"/>
              <a:gd name="connsiteX18" fmla="*/ 1759745 w 3971277"/>
              <a:gd name="connsiteY18" fmla="*/ 249382 h 2088573"/>
              <a:gd name="connsiteX19" fmla="*/ 1683545 w 3971277"/>
              <a:gd name="connsiteY19" fmla="*/ 173182 h 2088573"/>
              <a:gd name="connsiteX20" fmla="*/ 1683545 w 3971277"/>
              <a:gd name="connsiteY20" fmla="*/ 20782 h 2088573"/>
              <a:gd name="connsiteX21" fmla="*/ 2369345 w 3971277"/>
              <a:gd name="connsiteY21" fmla="*/ 20782 h 2088573"/>
              <a:gd name="connsiteX22" fmla="*/ 2369345 w 3971277"/>
              <a:gd name="connsiteY22" fmla="*/ 173182 h 2088573"/>
              <a:gd name="connsiteX23" fmla="*/ 2293145 w 3971277"/>
              <a:gd name="connsiteY23" fmla="*/ 249382 h 2088573"/>
              <a:gd name="connsiteX24" fmla="*/ 2293145 w 3971277"/>
              <a:gd name="connsiteY24" fmla="*/ 554182 h 2088573"/>
              <a:gd name="connsiteX25" fmla="*/ 2597945 w 3971277"/>
              <a:gd name="connsiteY25" fmla="*/ 554182 h 2088573"/>
              <a:gd name="connsiteX26" fmla="*/ 2597945 w 3971277"/>
              <a:gd name="connsiteY26" fmla="*/ 249382 h 2088573"/>
              <a:gd name="connsiteX27" fmla="*/ 2521745 w 3971277"/>
              <a:gd name="connsiteY27" fmla="*/ 173182 h 2088573"/>
              <a:gd name="connsiteX28" fmla="*/ 2521745 w 3971277"/>
              <a:gd name="connsiteY28" fmla="*/ 20782 h 2088573"/>
              <a:gd name="connsiteX29" fmla="*/ 3259500 w 3971277"/>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70366 w 3890312"/>
              <a:gd name="connsiteY7" fmla="*/ 2083377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638840 w 4350617"/>
              <a:gd name="connsiteY0" fmla="*/ 0 h 2128982"/>
              <a:gd name="connsiteX1" fmla="*/ 4163580 w 4350617"/>
              <a:gd name="connsiteY1" fmla="*/ 0 h 2128982"/>
              <a:gd name="connsiteX2" fmla="*/ 4319444 w 4350617"/>
              <a:gd name="connsiteY2" fmla="*/ 51955 h 2128982"/>
              <a:gd name="connsiteX3" fmla="*/ 4350617 w 4350617"/>
              <a:gd name="connsiteY3" fmla="*/ 202623 h 2128982"/>
              <a:gd name="connsiteX4" fmla="*/ 4345421 w 4350617"/>
              <a:gd name="connsiteY4" fmla="*/ 1875559 h 2128982"/>
              <a:gd name="connsiteX5" fmla="*/ 4329835 w 4350617"/>
              <a:gd name="connsiteY5" fmla="*/ 2041814 h 2128982"/>
              <a:gd name="connsiteX6" fmla="*/ 4153190 w 4350617"/>
              <a:gd name="connsiteY6" fmla="*/ 2088573 h 2128982"/>
              <a:gd name="connsiteX7" fmla="*/ 615084 w 4350617"/>
              <a:gd name="connsiteY7" fmla="*/ 2078182 h 2128982"/>
              <a:gd name="connsiteX8" fmla="*/ 462684 w 4350617"/>
              <a:gd name="connsiteY8" fmla="*/ 2078182 h 2128982"/>
              <a:gd name="connsiteX9" fmla="*/ 462685 w 4350617"/>
              <a:gd name="connsiteY9" fmla="*/ 1925782 h 2128982"/>
              <a:gd name="connsiteX10" fmla="*/ 462685 w 4350617"/>
              <a:gd name="connsiteY10" fmla="*/ 173182 h 2128982"/>
              <a:gd name="connsiteX11" fmla="*/ 496023 w 4350617"/>
              <a:gd name="connsiteY11" fmla="*/ 51738 h 2128982"/>
              <a:gd name="connsiteX12" fmla="*/ 615084 w 4350617"/>
              <a:gd name="connsiteY12" fmla="*/ 20782 h 2128982"/>
              <a:gd name="connsiteX13" fmla="*/ 1910485 w 4350617"/>
              <a:gd name="connsiteY13" fmla="*/ 20782 h 2128982"/>
              <a:gd name="connsiteX14" fmla="*/ 1910485 w 4350617"/>
              <a:gd name="connsiteY14" fmla="*/ 173182 h 2128982"/>
              <a:gd name="connsiteX15" fmla="*/ 1834285 w 4350617"/>
              <a:gd name="connsiteY15" fmla="*/ 249382 h 2128982"/>
              <a:gd name="connsiteX16" fmla="*/ 1834285 w 4350617"/>
              <a:gd name="connsiteY16" fmla="*/ 554182 h 2128982"/>
              <a:gd name="connsiteX17" fmla="*/ 2139085 w 4350617"/>
              <a:gd name="connsiteY17" fmla="*/ 554182 h 2128982"/>
              <a:gd name="connsiteX18" fmla="*/ 2139085 w 4350617"/>
              <a:gd name="connsiteY18" fmla="*/ 249382 h 2128982"/>
              <a:gd name="connsiteX19" fmla="*/ 2062885 w 4350617"/>
              <a:gd name="connsiteY19" fmla="*/ 173182 h 2128982"/>
              <a:gd name="connsiteX20" fmla="*/ 2062885 w 4350617"/>
              <a:gd name="connsiteY20" fmla="*/ 20782 h 2128982"/>
              <a:gd name="connsiteX21" fmla="*/ 2748685 w 4350617"/>
              <a:gd name="connsiteY21" fmla="*/ 20782 h 2128982"/>
              <a:gd name="connsiteX22" fmla="*/ 2748685 w 4350617"/>
              <a:gd name="connsiteY22" fmla="*/ 173182 h 2128982"/>
              <a:gd name="connsiteX23" fmla="*/ 2672485 w 4350617"/>
              <a:gd name="connsiteY23" fmla="*/ 249382 h 2128982"/>
              <a:gd name="connsiteX24" fmla="*/ 2672485 w 4350617"/>
              <a:gd name="connsiteY24" fmla="*/ 554182 h 2128982"/>
              <a:gd name="connsiteX25" fmla="*/ 2977285 w 4350617"/>
              <a:gd name="connsiteY25" fmla="*/ 554182 h 2128982"/>
              <a:gd name="connsiteX26" fmla="*/ 2977285 w 4350617"/>
              <a:gd name="connsiteY26" fmla="*/ 249382 h 2128982"/>
              <a:gd name="connsiteX27" fmla="*/ 2901085 w 4350617"/>
              <a:gd name="connsiteY27" fmla="*/ 173182 h 2128982"/>
              <a:gd name="connsiteX28" fmla="*/ 2901085 w 4350617"/>
              <a:gd name="connsiteY28" fmla="*/ 20782 h 2128982"/>
              <a:gd name="connsiteX29" fmla="*/ 3638840 w 4350617"/>
              <a:gd name="connsiteY29" fmla="*/ 0 h 2128982"/>
              <a:gd name="connsiteX0" fmla="*/ 3638840 w 4350617"/>
              <a:gd name="connsiteY0" fmla="*/ 0 h 2205182"/>
              <a:gd name="connsiteX1" fmla="*/ 4163580 w 4350617"/>
              <a:gd name="connsiteY1" fmla="*/ 0 h 2205182"/>
              <a:gd name="connsiteX2" fmla="*/ 4319444 w 4350617"/>
              <a:gd name="connsiteY2" fmla="*/ 51955 h 2205182"/>
              <a:gd name="connsiteX3" fmla="*/ 4350617 w 4350617"/>
              <a:gd name="connsiteY3" fmla="*/ 202623 h 2205182"/>
              <a:gd name="connsiteX4" fmla="*/ 4345421 w 4350617"/>
              <a:gd name="connsiteY4" fmla="*/ 1875559 h 2205182"/>
              <a:gd name="connsiteX5" fmla="*/ 4329835 w 4350617"/>
              <a:gd name="connsiteY5" fmla="*/ 2041814 h 2205182"/>
              <a:gd name="connsiteX6" fmla="*/ 4153190 w 4350617"/>
              <a:gd name="connsiteY6" fmla="*/ 2088573 h 2205182"/>
              <a:gd name="connsiteX7" fmla="*/ 615084 w 4350617"/>
              <a:gd name="connsiteY7" fmla="*/ 2078182 h 2205182"/>
              <a:gd name="connsiteX8" fmla="*/ 462684 w 4350617"/>
              <a:gd name="connsiteY8" fmla="*/ 2078182 h 2205182"/>
              <a:gd name="connsiteX9" fmla="*/ 462685 w 4350617"/>
              <a:gd name="connsiteY9" fmla="*/ 1925782 h 2205182"/>
              <a:gd name="connsiteX10" fmla="*/ 462685 w 4350617"/>
              <a:gd name="connsiteY10" fmla="*/ 173182 h 2205182"/>
              <a:gd name="connsiteX11" fmla="*/ 496023 w 4350617"/>
              <a:gd name="connsiteY11" fmla="*/ 51738 h 2205182"/>
              <a:gd name="connsiteX12" fmla="*/ 615084 w 4350617"/>
              <a:gd name="connsiteY12" fmla="*/ 20782 h 2205182"/>
              <a:gd name="connsiteX13" fmla="*/ 1910485 w 4350617"/>
              <a:gd name="connsiteY13" fmla="*/ 20782 h 2205182"/>
              <a:gd name="connsiteX14" fmla="*/ 1910485 w 4350617"/>
              <a:gd name="connsiteY14" fmla="*/ 173182 h 2205182"/>
              <a:gd name="connsiteX15" fmla="*/ 1834285 w 4350617"/>
              <a:gd name="connsiteY15" fmla="*/ 249382 h 2205182"/>
              <a:gd name="connsiteX16" fmla="*/ 1834285 w 4350617"/>
              <a:gd name="connsiteY16" fmla="*/ 554182 h 2205182"/>
              <a:gd name="connsiteX17" fmla="*/ 2139085 w 4350617"/>
              <a:gd name="connsiteY17" fmla="*/ 554182 h 2205182"/>
              <a:gd name="connsiteX18" fmla="*/ 2139085 w 4350617"/>
              <a:gd name="connsiteY18" fmla="*/ 249382 h 2205182"/>
              <a:gd name="connsiteX19" fmla="*/ 2062885 w 4350617"/>
              <a:gd name="connsiteY19" fmla="*/ 173182 h 2205182"/>
              <a:gd name="connsiteX20" fmla="*/ 2062885 w 4350617"/>
              <a:gd name="connsiteY20" fmla="*/ 20782 h 2205182"/>
              <a:gd name="connsiteX21" fmla="*/ 2748685 w 4350617"/>
              <a:gd name="connsiteY21" fmla="*/ 20782 h 2205182"/>
              <a:gd name="connsiteX22" fmla="*/ 2748685 w 4350617"/>
              <a:gd name="connsiteY22" fmla="*/ 173182 h 2205182"/>
              <a:gd name="connsiteX23" fmla="*/ 2672485 w 4350617"/>
              <a:gd name="connsiteY23" fmla="*/ 249382 h 2205182"/>
              <a:gd name="connsiteX24" fmla="*/ 2672485 w 4350617"/>
              <a:gd name="connsiteY24" fmla="*/ 554182 h 2205182"/>
              <a:gd name="connsiteX25" fmla="*/ 2977285 w 4350617"/>
              <a:gd name="connsiteY25" fmla="*/ 554182 h 2205182"/>
              <a:gd name="connsiteX26" fmla="*/ 2977285 w 4350617"/>
              <a:gd name="connsiteY26" fmla="*/ 249382 h 2205182"/>
              <a:gd name="connsiteX27" fmla="*/ 2901085 w 4350617"/>
              <a:gd name="connsiteY27" fmla="*/ 173182 h 2205182"/>
              <a:gd name="connsiteX28" fmla="*/ 2901085 w 4350617"/>
              <a:gd name="connsiteY28" fmla="*/ 20782 h 2205182"/>
              <a:gd name="connsiteX29" fmla="*/ 3638840 w 4350617"/>
              <a:gd name="connsiteY29" fmla="*/ 0 h 2205182"/>
              <a:gd name="connsiteX0" fmla="*/ 3638840 w 4350617"/>
              <a:gd name="connsiteY0" fmla="*/ 0 h 2088573"/>
              <a:gd name="connsiteX1" fmla="*/ 4163580 w 4350617"/>
              <a:gd name="connsiteY1" fmla="*/ 0 h 2088573"/>
              <a:gd name="connsiteX2" fmla="*/ 4319444 w 4350617"/>
              <a:gd name="connsiteY2" fmla="*/ 51955 h 2088573"/>
              <a:gd name="connsiteX3" fmla="*/ 4350617 w 4350617"/>
              <a:gd name="connsiteY3" fmla="*/ 202623 h 2088573"/>
              <a:gd name="connsiteX4" fmla="*/ 4345421 w 4350617"/>
              <a:gd name="connsiteY4" fmla="*/ 1875559 h 2088573"/>
              <a:gd name="connsiteX5" fmla="*/ 4329835 w 4350617"/>
              <a:gd name="connsiteY5" fmla="*/ 2041814 h 2088573"/>
              <a:gd name="connsiteX6" fmla="*/ 4153190 w 4350617"/>
              <a:gd name="connsiteY6" fmla="*/ 2088573 h 2088573"/>
              <a:gd name="connsiteX7" fmla="*/ 615084 w 4350617"/>
              <a:gd name="connsiteY7" fmla="*/ 2078182 h 2088573"/>
              <a:gd name="connsiteX8" fmla="*/ 462684 w 4350617"/>
              <a:gd name="connsiteY8" fmla="*/ 2078182 h 2088573"/>
              <a:gd name="connsiteX9" fmla="*/ 462685 w 4350617"/>
              <a:gd name="connsiteY9" fmla="*/ 1925782 h 2088573"/>
              <a:gd name="connsiteX10" fmla="*/ 462685 w 4350617"/>
              <a:gd name="connsiteY10" fmla="*/ 173182 h 2088573"/>
              <a:gd name="connsiteX11" fmla="*/ 496023 w 4350617"/>
              <a:gd name="connsiteY11" fmla="*/ 51738 h 2088573"/>
              <a:gd name="connsiteX12" fmla="*/ 615084 w 4350617"/>
              <a:gd name="connsiteY12" fmla="*/ 20782 h 2088573"/>
              <a:gd name="connsiteX13" fmla="*/ 1910485 w 4350617"/>
              <a:gd name="connsiteY13" fmla="*/ 20782 h 2088573"/>
              <a:gd name="connsiteX14" fmla="*/ 1910485 w 4350617"/>
              <a:gd name="connsiteY14" fmla="*/ 173182 h 2088573"/>
              <a:gd name="connsiteX15" fmla="*/ 1834285 w 4350617"/>
              <a:gd name="connsiteY15" fmla="*/ 249382 h 2088573"/>
              <a:gd name="connsiteX16" fmla="*/ 1834285 w 4350617"/>
              <a:gd name="connsiteY16" fmla="*/ 554182 h 2088573"/>
              <a:gd name="connsiteX17" fmla="*/ 2139085 w 4350617"/>
              <a:gd name="connsiteY17" fmla="*/ 554182 h 2088573"/>
              <a:gd name="connsiteX18" fmla="*/ 2139085 w 4350617"/>
              <a:gd name="connsiteY18" fmla="*/ 249382 h 2088573"/>
              <a:gd name="connsiteX19" fmla="*/ 2062885 w 4350617"/>
              <a:gd name="connsiteY19" fmla="*/ 173182 h 2088573"/>
              <a:gd name="connsiteX20" fmla="*/ 2062885 w 4350617"/>
              <a:gd name="connsiteY20" fmla="*/ 20782 h 2088573"/>
              <a:gd name="connsiteX21" fmla="*/ 2748685 w 4350617"/>
              <a:gd name="connsiteY21" fmla="*/ 20782 h 2088573"/>
              <a:gd name="connsiteX22" fmla="*/ 2748685 w 4350617"/>
              <a:gd name="connsiteY22" fmla="*/ 173182 h 2088573"/>
              <a:gd name="connsiteX23" fmla="*/ 2672485 w 4350617"/>
              <a:gd name="connsiteY23" fmla="*/ 249382 h 2088573"/>
              <a:gd name="connsiteX24" fmla="*/ 2672485 w 4350617"/>
              <a:gd name="connsiteY24" fmla="*/ 554182 h 2088573"/>
              <a:gd name="connsiteX25" fmla="*/ 2977285 w 4350617"/>
              <a:gd name="connsiteY25" fmla="*/ 554182 h 2088573"/>
              <a:gd name="connsiteX26" fmla="*/ 2977285 w 4350617"/>
              <a:gd name="connsiteY26" fmla="*/ 249382 h 2088573"/>
              <a:gd name="connsiteX27" fmla="*/ 2901085 w 4350617"/>
              <a:gd name="connsiteY27" fmla="*/ 173182 h 2088573"/>
              <a:gd name="connsiteX28" fmla="*/ 2901085 w 4350617"/>
              <a:gd name="connsiteY28" fmla="*/ 20782 h 2088573"/>
              <a:gd name="connsiteX29" fmla="*/ 3638840 w 4350617"/>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214256 w 3926033"/>
              <a:gd name="connsiteY0" fmla="*/ 0 h 2088573"/>
              <a:gd name="connsiteX1" fmla="*/ 3738996 w 3926033"/>
              <a:gd name="connsiteY1" fmla="*/ 0 h 2088573"/>
              <a:gd name="connsiteX2" fmla="*/ 3894860 w 3926033"/>
              <a:gd name="connsiteY2" fmla="*/ 51955 h 2088573"/>
              <a:gd name="connsiteX3" fmla="*/ 3926033 w 3926033"/>
              <a:gd name="connsiteY3" fmla="*/ 202623 h 2088573"/>
              <a:gd name="connsiteX4" fmla="*/ 3920837 w 3926033"/>
              <a:gd name="connsiteY4" fmla="*/ 1875559 h 2088573"/>
              <a:gd name="connsiteX5" fmla="*/ 3905251 w 3926033"/>
              <a:gd name="connsiteY5" fmla="*/ 2041814 h 2088573"/>
              <a:gd name="connsiteX6" fmla="*/ 3728606 w 3926033"/>
              <a:gd name="connsiteY6" fmla="*/ 2088573 h 2088573"/>
              <a:gd name="connsiteX7" fmla="*/ 190500 w 3926033"/>
              <a:gd name="connsiteY7" fmla="*/ 2078182 h 2088573"/>
              <a:gd name="connsiteX8" fmla="*/ 38100 w 3926033"/>
              <a:gd name="connsiteY8" fmla="*/ 2078182 h 2088573"/>
              <a:gd name="connsiteX9" fmla="*/ 38101 w 3926033"/>
              <a:gd name="connsiteY9" fmla="*/ 1925782 h 2088573"/>
              <a:gd name="connsiteX10" fmla="*/ 38101 w 3926033"/>
              <a:gd name="connsiteY10" fmla="*/ 173182 h 2088573"/>
              <a:gd name="connsiteX11" fmla="*/ 71439 w 3926033"/>
              <a:gd name="connsiteY11" fmla="*/ 51738 h 2088573"/>
              <a:gd name="connsiteX12" fmla="*/ 190500 w 3926033"/>
              <a:gd name="connsiteY12" fmla="*/ 20782 h 2088573"/>
              <a:gd name="connsiteX13" fmla="*/ 1485901 w 3926033"/>
              <a:gd name="connsiteY13" fmla="*/ 20782 h 2088573"/>
              <a:gd name="connsiteX14" fmla="*/ 1485901 w 3926033"/>
              <a:gd name="connsiteY14" fmla="*/ 173182 h 2088573"/>
              <a:gd name="connsiteX15" fmla="*/ 1409701 w 3926033"/>
              <a:gd name="connsiteY15" fmla="*/ 249382 h 2088573"/>
              <a:gd name="connsiteX16" fmla="*/ 1409701 w 3926033"/>
              <a:gd name="connsiteY16" fmla="*/ 554182 h 2088573"/>
              <a:gd name="connsiteX17" fmla="*/ 1714501 w 3926033"/>
              <a:gd name="connsiteY17" fmla="*/ 554182 h 2088573"/>
              <a:gd name="connsiteX18" fmla="*/ 1714501 w 3926033"/>
              <a:gd name="connsiteY18" fmla="*/ 249382 h 2088573"/>
              <a:gd name="connsiteX19" fmla="*/ 1638301 w 3926033"/>
              <a:gd name="connsiteY19" fmla="*/ 173182 h 2088573"/>
              <a:gd name="connsiteX20" fmla="*/ 1638301 w 3926033"/>
              <a:gd name="connsiteY20" fmla="*/ 20782 h 2088573"/>
              <a:gd name="connsiteX21" fmla="*/ 2324101 w 3926033"/>
              <a:gd name="connsiteY21" fmla="*/ 20782 h 2088573"/>
              <a:gd name="connsiteX22" fmla="*/ 2324101 w 3926033"/>
              <a:gd name="connsiteY22" fmla="*/ 173182 h 2088573"/>
              <a:gd name="connsiteX23" fmla="*/ 2247901 w 3926033"/>
              <a:gd name="connsiteY23" fmla="*/ 249382 h 2088573"/>
              <a:gd name="connsiteX24" fmla="*/ 2247901 w 3926033"/>
              <a:gd name="connsiteY24" fmla="*/ 554182 h 2088573"/>
              <a:gd name="connsiteX25" fmla="*/ 2552701 w 3926033"/>
              <a:gd name="connsiteY25" fmla="*/ 554182 h 2088573"/>
              <a:gd name="connsiteX26" fmla="*/ 2552701 w 3926033"/>
              <a:gd name="connsiteY26" fmla="*/ 249382 h 2088573"/>
              <a:gd name="connsiteX27" fmla="*/ 2476501 w 3926033"/>
              <a:gd name="connsiteY27" fmla="*/ 173182 h 2088573"/>
              <a:gd name="connsiteX28" fmla="*/ 2476501 w 3926033"/>
              <a:gd name="connsiteY28" fmla="*/ 20782 h 2088573"/>
              <a:gd name="connsiteX29" fmla="*/ 3214256 w 3926033"/>
              <a:gd name="connsiteY29" fmla="*/ 0 h 2088573"/>
              <a:gd name="connsiteX0" fmla="*/ 3214256 w 3926033"/>
              <a:gd name="connsiteY0" fmla="*/ 0 h 2098025"/>
              <a:gd name="connsiteX1" fmla="*/ 3738996 w 3926033"/>
              <a:gd name="connsiteY1" fmla="*/ 0 h 2098025"/>
              <a:gd name="connsiteX2" fmla="*/ 3894860 w 3926033"/>
              <a:gd name="connsiteY2" fmla="*/ 51955 h 2098025"/>
              <a:gd name="connsiteX3" fmla="*/ 3926033 w 3926033"/>
              <a:gd name="connsiteY3" fmla="*/ 202623 h 2098025"/>
              <a:gd name="connsiteX4" fmla="*/ 3920837 w 3926033"/>
              <a:gd name="connsiteY4" fmla="*/ 1875559 h 2098025"/>
              <a:gd name="connsiteX5" fmla="*/ 3905251 w 3926033"/>
              <a:gd name="connsiteY5" fmla="*/ 2041814 h 2098025"/>
              <a:gd name="connsiteX6" fmla="*/ 3728606 w 3926033"/>
              <a:gd name="connsiteY6" fmla="*/ 2088573 h 2098025"/>
              <a:gd name="connsiteX7" fmla="*/ 190500 w 3926033"/>
              <a:gd name="connsiteY7" fmla="*/ 2078182 h 2098025"/>
              <a:gd name="connsiteX8" fmla="*/ 38100 w 3926033"/>
              <a:gd name="connsiteY8" fmla="*/ 2078182 h 2098025"/>
              <a:gd name="connsiteX9" fmla="*/ 38101 w 3926033"/>
              <a:gd name="connsiteY9" fmla="*/ 1925782 h 2098025"/>
              <a:gd name="connsiteX10" fmla="*/ 38101 w 3926033"/>
              <a:gd name="connsiteY10" fmla="*/ 173182 h 2098025"/>
              <a:gd name="connsiteX11" fmla="*/ 71439 w 3926033"/>
              <a:gd name="connsiteY11" fmla="*/ 51738 h 2098025"/>
              <a:gd name="connsiteX12" fmla="*/ 190500 w 3926033"/>
              <a:gd name="connsiteY12" fmla="*/ 20782 h 2098025"/>
              <a:gd name="connsiteX13" fmla="*/ 1485901 w 3926033"/>
              <a:gd name="connsiteY13" fmla="*/ 20782 h 2098025"/>
              <a:gd name="connsiteX14" fmla="*/ 1485901 w 3926033"/>
              <a:gd name="connsiteY14" fmla="*/ 173182 h 2098025"/>
              <a:gd name="connsiteX15" fmla="*/ 1409701 w 3926033"/>
              <a:gd name="connsiteY15" fmla="*/ 249382 h 2098025"/>
              <a:gd name="connsiteX16" fmla="*/ 1409701 w 3926033"/>
              <a:gd name="connsiteY16" fmla="*/ 554182 h 2098025"/>
              <a:gd name="connsiteX17" fmla="*/ 1714501 w 3926033"/>
              <a:gd name="connsiteY17" fmla="*/ 554182 h 2098025"/>
              <a:gd name="connsiteX18" fmla="*/ 1714501 w 3926033"/>
              <a:gd name="connsiteY18" fmla="*/ 249382 h 2098025"/>
              <a:gd name="connsiteX19" fmla="*/ 1638301 w 3926033"/>
              <a:gd name="connsiteY19" fmla="*/ 173182 h 2098025"/>
              <a:gd name="connsiteX20" fmla="*/ 1638301 w 3926033"/>
              <a:gd name="connsiteY20" fmla="*/ 20782 h 2098025"/>
              <a:gd name="connsiteX21" fmla="*/ 2324101 w 3926033"/>
              <a:gd name="connsiteY21" fmla="*/ 20782 h 2098025"/>
              <a:gd name="connsiteX22" fmla="*/ 2324101 w 3926033"/>
              <a:gd name="connsiteY22" fmla="*/ 173182 h 2098025"/>
              <a:gd name="connsiteX23" fmla="*/ 2247901 w 3926033"/>
              <a:gd name="connsiteY23" fmla="*/ 249382 h 2098025"/>
              <a:gd name="connsiteX24" fmla="*/ 2247901 w 3926033"/>
              <a:gd name="connsiteY24" fmla="*/ 554182 h 2098025"/>
              <a:gd name="connsiteX25" fmla="*/ 2552701 w 3926033"/>
              <a:gd name="connsiteY25" fmla="*/ 554182 h 2098025"/>
              <a:gd name="connsiteX26" fmla="*/ 2552701 w 3926033"/>
              <a:gd name="connsiteY26" fmla="*/ 249382 h 2098025"/>
              <a:gd name="connsiteX27" fmla="*/ 2476501 w 3926033"/>
              <a:gd name="connsiteY27" fmla="*/ 173182 h 2098025"/>
              <a:gd name="connsiteX28" fmla="*/ 2476501 w 3926033"/>
              <a:gd name="connsiteY28" fmla="*/ 20782 h 2098025"/>
              <a:gd name="connsiteX29" fmla="*/ 3214256 w 3926033"/>
              <a:gd name="connsiteY29" fmla="*/ 0 h 2098025"/>
              <a:gd name="connsiteX0" fmla="*/ 3192825 w 3904602"/>
              <a:gd name="connsiteY0" fmla="*/ 0 h 2088573"/>
              <a:gd name="connsiteX1" fmla="*/ 3717565 w 3904602"/>
              <a:gd name="connsiteY1" fmla="*/ 0 h 2088573"/>
              <a:gd name="connsiteX2" fmla="*/ 3873429 w 3904602"/>
              <a:gd name="connsiteY2" fmla="*/ 51955 h 2088573"/>
              <a:gd name="connsiteX3" fmla="*/ 3904602 w 3904602"/>
              <a:gd name="connsiteY3" fmla="*/ 202623 h 2088573"/>
              <a:gd name="connsiteX4" fmla="*/ 3899406 w 3904602"/>
              <a:gd name="connsiteY4" fmla="*/ 1875559 h 2088573"/>
              <a:gd name="connsiteX5" fmla="*/ 3883820 w 3904602"/>
              <a:gd name="connsiteY5" fmla="*/ 2041814 h 2088573"/>
              <a:gd name="connsiteX6" fmla="*/ 3707175 w 3904602"/>
              <a:gd name="connsiteY6" fmla="*/ 2088573 h 2088573"/>
              <a:gd name="connsiteX7" fmla="*/ 169069 w 3904602"/>
              <a:gd name="connsiteY7" fmla="*/ 2078182 h 2088573"/>
              <a:gd name="connsiteX8" fmla="*/ 38100 w 3904602"/>
              <a:gd name="connsiteY8" fmla="*/ 2051989 h 2088573"/>
              <a:gd name="connsiteX9" fmla="*/ 16670 w 3904602"/>
              <a:gd name="connsiteY9" fmla="*/ 1925782 h 2088573"/>
              <a:gd name="connsiteX10" fmla="*/ 16670 w 3904602"/>
              <a:gd name="connsiteY10" fmla="*/ 173182 h 2088573"/>
              <a:gd name="connsiteX11" fmla="*/ 50008 w 3904602"/>
              <a:gd name="connsiteY11" fmla="*/ 51738 h 2088573"/>
              <a:gd name="connsiteX12" fmla="*/ 169069 w 3904602"/>
              <a:gd name="connsiteY12" fmla="*/ 20782 h 2088573"/>
              <a:gd name="connsiteX13" fmla="*/ 1464470 w 3904602"/>
              <a:gd name="connsiteY13" fmla="*/ 20782 h 2088573"/>
              <a:gd name="connsiteX14" fmla="*/ 1464470 w 3904602"/>
              <a:gd name="connsiteY14" fmla="*/ 173182 h 2088573"/>
              <a:gd name="connsiteX15" fmla="*/ 1388270 w 3904602"/>
              <a:gd name="connsiteY15" fmla="*/ 249382 h 2088573"/>
              <a:gd name="connsiteX16" fmla="*/ 1388270 w 3904602"/>
              <a:gd name="connsiteY16" fmla="*/ 554182 h 2088573"/>
              <a:gd name="connsiteX17" fmla="*/ 1693070 w 3904602"/>
              <a:gd name="connsiteY17" fmla="*/ 554182 h 2088573"/>
              <a:gd name="connsiteX18" fmla="*/ 1693070 w 3904602"/>
              <a:gd name="connsiteY18" fmla="*/ 249382 h 2088573"/>
              <a:gd name="connsiteX19" fmla="*/ 1616870 w 3904602"/>
              <a:gd name="connsiteY19" fmla="*/ 173182 h 2088573"/>
              <a:gd name="connsiteX20" fmla="*/ 1616870 w 3904602"/>
              <a:gd name="connsiteY20" fmla="*/ 20782 h 2088573"/>
              <a:gd name="connsiteX21" fmla="*/ 2302670 w 3904602"/>
              <a:gd name="connsiteY21" fmla="*/ 20782 h 2088573"/>
              <a:gd name="connsiteX22" fmla="*/ 2302670 w 3904602"/>
              <a:gd name="connsiteY22" fmla="*/ 173182 h 2088573"/>
              <a:gd name="connsiteX23" fmla="*/ 2226470 w 3904602"/>
              <a:gd name="connsiteY23" fmla="*/ 249382 h 2088573"/>
              <a:gd name="connsiteX24" fmla="*/ 2226470 w 3904602"/>
              <a:gd name="connsiteY24" fmla="*/ 554182 h 2088573"/>
              <a:gd name="connsiteX25" fmla="*/ 2531270 w 3904602"/>
              <a:gd name="connsiteY25" fmla="*/ 554182 h 2088573"/>
              <a:gd name="connsiteX26" fmla="*/ 2531270 w 3904602"/>
              <a:gd name="connsiteY26" fmla="*/ 249382 h 2088573"/>
              <a:gd name="connsiteX27" fmla="*/ 2455070 w 3904602"/>
              <a:gd name="connsiteY27" fmla="*/ 173182 h 2088573"/>
              <a:gd name="connsiteX28" fmla="*/ 2455070 w 3904602"/>
              <a:gd name="connsiteY28" fmla="*/ 20782 h 2088573"/>
              <a:gd name="connsiteX29" fmla="*/ 3192825 w 3904602"/>
              <a:gd name="connsiteY29" fmla="*/ 0 h 2088573"/>
              <a:gd name="connsiteX0" fmla="*/ 3178538 w 3890315"/>
              <a:gd name="connsiteY0" fmla="*/ 0 h 2088573"/>
              <a:gd name="connsiteX1" fmla="*/ 3703278 w 3890315"/>
              <a:gd name="connsiteY1" fmla="*/ 0 h 2088573"/>
              <a:gd name="connsiteX2" fmla="*/ 3859142 w 3890315"/>
              <a:gd name="connsiteY2" fmla="*/ 51955 h 2088573"/>
              <a:gd name="connsiteX3" fmla="*/ 3890315 w 3890315"/>
              <a:gd name="connsiteY3" fmla="*/ 202623 h 2088573"/>
              <a:gd name="connsiteX4" fmla="*/ 3885119 w 3890315"/>
              <a:gd name="connsiteY4" fmla="*/ 1875559 h 2088573"/>
              <a:gd name="connsiteX5" fmla="*/ 3869533 w 3890315"/>
              <a:gd name="connsiteY5" fmla="*/ 2041814 h 2088573"/>
              <a:gd name="connsiteX6" fmla="*/ 3692888 w 3890315"/>
              <a:gd name="connsiteY6" fmla="*/ 2088573 h 2088573"/>
              <a:gd name="connsiteX7" fmla="*/ 154782 w 3890315"/>
              <a:gd name="connsiteY7" fmla="*/ 2078182 h 2088573"/>
              <a:gd name="connsiteX8" fmla="*/ 38100 w 3890315"/>
              <a:gd name="connsiteY8" fmla="*/ 2054371 h 2088573"/>
              <a:gd name="connsiteX9" fmla="*/ 2383 w 3890315"/>
              <a:gd name="connsiteY9" fmla="*/ 1925782 h 2088573"/>
              <a:gd name="connsiteX10" fmla="*/ 2383 w 3890315"/>
              <a:gd name="connsiteY10" fmla="*/ 173182 h 2088573"/>
              <a:gd name="connsiteX11" fmla="*/ 35721 w 3890315"/>
              <a:gd name="connsiteY11" fmla="*/ 51738 h 2088573"/>
              <a:gd name="connsiteX12" fmla="*/ 154782 w 3890315"/>
              <a:gd name="connsiteY12" fmla="*/ 20782 h 2088573"/>
              <a:gd name="connsiteX13" fmla="*/ 1450183 w 3890315"/>
              <a:gd name="connsiteY13" fmla="*/ 20782 h 2088573"/>
              <a:gd name="connsiteX14" fmla="*/ 1450183 w 3890315"/>
              <a:gd name="connsiteY14" fmla="*/ 173182 h 2088573"/>
              <a:gd name="connsiteX15" fmla="*/ 1373983 w 3890315"/>
              <a:gd name="connsiteY15" fmla="*/ 249382 h 2088573"/>
              <a:gd name="connsiteX16" fmla="*/ 1373983 w 3890315"/>
              <a:gd name="connsiteY16" fmla="*/ 554182 h 2088573"/>
              <a:gd name="connsiteX17" fmla="*/ 1678783 w 3890315"/>
              <a:gd name="connsiteY17" fmla="*/ 554182 h 2088573"/>
              <a:gd name="connsiteX18" fmla="*/ 1678783 w 3890315"/>
              <a:gd name="connsiteY18" fmla="*/ 249382 h 2088573"/>
              <a:gd name="connsiteX19" fmla="*/ 1602583 w 3890315"/>
              <a:gd name="connsiteY19" fmla="*/ 173182 h 2088573"/>
              <a:gd name="connsiteX20" fmla="*/ 1602583 w 3890315"/>
              <a:gd name="connsiteY20" fmla="*/ 20782 h 2088573"/>
              <a:gd name="connsiteX21" fmla="*/ 2288383 w 3890315"/>
              <a:gd name="connsiteY21" fmla="*/ 20782 h 2088573"/>
              <a:gd name="connsiteX22" fmla="*/ 2288383 w 3890315"/>
              <a:gd name="connsiteY22" fmla="*/ 173182 h 2088573"/>
              <a:gd name="connsiteX23" fmla="*/ 2212183 w 3890315"/>
              <a:gd name="connsiteY23" fmla="*/ 249382 h 2088573"/>
              <a:gd name="connsiteX24" fmla="*/ 2212183 w 3890315"/>
              <a:gd name="connsiteY24" fmla="*/ 554182 h 2088573"/>
              <a:gd name="connsiteX25" fmla="*/ 2516983 w 3890315"/>
              <a:gd name="connsiteY25" fmla="*/ 554182 h 2088573"/>
              <a:gd name="connsiteX26" fmla="*/ 2516983 w 3890315"/>
              <a:gd name="connsiteY26" fmla="*/ 249382 h 2088573"/>
              <a:gd name="connsiteX27" fmla="*/ 2440783 w 3890315"/>
              <a:gd name="connsiteY27" fmla="*/ 173182 h 2088573"/>
              <a:gd name="connsiteX28" fmla="*/ 2440783 w 3890315"/>
              <a:gd name="connsiteY28" fmla="*/ 20782 h 2088573"/>
              <a:gd name="connsiteX29" fmla="*/ 3178538 w 3890315"/>
              <a:gd name="connsiteY29" fmla="*/ 0 h 2088573"/>
              <a:gd name="connsiteX0" fmla="*/ 3178538 w 3890315"/>
              <a:gd name="connsiteY0" fmla="*/ 0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29" fmla="*/ 3178538 w 3890315"/>
              <a:gd name="connsiteY29" fmla="*/ 0 h 2078831"/>
              <a:gd name="connsiteX0" fmla="*/ 2440783 w 3890315"/>
              <a:gd name="connsiteY0" fmla="*/ 20782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0" fmla="*/ 2440783 w 3890315"/>
              <a:gd name="connsiteY0" fmla="*/ 0 h 2058049"/>
              <a:gd name="connsiteX1" fmla="*/ 3736182 w 3890315"/>
              <a:gd name="connsiteY1" fmla="*/ 0 h 2058049"/>
              <a:gd name="connsiteX2" fmla="*/ 3859142 w 3890315"/>
              <a:gd name="connsiteY2" fmla="*/ 31173 h 2058049"/>
              <a:gd name="connsiteX3" fmla="*/ 3890315 w 3890315"/>
              <a:gd name="connsiteY3" fmla="*/ 181841 h 2058049"/>
              <a:gd name="connsiteX4" fmla="*/ 3885119 w 3890315"/>
              <a:gd name="connsiteY4" fmla="*/ 1854777 h 2058049"/>
              <a:gd name="connsiteX5" fmla="*/ 3869533 w 3890315"/>
              <a:gd name="connsiteY5" fmla="*/ 2021032 h 2058049"/>
              <a:gd name="connsiteX6" fmla="*/ 3736182 w 3890315"/>
              <a:gd name="connsiteY6" fmla="*/ 2057400 h 2058049"/>
              <a:gd name="connsiteX7" fmla="*/ 154782 w 3890315"/>
              <a:gd name="connsiteY7" fmla="*/ 2057400 h 2058049"/>
              <a:gd name="connsiteX8" fmla="*/ 38100 w 3890315"/>
              <a:gd name="connsiteY8" fmla="*/ 2033589 h 2058049"/>
              <a:gd name="connsiteX9" fmla="*/ 2383 w 3890315"/>
              <a:gd name="connsiteY9" fmla="*/ 1905000 h 2058049"/>
              <a:gd name="connsiteX10" fmla="*/ 2383 w 3890315"/>
              <a:gd name="connsiteY10" fmla="*/ 152400 h 2058049"/>
              <a:gd name="connsiteX11" fmla="*/ 35721 w 3890315"/>
              <a:gd name="connsiteY11" fmla="*/ 30956 h 2058049"/>
              <a:gd name="connsiteX12" fmla="*/ 154782 w 3890315"/>
              <a:gd name="connsiteY12" fmla="*/ 0 h 2058049"/>
              <a:gd name="connsiteX13" fmla="*/ 1450183 w 3890315"/>
              <a:gd name="connsiteY13" fmla="*/ 0 h 2058049"/>
              <a:gd name="connsiteX14" fmla="*/ 1450183 w 3890315"/>
              <a:gd name="connsiteY14" fmla="*/ 152400 h 2058049"/>
              <a:gd name="connsiteX15" fmla="*/ 1373983 w 3890315"/>
              <a:gd name="connsiteY15" fmla="*/ 228600 h 2058049"/>
              <a:gd name="connsiteX16" fmla="*/ 1373983 w 3890315"/>
              <a:gd name="connsiteY16" fmla="*/ 533400 h 2058049"/>
              <a:gd name="connsiteX17" fmla="*/ 1678783 w 3890315"/>
              <a:gd name="connsiteY17" fmla="*/ 533400 h 2058049"/>
              <a:gd name="connsiteX18" fmla="*/ 1678783 w 3890315"/>
              <a:gd name="connsiteY18" fmla="*/ 228600 h 2058049"/>
              <a:gd name="connsiteX19" fmla="*/ 1602583 w 3890315"/>
              <a:gd name="connsiteY19" fmla="*/ 152400 h 2058049"/>
              <a:gd name="connsiteX20" fmla="*/ 1602583 w 3890315"/>
              <a:gd name="connsiteY20" fmla="*/ 0 h 2058049"/>
              <a:gd name="connsiteX21" fmla="*/ 2288383 w 3890315"/>
              <a:gd name="connsiteY21" fmla="*/ 0 h 2058049"/>
              <a:gd name="connsiteX22" fmla="*/ 2288383 w 3890315"/>
              <a:gd name="connsiteY22" fmla="*/ 152400 h 2058049"/>
              <a:gd name="connsiteX23" fmla="*/ 2212183 w 3890315"/>
              <a:gd name="connsiteY23" fmla="*/ 228600 h 2058049"/>
              <a:gd name="connsiteX24" fmla="*/ 2212183 w 3890315"/>
              <a:gd name="connsiteY24" fmla="*/ 533400 h 2058049"/>
              <a:gd name="connsiteX25" fmla="*/ 2516983 w 3890315"/>
              <a:gd name="connsiteY25" fmla="*/ 533400 h 2058049"/>
              <a:gd name="connsiteX26" fmla="*/ 2516983 w 3890315"/>
              <a:gd name="connsiteY26" fmla="*/ 228600 h 2058049"/>
              <a:gd name="connsiteX27" fmla="*/ 2440783 w 3890315"/>
              <a:gd name="connsiteY27" fmla="*/ 152400 h 2058049"/>
              <a:gd name="connsiteX28" fmla="*/ 2440783 w 3890315"/>
              <a:gd name="connsiteY28" fmla="*/ 0 h 2058049"/>
              <a:gd name="connsiteX0" fmla="*/ 2440783 w 3890315"/>
              <a:gd name="connsiteY0" fmla="*/ 10174 h 2068223"/>
              <a:gd name="connsiteX1" fmla="*/ 3736182 w 3890315"/>
              <a:gd name="connsiteY1" fmla="*/ 10174 h 2068223"/>
              <a:gd name="connsiteX2" fmla="*/ 3859142 w 3890315"/>
              <a:gd name="connsiteY2" fmla="*/ 41347 h 2068223"/>
              <a:gd name="connsiteX3" fmla="*/ 3890315 w 3890315"/>
              <a:gd name="connsiteY3" fmla="*/ 192015 h 2068223"/>
              <a:gd name="connsiteX4" fmla="*/ 3885119 w 3890315"/>
              <a:gd name="connsiteY4" fmla="*/ 1864951 h 2068223"/>
              <a:gd name="connsiteX5" fmla="*/ 3869533 w 3890315"/>
              <a:gd name="connsiteY5" fmla="*/ 2031206 h 2068223"/>
              <a:gd name="connsiteX6" fmla="*/ 3736182 w 3890315"/>
              <a:gd name="connsiteY6" fmla="*/ 2067574 h 2068223"/>
              <a:gd name="connsiteX7" fmla="*/ 154782 w 3890315"/>
              <a:gd name="connsiteY7" fmla="*/ 2067574 h 2068223"/>
              <a:gd name="connsiteX8" fmla="*/ 38100 w 3890315"/>
              <a:gd name="connsiteY8" fmla="*/ 2043763 h 2068223"/>
              <a:gd name="connsiteX9" fmla="*/ 2383 w 3890315"/>
              <a:gd name="connsiteY9" fmla="*/ 1915174 h 2068223"/>
              <a:gd name="connsiteX10" fmla="*/ 2383 w 3890315"/>
              <a:gd name="connsiteY10" fmla="*/ 162574 h 2068223"/>
              <a:gd name="connsiteX11" fmla="*/ 35721 w 3890315"/>
              <a:gd name="connsiteY11" fmla="*/ 41130 h 2068223"/>
              <a:gd name="connsiteX12" fmla="*/ 154782 w 3890315"/>
              <a:gd name="connsiteY12" fmla="*/ 10174 h 2068223"/>
              <a:gd name="connsiteX13" fmla="*/ 1450183 w 3890315"/>
              <a:gd name="connsiteY13" fmla="*/ 10174 h 2068223"/>
              <a:gd name="connsiteX14" fmla="*/ 1450183 w 3890315"/>
              <a:gd name="connsiteY14" fmla="*/ 162574 h 2068223"/>
              <a:gd name="connsiteX15" fmla="*/ 1373983 w 3890315"/>
              <a:gd name="connsiteY15" fmla="*/ 238774 h 2068223"/>
              <a:gd name="connsiteX16" fmla="*/ 1373983 w 3890315"/>
              <a:gd name="connsiteY16" fmla="*/ 543574 h 2068223"/>
              <a:gd name="connsiteX17" fmla="*/ 1678783 w 3890315"/>
              <a:gd name="connsiteY17" fmla="*/ 543574 h 2068223"/>
              <a:gd name="connsiteX18" fmla="*/ 1678783 w 3890315"/>
              <a:gd name="connsiteY18" fmla="*/ 238774 h 2068223"/>
              <a:gd name="connsiteX19" fmla="*/ 1602583 w 3890315"/>
              <a:gd name="connsiteY19" fmla="*/ 162574 h 2068223"/>
              <a:gd name="connsiteX20" fmla="*/ 1602583 w 3890315"/>
              <a:gd name="connsiteY20" fmla="*/ 10174 h 2068223"/>
              <a:gd name="connsiteX21" fmla="*/ 2288383 w 3890315"/>
              <a:gd name="connsiteY21" fmla="*/ 10174 h 2068223"/>
              <a:gd name="connsiteX22" fmla="*/ 2288383 w 3890315"/>
              <a:gd name="connsiteY22" fmla="*/ 162574 h 2068223"/>
              <a:gd name="connsiteX23" fmla="*/ 2212183 w 3890315"/>
              <a:gd name="connsiteY23" fmla="*/ 238774 h 2068223"/>
              <a:gd name="connsiteX24" fmla="*/ 2212183 w 3890315"/>
              <a:gd name="connsiteY24" fmla="*/ 543574 h 2068223"/>
              <a:gd name="connsiteX25" fmla="*/ 2516983 w 3890315"/>
              <a:gd name="connsiteY25" fmla="*/ 543574 h 2068223"/>
              <a:gd name="connsiteX26" fmla="*/ 2516983 w 3890315"/>
              <a:gd name="connsiteY26" fmla="*/ 238774 h 2068223"/>
              <a:gd name="connsiteX27" fmla="*/ 2440783 w 3890315"/>
              <a:gd name="connsiteY27" fmla="*/ 162574 h 2068223"/>
              <a:gd name="connsiteX28" fmla="*/ 2440783 w 3890315"/>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90315 w 3898108"/>
              <a:gd name="connsiteY3" fmla="*/ 192015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5411 h 2071904"/>
              <a:gd name="connsiteX1" fmla="*/ 3736182 w 3898108"/>
              <a:gd name="connsiteY1" fmla="*/ 5411 h 2071904"/>
              <a:gd name="connsiteX2" fmla="*/ 3859142 w 3898108"/>
              <a:gd name="connsiteY2" fmla="*/ 36584 h 2071904"/>
              <a:gd name="connsiteX3" fmla="*/ 3888581 w 3898108"/>
              <a:gd name="connsiteY3" fmla="*/ 234011 h 2071904"/>
              <a:gd name="connsiteX4" fmla="*/ 3885119 w 3898108"/>
              <a:gd name="connsiteY4" fmla="*/ 1860188 h 2071904"/>
              <a:gd name="connsiteX5" fmla="*/ 3869533 w 3898108"/>
              <a:gd name="connsiteY5" fmla="*/ 2026443 h 2071904"/>
              <a:gd name="connsiteX6" fmla="*/ 3736182 w 3898108"/>
              <a:gd name="connsiteY6" fmla="*/ 2062811 h 2071904"/>
              <a:gd name="connsiteX7" fmla="*/ 154782 w 3898108"/>
              <a:gd name="connsiteY7" fmla="*/ 2062811 h 2071904"/>
              <a:gd name="connsiteX8" fmla="*/ 38100 w 3898108"/>
              <a:gd name="connsiteY8" fmla="*/ 2039000 h 2071904"/>
              <a:gd name="connsiteX9" fmla="*/ 2383 w 3898108"/>
              <a:gd name="connsiteY9" fmla="*/ 1910411 h 2071904"/>
              <a:gd name="connsiteX10" fmla="*/ 2383 w 3898108"/>
              <a:gd name="connsiteY10" fmla="*/ 157811 h 2071904"/>
              <a:gd name="connsiteX11" fmla="*/ 35721 w 3898108"/>
              <a:gd name="connsiteY11" fmla="*/ 36367 h 2071904"/>
              <a:gd name="connsiteX12" fmla="*/ 154782 w 3898108"/>
              <a:gd name="connsiteY12" fmla="*/ 5411 h 2071904"/>
              <a:gd name="connsiteX13" fmla="*/ 1450183 w 3898108"/>
              <a:gd name="connsiteY13" fmla="*/ 5411 h 2071904"/>
              <a:gd name="connsiteX14" fmla="*/ 1450183 w 3898108"/>
              <a:gd name="connsiteY14" fmla="*/ 157811 h 2071904"/>
              <a:gd name="connsiteX15" fmla="*/ 1373983 w 3898108"/>
              <a:gd name="connsiteY15" fmla="*/ 234011 h 2071904"/>
              <a:gd name="connsiteX16" fmla="*/ 1373983 w 3898108"/>
              <a:gd name="connsiteY16" fmla="*/ 538811 h 2071904"/>
              <a:gd name="connsiteX17" fmla="*/ 1678783 w 3898108"/>
              <a:gd name="connsiteY17" fmla="*/ 538811 h 2071904"/>
              <a:gd name="connsiteX18" fmla="*/ 1678783 w 3898108"/>
              <a:gd name="connsiteY18" fmla="*/ 234011 h 2071904"/>
              <a:gd name="connsiteX19" fmla="*/ 1602583 w 3898108"/>
              <a:gd name="connsiteY19" fmla="*/ 157811 h 2071904"/>
              <a:gd name="connsiteX20" fmla="*/ 1602583 w 3898108"/>
              <a:gd name="connsiteY20" fmla="*/ 5411 h 2071904"/>
              <a:gd name="connsiteX21" fmla="*/ 2288383 w 3898108"/>
              <a:gd name="connsiteY21" fmla="*/ 5411 h 2071904"/>
              <a:gd name="connsiteX22" fmla="*/ 2288383 w 3898108"/>
              <a:gd name="connsiteY22" fmla="*/ 157811 h 2071904"/>
              <a:gd name="connsiteX23" fmla="*/ 2212183 w 3898108"/>
              <a:gd name="connsiteY23" fmla="*/ 234011 h 2071904"/>
              <a:gd name="connsiteX24" fmla="*/ 2212183 w 3898108"/>
              <a:gd name="connsiteY24" fmla="*/ 538811 h 2071904"/>
              <a:gd name="connsiteX25" fmla="*/ 2516983 w 3898108"/>
              <a:gd name="connsiteY25" fmla="*/ 538811 h 2071904"/>
              <a:gd name="connsiteX26" fmla="*/ 2516983 w 3898108"/>
              <a:gd name="connsiteY26" fmla="*/ 234011 h 2071904"/>
              <a:gd name="connsiteX27" fmla="*/ 2440783 w 3898108"/>
              <a:gd name="connsiteY27" fmla="*/ 157811 h 2071904"/>
              <a:gd name="connsiteX28" fmla="*/ 2440783 w 3898108"/>
              <a:gd name="connsiteY28" fmla="*/ 5411 h 2071904"/>
              <a:gd name="connsiteX0" fmla="*/ 2440783 w 3898108"/>
              <a:gd name="connsiteY0" fmla="*/ 1515 h 2068008"/>
              <a:gd name="connsiteX1" fmla="*/ 3736182 w 3898108"/>
              <a:gd name="connsiteY1" fmla="*/ 1515 h 2068008"/>
              <a:gd name="connsiteX2" fmla="*/ 3859142 w 3898108"/>
              <a:gd name="connsiteY2" fmla="*/ 32688 h 2068008"/>
              <a:gd name="connsiteX3" fmla="*/ 3888581 w 3898108"/>
              <a:gd name="connsiteY3" fmla="*/ 230115 h 2068008"/>
              <a:gd name="connsiteX4" fmla="*/ 3885119 w 3898108"/>
              <a:gd name="connsiteY4" fmla="*/ 1856292 h 2068008"/>
              <a:gd name="connsiteX5" fmla="*/ 3869533 w 3898108"/>
              <a:gd name="connsiteY5" fmla="*/ 2022547 h 2068008"/>
              <a:gd name="connsiteX6" fmla="*/ 3736182 w 3898108"/>
              <a:gd name="connsiteY6" fmla="*/ 2058915 h 2068008"/>
              <a:gd name="connsiteX7" fmla="*/ 154782 w 3898108"/>
              <a:gd name="connsiteY7" fmla="*/ 2058915 h 2068008"/>
              <a:gd name="connsiteX8" fmla="*/ 38100 w 3898108"/>
              <a:gd name="connsiteY8" fmla="*/ 2035104 h 2068008"/>
              <a:gd name="connsiteX9" fmla="*/ 2383 w 3898108"/>
              <a:gd name="connsiteY9" fmla="*/ 1906515 h 2068008"/>
              <a:gd name="connsiteX10" fmla="*/ 2383 w 3898108"/>
              <a:gd name="connsiteY10" fmla="*/ 153915 h 2068008"/>
              <a:gd name="connsiteX11" fmla="*/ 35721 w 3898108"/>
              <a:gd name="connsiteY11" fmla="*/ 32471 h 2068008"/>
              <a:gd name="connsiteX12" fmla="*/ 154782 w 3898108"/>
              <a:gd name="connsiteY12" fmla="*/ 1515 h 2068008"/>
              <a:gd name="connsiteX13" fmla="*/ 1450183 w 3898108"/>
              <a:gd name="connsiteY13" fmla="*/ 1515 h 2068008"/>
              <a:gd name="connsiteX14" fmla="*/ 1450183 w 3898108"/>
              <a:gd name="connsiteY14" fmla="*/ 153915 h 2068008"/>
              <a:gd name="connsiteX15" fmla="*/ 1373983 w 3898108"/>
              <a:gd name="connsiteY15" fmla="*/ 230115 h 2068008"/>
              <a:gd name="connsiteX16" fmla="*/ 1373983 w 3898108"/>
              <a:gd name="connsiteY16" fmla="*/ 534915 h 2068008"/>
              <a:gd name="connsiteX17" fmla="*/ 1678783 w 3898108"/>
              <a:gd name="connsiteY17" fmla="*/ 534915 h 2068008"/>
              <a:gd name="connsiteX18" fmla="*/ 1678783 w 3898108"/>
              <a:gd name="connsiteY18" fmla="*/ 230115 h 2068008"/>
              <a:gd name="connsiteX19" fmla="*/ 1602583 w 3898108"/>
              <a:gd name="connsiteY19" fmla="*/ 153915 h 2068008"/>
              <a:gd name="connsiteX20" fmla="*/ 1602583 w 3898108"/>
              <a:gd name="connsiteY20" fmla="*/ 1515 h 2068008"/>
              <a:gd name="connsiteX21" fmla="*/ 2288383 w 3898108"/>
              <a:gd name="connsiteY21" fmla="*/ 1515 h 2068008"/>
              <a:gd name="connsiteX22" fmla="*/ 2288383 w 3898108"/>
              <a:gd name="connsiteY22" fmla="*/ 153915 h 2068008"/>
              <a:gd name="connsiteX23" fmla="*/ 2212183 w 3898108"/>
              <a:gd name="connsiteY23" fmla="*/ 230115 h 2068008"/>
              <a:gd name="connsiteX24" fmla="*/ 2212183 w 3898108"/>
              <a:gd name="connsiteY24" fmla="*/ 534915 h 2068008"/>
              <a:gd name="connsiteX25" fmla="*/ 2516983 w 3898108"/>
              <a:gd name="connsiteY25" fmla="*/ 534915 h 2068008"/>
              <a:gd name="connsiteX26" fmla="*/ 2516983 w 3898108"/>
              <a:gd name="connsiteY26" fmla="*/ 230115 h 2068008"/>
              <a:gd name="connsiteX27" fmla="*/ 2440783 w 3898108"/>
              <a:gd name="connsiteY27" fmla="*/ 153915 h 2068008"/>
              <a:gd name="connsiteX28" fmla="*/ 2440783 w 3898108"/>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5119 w 3891397"/>
              <a:gd name="connsiteY4" fmla="*/ 1856292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8582 w 3891397"/>
              <a:gd name="connsiteY4" fmla="*/ 1906514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88583"/>
              <a:gd name="connsiteY0" fmla="*/ 1515 h 2068008"/>
              <a:gd name="connsiteX1" fmla="*/ 3736182 w 3888583"/>
              <a:gd name="connsiteY1" fmla="*/ 1515 h 2068008"/>
              <a:gd name="connsiteX2" fmla="*/ 3859142 w 3888583"/>
              <a:gd name="connsiteY2" fmla="*/ 32688 h 2068008"/>
              <a:gd name="connsiteX3" fmla="*/ 3888581 w 3888583"/>
              <a:gd name="connsiteY3" fmla="*/ 230115 h 2068008"/>
              <a:gd name="connsiteX4" fmla="*/ 3888582 w 3888583"/>
              <a:gd name="connsiteY4" fmla="*/ 1906514 h 2068008"/>
              <a:gd name="connsiteX5" fmla="*/ 3862389 w 3888583"/>
              <a:gd name="connsiteY5" fmla="*/ 2022547 h 2068008"/>
              <a:gd name="connsiteX6" fmla="*/ 3736182 w 3888583"/>
              <a:gd name="connsiteY6" fmla="*/ 2058915 h 2068008"/>
              <a:gd name="connsiteX7" fmla="*/ 154782 w 3888583"/>
              <a:gd name="connsiteY7" fmla="*/ 2058915 h 2068008"/>
              <a:gd name="connsiteX8" fmla="*/ 38100 w 3888583"/>
              <a:gd name="connsiteY8" fmla="*/ 2035104 h 2068008"/>
              <a:gd name="connsiteX9" fmla="*/ 2383 w 3888583"/>
              <a:gd name="connsiteY9" fmla="*/ 1906515 h 2068008"/>
              <a:gd name="connsiteX10" fmla="*/ 2383 w 3888583"/>
              <a:gd name="connsiteY10" fmla="*/ 153915 h 2068008"/>
              <a:gd name="connsiteX11" fmla="*/ 35721 w 3888583"/>
              <a:gd name="connsiteY11" fmla="*/ 32471 h 2068008"/>
              <a:gd name="connsiteX12" fmla="*/ 154782 w 3888583"/>
              <a:gd name="connsiteY12" fmla="*/ 1515 h 2068008"/>
              <a:gd name="connsiteX13" fmla="*/ 1450183 w 3888583"/>
              <a:gd name="connsiteY13" fmla="*/ 1515 h 2068008"/>
              <a:gd name="connsiteX14" fmla="*/ 1450183 w 3888583"/>
              <a:gd name="connsiteY14" fmla="*/ 153915 h 2068008"/>
              <a:gd name="connsiteX15" fmla="*/ 1373983 w 3888583"/>
              <a:gd name="connsiteY15" fmla="*/ 230115 h 2068008"/>
              <a:gd name="connsiteX16" fmla="*/ 1373983 w 3888583"/>
              <a:gd name="connsiteY16" fmla="*/ 534915 h 2068008"/>
              <a:gd name="connsiteX17" fmla="*/ 1678783 w 3888583"/>
              <a:gd name="connsiteY17" fmla="*/ 534915 h 2068008"/>
              <a:gd name="connsiteX18" fmla="*/ 1678783 w 3888583"/>
              <a:gd name="connsiteY18" fmla="*/ 230115 h 2068008"/>
              <a:gd name="connsiteX19" fmla="*/ 1602583 w 3888583"/>
              <a:gd name="connsiteY19" fmla="*/ 153915 h 2068008"/>
              <a:gd name="connsiteX20" fmla="*/ 1602583 w 3888583"/>
              <a:gd name="connsiteY20" fmla="*/ 1515 h 2068008"/>
              <a:gd name="connsiteX21" fmla="*/ 2288383 w 3888583"/>
              <a:gd name="connsiteY21" fmla="*/ 1515 h 2068008"/>
              <a:gd name="connsiteX22" fmla="*/ 2288383 w 3888583"/>
              <a:gd name="connsiteY22" fmla="*/ 153915 h 2068008"/>
              <a:gd name="connsiteX23" fmla="*/ 2212183 w 3888583"/>
              <a:gd name="connsiteY23" fmla="*/ 230115 h 2068008"/>
              <a:gd name="connsiteX24" fmla="*/ 2212183 w 3888583"/>
              <a:gd name="connsiteY24" fmla="*/ 534915 h 2068008"/>
              <a:gd name="connsiteX25" fmla="*/ 2516983 w 3888583"/>
              <a:gd name="connsiteY25" fmla="*/ 534915 h 2068008"/>
              <a:gd name="connsiteX26" fmla="*/ 2516983 w 3888583"/>
              <a:gd name="connsiteY26" fmla="*/ 230115 h 2068008"/>
              <a:gd name="connsiteX27" fmla="*/ 2440783 w 3888583"/>
              <a:gd name="connsiteY27" fmla="*/ 153915 h 2068008"/>
              <a:gd name="connsiteX28" fmla="*/ 2440783 w 3888583"/>
              <a:gd name="connsiteY28" fmla="*/ 1515 h 2068008"/>
              <a:gd name="connsiteX0" fmla="*/ 2440783 w 3898540"/>
              <a:gd name="connsiteY0" fmla="*/ 1515 h 2068008"/>
              <a:gd name="connsiteX1" fmla="*/ 3736182 w 3898540"/>
              <a:gd name="connsiteY1" fmla="*/ 1515 h 2068008"/>
              <a:gd name="connsiteX2" fmla="*/ 3859142 w 3898540"/>
              <a:gd name="connsiteY2" fmla="*/ 32688 h 2068008"/>
              <a:gd name="connsiteX3" fmla="*/ 3888581 w 3898540"/>
              <a:gd name="connsiteY3" fmla="*/ 230115 h 2068008"/>
              <a:gd name="connsiteX4" fmla="*/ 3888582 w 3898540"/>
              <a:gd name="connsiteY4" fmla="*/ 1906514 h 2068008"/>
              <a:gd name="connsiteX5" fmla="*/ 3862389 w 3898540"/>
              <a:gd name="connsiteY5" fmla="*/ 2022547 h 2068008"/>
              <a:gd name="connsiteX6" fmla="*/ 3736182 w 3898540"/>
              <a:gd name="connsiteY6" fmla="*/ 2058915 h 2068008"/>
              <a:gd name="connsiteX7" fmla="*/ 154782 w 3898540"/>
              <a:gd name="connsiteY7" fmla="*/ 2058915 h 2068008"/>
              <a:gd name="connsiteX8" fmla="*/ 38100 w 3898540"/>
              <a:gd name="connsiteY8" fmla="*/ 2035104 h 2068008"/>
              <a:gd name="connsiteX9" fmla="*/ 2383 w 3898540"/>
              <a:gd name="connsiteY9" fmla="*/ 1906515 h 2068008"/>
              <a:gd name="connsiteX10" fmla="*/ 2383 w 3898540"/>
              <a:gd name="connsiteY10" fmla="*/ 153915 h 2068008"/>
              <a:gd name="connsiteX11" fmla="*/ 35721 w 3898540"/>
              <a:gd name="connsiteY11" fmla="*/ 32471 h 2068008"/>
              <a:gd name="connsiteX12" fmla="*/ 154782 w 3898540"/>
              <a:gd name="connsiteY12" fmla="*/ 1515 h 2068008"/>
              <a:gd name="connsiteX13" fmla="*/ 1450183 w 3898540"/>
              <a:gd name="connsiteY13" fmla="*/ 1515 h 2068008"/>
              <a:gd name="connsiteX14" fmla="*/ 1450183 w 3898540"/>
              <a:gd name="connsiteY14" fmla="*/ 153915 h 2068008"/>
              <a:gd name="connsiteX15" fmla="*/ 1373983 w 3898540"/>
              <a:gd name="connsiteY15" fmla="*/ 230115 h 2068008"/>
              <a:gd name="connsiteX16" fmla="*/ 1373983 w 3898540"/>
              <a:gd name="connsiteY16" fmla="*/ 534915 h 2068008"/>
              <a:gd name="connsiteX17" fmla="*/ 1678783 w 3898540"/>
              <a:gd name="connsiteY17" fmla="*/ 534915 h 2068008"/>
              <a:gd name="connsiteX18" fmla="*/ 1678783 w 3898540"/>
              <a:gd name="connsiteY18" fmla="*/ 230115 h 2068008"/>
              <a:gd name="connsiteX19" fmla="*/ 1602583 w 3898540"/>
              <a:gd name="connsiteY19" fmla="*/ 153915 h 2068008"/>
              <a:gd name="connsiteX20" fmla="*/ 1602583 w 3898540"/>
              <a:gd name="connsiteY20" fmla="*/ 1515 h 2068008"/>
              <a:gd name="connsiteX21" fmla="*/ 2288383 w 3898540"/>
              <a:gd name="connsiteY21" fmla="*/ 1515 h 2068008"/>
              <a:gd name="connsiteX22" fmla="*/ 2288383 w 3898540"/>
              <a:gd name="connsiteY22" fmla="*/ 153915 h 2068008"/>
              <a:gd name="connsiteX23" fmla="*/ 2212183 w 3898540"/>
              <a:gd name="connsiteY23" fmla="*/ 230115 h 2068008"/>
              <a:gd name="connsiteX24" fmla="*/ 2212183 w 3898540"/>
              <a:gd name="connsiteY24" fmla="*/ 534915 h 2068008"/>
              <a:gd name="connsiteX25" fmla="*/ 2516983 w 3898540"/>
              <a:gd name="connsiteY25" fmla="*/ 534915 h 2068008"/>
              <a:gd name="connsiteX26" fmla="*/ 2516983 w 3898540"/>
              <a:gd name="connsiteY26" fmla="*/ 230115 h 2068008"/>
              <a:gd name="connsiteX27" fmla="*/ 2440783 w 3898540"/>
              <a:gd name="connsiteY27" fmla="*/ 153915 h 2068008"/>
              <a:gd name="connsiteX28" fmla="*/ 2440783 w 3898540"/>
              <a:gd name="connsiteY28" fmla="*/ 1515 h 2068008"/>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98540" h="2059564">
                <a:moveTo>
                  <a:pt x="2440783" y="1515"/>
                </a:moveTo>
                <a:lnTo>
                  <a:pt x="3736182" y="1515"/>
                </a:lnTo>
                <a:cubicBezTo>
                  <a:pt x="3777169" y="0"/>
                  <a:pt x="3839586" y="3248"/>
                  <a:pt x="3859142" y="32688"/>
                </a:cubicBezTo>
                <a:cubicBezTo>
                  <a:pt x="3888583" y="51955"/>
                  <a:pt x="3885334" y="175129"/>
                  <a:pt x="3888581" y="230115"/>
                </a:cubicBezTo>
                <a:cubicBezTo>
                  <a:pt x="3888581" y="788915"/>
                  <a:pt x="3888582" y="1347714"/>
                  <a:pt x="3888582" y="1906514"/>
                </a:cubicBezTo>
                <a:cubicBezTo>
                  <a:pt x="3883387" y="1961932"/>
                  <a:pt x="3898540" y="1976654"/>
                  <a:pt x="3862389" y="2022547"/>
                </a:cubicBezTo>
                <a:cubicBezTo>
                  <a:pt x="3834608" y="2056102"/>
                  <a:pt x="3783013" y="2058698"/>
                  <a:pt x="3736182" y="2058915"/>
                </a:cubicBezTo>
                <a:lnTo>
                  <a:pt x="154782" y="2058915"/>
                </a:lnTo>
                <a:cubicBezTo>
                  <a:pt x="77861" y="2059564"/>
                  <a:pt x="69057" y="2054947"/>
                  <a:pt x="38100" y="2035104"/>
                </a:cubicBezTo>
                <a:cubicBezTo>
                  <a:pt x="0" y="2012879"/>
                  <a:pt x="2383" y="1957315"/>
                  <a:pt x="2383" y="1906515"/>
                </a:cubicBezTo>
                <a:cubicBezTo>
                  <a:pt x="4115" y="1314233"/>
                  <a:pt x="651" y="746197"/>
                  <a:pt x="2383" y="153915"/>
                </a:cubicBezTo>
                <a:cubicBezTo>
                  <a:pt x="2383" y="112640"/>
                  <a:pt x="3" y="66603"/>
                  <a:pt x="35721" y="32471"/>
                </a:cubicBezTo>
                <a:cubicBezTo>
                  <a:pt x="59534" y="3103"/>
                  <a:pt x="109538" y="1912"/>
                  <a:pt x="154782" y="1515"/>
                </a:cubicBezTo>
                <a:lnTo>
                  <a:pt x="1450183" y="1515"/>
                </a:lnTo>
                <a:lnTo>
                  <a:pt x="1450183" y="153915"/>
                </a:lnTo>
                <a:lnTo>
                  <a:pt x="1373983" y="230115"/>
                </a:lnTo>
                <a:lnTo>
                  <a:pt x="1373983" y="534915"/>
                </a:lnTo>
                <a:lnTo>
                  <a:pt x="1678783" y="534915"/>
                </a:lnTo>
                <a:cubicBezTo>
                  <a:pt x="1677051" y="436201"/>
                  <a:pt x="1680515" y="328829"/>
                  <a:pt x="1678783" y="230115"/>
                </a:cubicBezTo>
                <a:lnTo>
                  <a:pt x="1602583" y="153915"/>
                </a:lnTo>
                <a:lnTo>
                  <a:pt x="1602583" y="1515"/>
                </a:lnTo>
                <a:lnTo>
                  <a:pt x="2288383" y="1515"/>
                </a:lnTo>
                <a:lnTo>
                  <a:pt x="2288383" y="153915"/>
                </a:lnTo>
                <a:lnTo>
                  <a:pt x="2212183" y="230115"/>
                </a:lnTo>
                <a:lnTo>
                  <a:pt x="2212183" y="534915"/>
                </a:lnTo>
                <a:lnTo>
                  <a:pt x="2516983" y="534915"/>
                </a:lnTo>
                <a:cubicBezTo>
                  <a:pt x="2515251" y="431006"/>
                  <a:pt x="2518715" y="334024"/>
                  <a:pt x="2516983" y="230115"/>
                </a:cubicBezTo>
                <a:lnTo>
                  <a:pt x="2440783" y="153915"/>
                </a:lnTo>
                <a:lnTo>
                  <a:pt x="2440783" y="1515"/>
                </a:lnTo>
                <a:close/>
              </a:path>
            </a:pathLst>
          </a:custGeom>
          <a:solidFill>
            <a:schemeClr val="bg1"/>
          </a:solidFill>
          <a:ln w="12700">
            <a:solidFill>
              <a:schemeClr val="bg1">
                <a:lumMod val="65000"/>
              </a:schemeClr>
            </a:solidFill>
          </a:ln>
          <a:effectLst>
            <a:outerShdw blurRad="152400" sx="102000" sy="102000" algn="ctr" rotWithShape="0">
              <a:prstClr val="black">
                <a:alpha val="32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Dr. Samuel </a:t>
            </a:r>
            <a:r>
              <a:rPr lang="en-US" sz="2800" b="1" dirty="0" err="1" smtClean="0">
                <a:solidFill>
                  <a:schemeClr val="tx1"/>
                </a:solidFill>
              </a:rPr>
              <a:t>Jero</a:t>
            </a:r>
            <a:endParaRPr lang="en-US" sz="2800" b="1" dirty="0">
              <a:solidFill>
                <a:schemeClr val="tx1"/>
              </a:solidFill>
            </a:endParaRPr>
          </a:p>
          <a:p>
            <a:pPr algn="ctr"/>
            <a:r>
              <a:rPr lang="en-US" b="1" dirty="0" smtClean="0">
                <a:solidFill>
                  <a:schemeClr val="tx1"/>
                </a:solidFill>
              </a:rPr>
              <a:t>samuel.jero@ll.mit.edu</a:t>
            </a:r>
            <a:endParaRPr lang="en-US" b="1" dirty="0">
              <a:solidFill>
                <a:schemeClr val="tx1"/>
              </a:solidFill>
            </a:endParaRPr>
          </a:p>
        </p:txBody>
      </p:sp>
      <p:sp>
        <p:nvSpPr>
          <p:cNvPr id="4" name="Freeform 3"/>
          <p:cNvSpPr/>
          <p:nvPr/>
        </p:nvSpPr>
        <p:spPr>
          <a:xfrm>
            <a:off x="7126765" y="2133599"/>
            <a:ext cx="4876800" cy="3048001"/>
          </a:xfrm>
          <a:custGeom>
            <a:avLst/>
            <a:gdLst>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62645 w 3896591"/>
              <a:gd name="connsiteY28" fmla="*/ 15586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3802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232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5195 w 3896591"/>
              <a:gd name="connsiteY10" fmla="*/ 161059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8659 w 3896591"/>
              <a:gd name="connsiteY10" fmla="*/ 173182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77932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265056 w 3976833"/>
              <a:gd name="connsiteY0" fmla="*/ 30018 h 2118591"/>
              <a:gd name="connsiteX1" fmla="*/ 3789796 w 3976833"/>
              <a:gd name="connsiteY1" fmla="*/ 30018 h 2118591"/>
              <a:gd name="connsiteX2" fmla="*/ 3945660 w 3976833"/>
              <a:gd name="connsiteY2" fmla="*/ 81973 h 2118591"/>
              <a:gd name="connsiteX3" fmla="*/ 3976833 w 3976833"/>
              <a:gd name="connsiteY3" fmla="*/ 232641 h 2118591"/>
              <a:gd name="connsiteX4" fmla="*/ 3971637 w 3976833"/>
              <a:gd name="connsiteY4" fmla="*/ 1905577 h 2118591"/>
              <a:gd name="connsiteX5" fmla="*/ 3956051 w 3976833"/>
              <a:gd name="connsiteY5" fmla="*/ 2071832 h 2118591"/>
              <a:gd name="connsiteX6" fmla="*/ 3779406 w 3976833"/>
              <a:gd name="connsiteY6" fmla="*/ 2118591 h 2118591"/>
              <a:gd name="connsiteX7" fmla="*/ 256887 w 3976833"/>
              <a:gd name="connsiteY7" fmla="*/ 2113395 h 2118591"/>
              <a:gd name="connsiteX8" fmla="*/ 88900 w 3976833"/>
              <a:gd name="connsiteY8" fmla="*/ 2108200 h 2118591"/>
              <a:gd name="connsiteX9" fmla="*/ 88901 w 3976833"/>
              <a:gd name="connsiteY9" fmla="*/ 1955800 h 2118591"/>
              <a:gd name="connsiteX10" fmla="*/ 88901 w 3976833"/>
              <a:gd name="connsiteY10" fmla="*/ 203200 h 2118591"/>
              <a:gd name="connsiteX11" fmla="*/ 88900 w 3976833"/>
              <a:gd name="connsiteY11" fmla="*/ 50800 h 2118591"/>
              <a:gd name="connsiteX12" fmla="*/ 241300 w 3976833"/>
              <a:gd name="connsiteY12" fmla="*/ 50800 h 2118591"/>
              <a:gd name="connsiteX13" fmla="*/ 1536701 w 3976833"/>
              <a:gd name="connsiteY13" fmla="*/ 50800 h 2118591"/>
              <a:gd name="connsiteX14" fmla="*/ 1536701 w 3976833"/>
              <a:gd name="connsiteY14" fmla="*/ 203200 h 2118591"/>
              <a:gd name="connsiteX15" fmla="*/ 1460501 w 3976833"/>
              <a:gd name="connsiteY15" fmla="*/ 279400 h 2118591"/>
              <a:gd name="connsiteX16" fmla="*/ 1460501 w 3976833"/>
              <a:gd name="connsiteY16" fmla="*/ 584200 h 2118591"/>
              <a:gd name="connsiteX17" fmla="*/ 1765301 w 3976833"/>
              <a:gd name="connsiteY17" fmla="*/ 584200 h 2118591"/>
              <a:gd name="connsiteX18" fmla="*/ 1765301 w 3976833"/>
              <a:gd name="connsiteY18" fmla="*/ 279400 h 2118591"/>
              <a:gd name="connsiteX19" fmla="*/ 1689101 w 3976833"/>
              <a:gd name="connsiteY19" fmla="*/ 203200 h 2118591"/>
              <a:gd name="connsiteX20" fmla="*/ 1689101 w 3976833"/>
              <a:gd name="connsiteY20" fmla="*/ 50800 h 2118591"/>
              <a:gd name="connsiteX21" fmla="*/ 2374901 w 3976833"/>
              <a:gd name="connsiteY21" fmla="*/ 50800 h 2118591"/>
              <a:gd name="connsiteX22" fmla="*/ 2374901 w 3976833"/>
              <a:gd name="connsiteY22" fmla="*/ 203200 h 2118591"/>
              <a:gd name="connsiteX23" fmla="*/ 2298701 w 3976833"/>
              <a:gd name="connsiteY23" fmla="*/ 279400 h 2118591"/>
              <a:gd name="connsiteX24" fmla="*/ 2298701 w 3976833"/>
              <a:gd name="connsiteY24" fmla="*/ 584200 h 2118591"/>
              <a:gd name="connsiteX25" fmla="*/ 2603501 w 3976833"/>
              <a:gd name="connsiteY25" fmla="*/ 584200 h 2118591"/>
              <a:gd name="connsiteX26" fmla="*/ 2603501 w 3976833"/>
              <a:gd name="connsiteY26" fmla="*/ 279400 h 2118591"/>
              <a:gd name="connsiteX27" fmla="*/ 2527301 w 3976833"/>
              <a:gd name="connsiteY27" fmla="*/ 203200 h 2118591"/>
              <a:gd name="connsiteX28" fmla="*/ 2527301 w 3976833"/>
              <a:gd name="connsiteY28" fmla="*/ 50800 h 2118591"/>
              <a:gd name="connsiteX29" fmla="*/ 3265056 w 3976833"/>
              <a:gd name="connsiteY29" fmla="*/ 30018 h 2118591"/>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0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1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218136 h 2306709"/>
              <a:gd name="connsiteX1" fmla="*/ 3789796 w 3976833"/>
              <a:gd name="connsiteY1" fmla="*/ 218136 h 2306709"/>
              <a:gd name="connsiteX2" fmla="*/ 3945660 w 3976833"/>
              <a:gd name="connsiteY2" fmla="*/ 270091 h 2306709"/>
              <a:gd name="connsiteX3" fmla="*/ 3976833 w 3976833"/>
              <a:gd name="connsiteY3" fmla="*/ 420759 h 2306709"/>
              <a:gd name="connsiteX4" fmla="*/ 3971637 w 3976833"/>
              <a:gd name="connsiteY4" fmla="*/ 2093695 h 2306709"/>
              <a:gd name="connsiteX5" fmla="*/ 3956051 w 3976833"/>
              <a:gd name="connsiteY5" fmla="*/ 2259950 h 2306709"/>
              <a:gd name="connsiteX6" fmla="*/ 3779406 w 3976833"/>
              <a:gd name="connsiteY6" fmla="*/ 2306709 h 2306709"/>
              <a:gd name="connsiteX7" fmla="*/ 256887 w 3976833"/>
              <a:gd name="connsiteY7" fmla="*/ 2301513 h 2306709"/>
              <a:gd name="connsiteX8" fmla="*/ 88900 w 3976833"/>
              <a:gd name="connsiteY8" fmla="*/ 2296318 h 2306709"/>
              <a:gd name="connsiteX9" fmla="*/ 88901 w 3976833"/>
              <a:gd name="connsiteY9" fmla="*/ 2143918 h 2306709"/>
              <a:gd name="connsiteX10" fmla="*/ 88901 w 3976833"/>
              <a:gd name="connsiteY10" fmla="*/ 391318 h 2306709"/>
              <a:gd name="connsiteX11" fmla="*/ 88901 w 3976833"/>
              <a:gd name="connsiteY11" fmla="*/ 238918 h 2306709"/>
              <a:gd name="connsiteX12" fmla="*/ 241300 w 3976833"/>
              <a:gd name="connsiteY12" fmla="*/ 238918 h 2306709"/>
              <a:gd name="connsiteX13" fmla="*/ 1536701 w 3976833"/>
              <a:gd name="connsiteY13" fmla="*/ 238918 h 2306709"/>
              <a:gd name="connsiteX14" fmla="*/ 1536701 w 3976833"/>
              <a:gd name="connsiteY14" fmla="*/ 391318 h 2306709"/>
              <a:gd name="connsiteX15" fmla="*/ 1460501 w 3976833"/>
              <a:gd name="connsiteY15" fmla="*/ 467518 h 2306709"/>
              <a:gd name="connsiteX16" fmla="*/ 1460501 w 3976833"/>
              <a:gd name="connsiteY16" fmla="*/ 772318 h 2306709"/>
              <a:gd name="connsiteX17" fmla="*/ 1765301 w 3976833"/>
              <a:gd name="connsiteY17" fmla="*/ 772318 h 2306709"/>
              <a:gd name="connsiteX18" fmla="*/ 1765301 w 3976833"/>
              <a:gd name="connsiteY18" fmla="*/ 467518 h 2306709"/>
              <a:gd name="connsiteX19" fmla="*/ 1689101 w 3976833"/>
              <a:gd name="connsiteY19" fmla="*/ 391318 h 2306709"/>
              <a:gd name="connsiteX20" fmla="*/ 1689101 w 3976833"/>
              <a:gd name="connsiteY20" fmla="*/ 238918 h 2306709"/>
              <a:gd name="connsiteX21" fmla="*/ 2374901 w 3976833"/>
              <a:gd name="connsiteY21" fmla="*/ 238918 h 2306709"/>
              <a:gd name="connsiteX22" fmla="*/ 2374901 w 3976833"/>
              <a:gd name="connsiteY22" fmla="*/ 391318 h 2306709"/>
              <a:gd name="connsiteX23" fmla="*/ 2298701 w 3976833"/>
              <a:gd name="connsiteY23" fmla="*/ 467518 h 2306709"/>
              <a:gd name="connsiteX24" fmla="*/ 2298701 w 3976833"/>
              <a:gd name="connsiteY24" fmla="*/ 772318 h 2306709"/>
              <a:gd name="connsiteX25" fmla="*/ 2603501 w 3976833"/>
              <a:gd name="connsiteY25" fmla="*/ 772318 h 2306709"/>
              <a:gd name="connsiteX26" fmla="*/ 2603501 w 3976833"/>
              <a:gd name="connsiteY26" fmla="*/ 467518 h 2306709"/>
              <a:gd name="connsiteX27" fmla="*/ 2527301 w 3976833"/>
              <a:gd name="connsiteY27" fmla="*/ 391318 h 2306709"/>
              <a:gd name="connsiteX28" fmla="*/ 2527301 w 3976833"/>
              <a:gd name="connsiteY28" fmla="*/ 238918 h 2306709"/>
              <a:gd name="connsiteX29" fmla="*/ 3265056 w 3976833"/>
              <a:gd name="connsiteY29" fmla="*/ 218136 h 2306709"/>
              <a:gd name="connsiteX0" fmla="*/ 3177887 w 3889664"/>
              <a:gd name="connsiteY0" fmla="*/ 218136 h 2306709"/>
              <a:gd name="connsiteX1" fmla="*/ 3702627 w 3889664"/>
              <a:gd name="connsiteY1" fmla="*/ 218136 h 2306709"/>
              <a:gd name="connsiteX2" fmla="*/ 3858491 w 3889664"/>
              <a:gd name="connsiteY2" fmla="*/ 270091 h 2306709"/>
              <a:gd name="connsiteX3" fmla="*/ 3889664 w 3889664"/>
              <a:gd name="connsiteY3" fmla="*/ 420759 h 2306709"/>
              <a:gd name="connsiteX4" fmla="*/ 3884468 w 3889664"/>
              <a:gd name="connsiteY4" fmla="*/ 2093695 h 2306709"/>
              <a:gd name="connsiteX5" fmla="*/ 3868882 w 3889664"/>
              <a:gd name="connsiteY5" fmla="*/ 2259950 h 2306709"/>
              <a:gd name="connsiteX6" fmla="*/ 3692237 w 3889664"/>
              <a:gd name="connsiteY6" fmla="*/ 2306709 h 2306709"/>
              <a:gd name="connsiteX7" fmla="*/ 169718 w 3889664"/>
              <a:gd name="connsiteY7" fmla="*/ 2301513 h 2306709"/>
              <a:gd name="connsiteX8" fmla="*/ 1731 w 3889664"/>
              <a:gd name="connsiteY8" fmla="*/ 2296318 h 2306709"/>
              <a:gd name="connsiteX9" fmla="*/ 1732 w 3889664"/>
              <a:gd name="connsiteY9" fmla="*/ 2143918 h 2306709"/>
              <a:gd name="connsiteX10" fmla="*/ 1732 w 3889664"/>
              <a:gd name="connsiteY10" fmla="*/ 391318 h 2306709"/>
              <a:gd name="connsiteX11" fmla="*/ 1732 w 3889664"/>
              <a:gd name="connsiteY11" fmla="*/ 238918 h 2306709"/>
              <a:gd name="connsiteX12" fmla="*/ 154131 w 3889664"/>
              <a:gd name="connsiteY12" fmla="*/ 238918 h 2306709"/>
              <a:gd name="connsiteX13" fmla="*/ 1449532 w 3889664"/>
              <a:gd name="connsiteY13" fmla="*/ 238918 h 2306709"/>
              <a:gd name="connsiteX14" fmla="*/ 1449532 w 3889664"/>
              <a:gd name="connsiteY14" fmla="*/ 391318 h 2306709"/>
              <a:gd name="connsiteX15" fmla="*/ 1373332 w 3889664"/>
              <a:gd name="connsiteY15" fmla="*/ 467518 h 2306709"/>
              <a:gd name="connsiteX16" fmla="*/ 1373332 w 3889664"/>
              <a:gd name="connsiteY16" fmla="*/ 772318 h 2306709"/>
              <a:gd name="connsiteX17" fmla="*/ 1678132 w 3889664"/>
              <a:gd name="connsiteY17" fmla="*/ 772318 h 2306709"/>
              <a:gd name="connsiteX18" fmla="*/ 1678132 w 3889664"/>
              <a:gd name="connsiteY18" fmla="*/ 467518 h 2306709"/>
              <a:gd name="connsiteX19" fmla="*/ 1601932 w 3889664"/>
              <a:gd name="connsiteY19" fmla="*/ 391318 h 2306709"/>
              <a:gd name="connsiteX20" fmla="*/ 1601932 w 3889664"/>
              <a:gd name="connsiteY20" fmla="*/ 238918 h 2306709"/>
              <a:gd name="connsiteX21" fmla="*/ 2287732 w 3889664"/>
              <a:gd name="connsiteY21" fmla="*/ 238918 h 2306709"/>
              <a:gd name="connsiteX22" fmla="*/ 2287732 w 3889664"/>
              <a:gd name="connsiteY22" fmla="*/ 391318 h 2306709"/>
              <a:gd name="connsiteX23" fmla="*/ 2211532 w 3889664"/>
              <a:gd name="connsiteY23" fmla="*/ 467518 h 2306709"/>
              <a:gd name="connsiteX24" fmla="*/ 2211532 w 3889664"/>
              <a:gd name="connsiteY24" fmla="*/ 772318 h 2306709"/>
              <a:gd name="connsiteX25" fmla="*/ 2516332 w 3889664"/>
              <a:gd name="connsiteY25" fmla="*/ 772318 h 2306709"/>
              <a:gd name="connsiteX26" fmla="*/ 2516332 w 3889664"/>
              <a:gd name="connsiteY26" fmla="*/ 467518 h 2306709"/>
              <a:gd name="connsiteX27" fmla="*/ 2440132 w 3889664"/>
              <a:gd name="connsiteY27" fmla="*/ 391318 h 2306709"/>
              <a:gd name="connsiteX28" fmla="*/ 2440132 w 3889664"/>
              <a:gd name="connsiteY28" fmla="*/ 238918 h 2306709"/>
              <a:gd name="connsiteX29" fmla="*/ 3177887 w 3889664"/>
              <a:gd name="connsiteY29" fmla="*/ 218136 h 2306709"/>
              <a:gd name="connsiteX0" fmla="*/ 3177887 w 3889664"/>
              <a:gd name="connsiteY0" fmla="*/ 27636 h 2116209"/>
              <a:gd name="connsiteX1" fmla="*/ 3702627 w 3889664"/>
              <a:gd name="connsiteY1" fmla="*/ 27636 h 2116209"/>
              <a:gd name="connsiteX2" fmla="*/ 3858491 w 3889664"/>
              <a:gd name="connsiteY2" fmla="*/ 79591 h 2116209"/>
              <a:gd name="connsiteX3" fmla="*/ 3889664 w 3889664"/>
              <a:gd name="connsiteY3" fmla="*/ 230259 h 2116209"/>
              <a:gd name="connsiteX4" fmla="*/ 3884468 w 3889664"/>
              <a:gd name="connsiteY4" fmla="*/ 1903195 h 2116209"/>
              <a:gd name="connsiteX5" fmla="*/ 3868882 w 3889664"/>
              <a:gd name="connsiteY5" fmla="*/ 2069450 h 2116209"/>
              <a:gd name="connsiteX6" fmla="*/ 3692237 w 3889664"/>
              <a:gd name="connsiteY6" fmla="*/ 2116209 h 2116209"/>
              <a:gd name="connsiteX7" fmla="*/ 169718 w 3889664"/>
              <a:gd name="connsiteY7" fmla="*/ 2111013 h 2116209"/>
              <a:gd name="connsiteX8" fmla="*/ 1731 w 3889664"/>
              <a:gd name="connsiteY8" fmla="*/ 2105818 h 2116209"/>
              <a:gd name="connsiteX9" fmla="*/ 1732 w 3889664"/>
              <a:gd name="connsiteY9" fmla="*/ 1953418 h 2116209"/>
              <a:gd name="connsiteX10" fmla="*/ 1732 w 3889664"/>
              <a:gd name="connsiteY10" fmla="*/ 200818 h 2116209"/>
              <a:gd name="connsiteX11" fmla="*/ 1732 w 3889664"/>
              <a:gd name="connsiteY11" fmla="*/ 48418 h 2116209"/>
              <a:gd name="connsiteX12" fmla="*/ 154131 w 3889664"/>
              <a:gd name="connsiteY12" fmla="*/ 48418 h 2116209"/>
              <a:gd name="connsiteX13" fmla="*/ 1449532 w 3889664"/>
              <a:gd name="connsiteY13" fmla="*/ 48418 h 2116209"/>
              <a:gd name="connsiteX14" fmla="*/ 1449532 w 3889664"/>
              <a:gd name="connsiteY14" fmla="*/ 200818 h 2116209"/>
              <a:gd name="connsiteX15" fmla="*/ 1373332 w 3889664"/>
              <a:gd name="connsiteY15" fmla="*/ 277018 h 2116209"/>
              <a:gd name="connsiteX16" fmla="*/ 1373332 w 3889664"/>
              <a:gd name="connsiteY16" fmla="*/ 581818 h 2116209"/>
              <a:gd name="connsiteX17" fmla="*/ 1678132 w 3889664"/>
              <a:gd name="connsiteY17" fmla="*/ 581818 h 2116209"/>
              <a:gd name="connsiteX18" fmla="*/ 1678132 w 3889664"/>
              <a:gd name="connsiteY18" fmla="*/ 277018 h 2116209"/>
              <a:gd name="connsiteX19" fmla="*/ 1601932 w 3889664"/>
              <a:gd name="connsiteY19" fmla="*/ 200818 h 2116209"/>
              <a:gd name="connsiteX20" fmla="*/ 1601932 w 3889664"/>
              <a:gd name="connsiteY20" fmla="*/ 48418 h 2116209"/>
              <a:gd name="connsiteX21" fmla="*/ 2287732 w 3889664"/>
              <a:gd name="connsiteY21" fmla="*/ 48418 h 2116209"/>
              <a:gd name="connsiteX22" fmla="*/ 2287732 w 3889664"/>
              <a:gd name="connsiteY22" fmla="*/ 200818 h 2116209"/>
              <a:gd name="connsiteX23" fmla="*/ 2211532 w 3889664"/>
              <a:gd name="connsiteY23" fmla="*/ 277018 h 2116209"/>
              <a:gd name="connsiteX24" fmla="*/ 2211532 w 3889664"/>
              <a:gd name="connsiteY24" fmla="*/ 581818 h 2116209"/>
              <a:gd name="connsiteX25" fmla="*/ 2516332 w 3889664"/>
              <a:gd name="connsiteY25" fmla="*/ 581818 h 2116209"/>
              <a:gd name="connsiteX26" fmla="*/ 2516332 w 3889664"/>
              <a:gd name="connsiteY26" fmla="*/ 277018 h 2116209"/>
              <a:gd name="connsiteX27" fmla="*/ 2440132 w 3889664"/>
              <a:gd name="connsiteY27" fmla="*/ 200818 h 2116209"/>
              <a:gd name="connsiteX28" fmla="*/ 2440132 w 3889664"/>
              <a:gd name="connsiteY28" fmla="*/ 48418 h 2116209"/>
              <a:gd name="connsiteX29" fmla="*/ 3177887 w 3889664"/>
              <a:gd name="connsiteY29" fmla="*/ 27636 h 2116209"/>
              <a:gd name="connsiteX0" fmla="*/ 3209492 w 3921269"/>
              <a:gd name="connsiteY0" fmla="*/ 27636 h 2116209"/>
              <a:gd name="connsiteX1" fmla="*/ 3734232 w 3921269"/>
              <a:gd name="connsiteY1" fmla="*/ 27636 h 2116209"/>
              <a:gd name="connsiteX2" fmla="*/ 3890096 w 3921269"/>
              <a:gd name="connsiteY2" fmla="*/ 79591 h 2116209"/>
              <a:gd name="connsiteX3" fmla="*/ 3921269 w 3921269"/>
              <a:gd name="connsiteY3" fmla="*/ 230259 h 2116209"/>
              <a:gd name="connsiteX4" fmla="*/ 3916073 w 3921269"/>
              <a:gd name="connsiteY4" fmla="*/ 1903195 h 2116209"/>
              <a:gd name="connsiteX5" fmla="*/ 3900487 w 3921269"/>
              <a:gd name="connsiteY5" fmla="*/ 2069450 h 2116209"/>
              <a:gd name="connsiteX6" fmla="*/ 3723842 w 3921269"/>
              <a:gd name="connsiteY6" fmla="*/ 2116209 h 2116209"/>
              <a:gd name="connsiteX7" fmla="*/ 201323 w 3921269"/>
              <a:gd name="connsiteY7" fmla="*/ 2111013 h 2116209"/>
              <a:gd name="connsiteX8" fmla="*/ 33336 w 3921269"/>
              <a:gd name="connsiteY8" fmla="*/ 2105818 h 2116209"/>
              <a:gd name="connsiteX9" fmla="*/ 33337 w 3921269"/>
              <a:gd name="connsiteY9" fmla="*/ 1953418 h 2116209"/>
              <a:gd name="connsiteX10" fmla="*/ 33337 w 3921269"/>
              <a:gd name="connsiteY10" fmla="*/ 200818 h 2116209"/>
              <a:gd name="connsiteX11" fmla="*/ 33337 w 3921269"/>
              <a:gd name="connsiteY11" fmla="*/ 48418 h 2116209"/>
              <a:gd name="connsiteX12" fmla="*/ 185736 w 3921269"/>
              <a:gd name="connsiteY12" fmla="*/ 48418 h 2116209"/>
              <a:gd name="connsiteX13" fmla="*/ 1481137 w 3921269"/>
              <a:gd name="connsiteY13" fmla="*/ 48418 h 2116209"/>
              <a:gd name="connsiteX14" fmla="*/ 1481137 w 3921269"/>
              <a:gd name="connsiteY14" fmla="*/ 200818 h 2116209"/>
              <a:gd name="connsiteX15" fmla="*/ 1404937 w 3921269"/>
              <a:gd name="connsiteY15" fmla="*/ 277018 h 2116209"/>
              <a:gd name="connsiteX16" fmla="*/ 1404937 w 3921269"/>
              <a:gd name="connsiteY16" fmla="*/ 581818 h 2116209"/>
              <a:gd name="connsiteX17" fmla="*/ 1709737 w 3921269"/>
              <a:gd name="connsiteY17" fmla="*/ 581818 h 2116209"/>
              <a:gd name="connsiteX18" fmla="*/ 1709737 w 3921269"/>
              <a:gd name="connsiteY18" fmla="*/ 277018 h 2116209"/>
              <a:gd name="connsiteX19" fmla="*/ 1633537 w 3921269"/>
              <a:gd name="connsiteY19" fmla="*/ 200818 h 2116209"/>
              <a:gd name="connsiteX20" fmla="*/ 1633537 w 3921269"/>
              <a:gd name="connsiteY20" fmla="*/ 48418 h 2116209"/>
              <a:gd name="connsiteX21" fmla="*/ 2319337 w 3921269"/>
              <a:gd name="connsiteY21" fmla="*/ 48418 h 2116209"/>
              <a:gd name="connsiteX22" fmla="*/ 2319337 w 3921269"/>
              <a:gd name="connsiteY22" fmla="*/ 200818 h 2116209"/>
              <a:gd name="connsiteX23" fmla="*/ 2243137 w 3921269"/>
              <a:gd name="connsiteY23" fmla="*/ 277018 h 2116209"/>
              <a:gd name="connsiteX24" fmla="*/ 2243137 w 3921269"/>
              <a:gd name="connsiteY24" fmla="*/ 581818 h 2116209"/>
              <a:gd name="connsiteX25" fmla="*/ 2547937 w 3921269"/>
              <a:gd name="connsiteY25" fmla="*/ 581818 h 2116209"/>
              <a:gd name="connsiteX26" fmla="*/ 2547937 w 3921269"/>
              <a:gd name="connsiteY26" fmla="*/ 277018 h 2116209"/>
              <a:gd name="connsiteX27" fmla="*/ 2471737 w 3921269"/>
              <a:gd name="connsiteY27" fmla="*/ 200818 h 2116209"/>
              <a:gd name="connsiteX28" fmla="*/ 2471737 w 3921269"/>
              <a:gd name="connsiteY28" fmla="*/ 48418 h 2116209"/>
              <a:gd name="connsiteX29" fmla="*/ 3209492 w 3921269"/>
              <a:gd name="connsiteY29" fmla="*/ 27636 h 2116209"/>
              <a:gd name="connsiteX0" fmla="*/ 3259500 w 3971277"/>
              <a:gd name="connsiteY0" fmla="*/ 0 h 2088573"/>
              <a:gd name="connsiteX1" fmla="*/ 3784240 w 3971277"/>
              <a:gd name="connsiteY1" fmla="*/ 0 h 2088573"/>
              <a:gd name="connsiteX2" fmla="*/ 3940104 w 3971277"/>
              <a:gd name="connsiteY2" fmla="*/ 51955 h 2088573"/>
              <a:gd name="connsiteX3" fmla="*/ 3971277 w 3971277"/>
              <a:gd name="connsiteY3" fmla="*/ 202623 h 2088573"/>
              <a:gd name="connsiteX4" fmla="*/ 3966081 w 3971277"/>
              <a:gd name="connsiteY4" fmla="*/ 1875559 h 2088573"/>
              <a:gd name="connsiteX5" fmla="*/ 3950495 w 3971277"/>
              <a:gd name="connsiteY5" fmla="*/ 2041814 h 2088573"/>
              <a:gd name="connsiteX6" fmla="*/ 3773850 w 3971277"/>
              <a:gd name="connsiteY6" fmla="*/ 2088573 h 2088573"/>
              <a:gd name="connsiteX7" fmla="*/ 251331 w 3971277"/>
              <a:gd name="connsiteY7" fmla="*/ 2083377 h 2088573"/>
              <a:gd name="connsiteX8" fmla="*/ 83344 w 3971277"/>
              <a:gd name="connsiteY8" fmla="*/ 2078182 h 2088573"/>
              <a:gd name="connsiteX9" fmla="*/ 83345 w 3971277"/>
              <a:gd name="connsiteY9" fmla="*/ 1925782 h 2088573"/>
              <a:gd name="connsiteX10" fmla="*/ 83345 w 3971277"/>
              <a:gd name="connsiteY10" fmla="*/ 173182 h 2088573"/>
              <a:gd name="connsiteX11" fmla="*/ 116683 w 3971277"/>
              <a:gd name="connsiteY11" fmla="*/ 51738 h 2088573"/>
              <a:gd name="connsiteX12" fmla="*/ 235744 w 3971277"/>
              <a:gd name="connsiteY12" fmla="*/ 20782 h 2088573"/>
              <a:gd name="connsiteX13" fmla="*/ 1531145 w 3971277"/>
              <a:gd name="connsiteY13" fmla="*/ 20782 h 2088573"/>
              <a:gd name="connsiteX14" fmla="*/ 1531145 w 3971277"/>
              <a:gd name="connsiteY14" fmla="*/ 173182 h 2088573"/>
              <a:gd name="connsiteX15" fmla="*/ 1454945 w 3971277"/>
              <a:gd name="connsiteY15" fmla="*/ 249382 h 2088573"/>
              <a:gd name="connsiteX16" fmla="*/ 1454945 w 3971277"/>
              <a:gd name="connsiteY16" fmla="*/ 554182 h 2088573"/>
              <a:gd name="connsiteX17" fmla="*/ 1759745 w 3971277"/>
              <a:gd name="connsiteY17" fmla="*/ 554182 h 2088573"/>
              <a:gd name="connsiteX18" fmla="*/ 1759745 w 3971277"/>
              <a:gd name="connsiteY18" fmla="*/ 249382 h 2088573"/>
              <a:gd name="connsiteX19" fmla="*/ 1683545 w 3971277"/>
              <a:gd name="connsiteY19" fmla="*/ 173182 h 2088573"/>
              <a:gd name="connsiteX20" fmla="*/ 1683545 w 3971277"/>
              <a:gd name="connsiteY20" fmla="*/ 20782 h 2088573"/>
              <a:gd name="connsiteX21" fmla="*/ 2369345 w 3971277"/>
              <a:gd name="connsiteY21" fmla="*/ 20782 h 2088573"/>
              <a:gd name="connsiteX22" fmla="*/ 2369345 w 3971277"/>
              <a:gd name="connsiteY22" fmla="*/ 173182 h 2088573"/>
              <a:gd name="connsiteX23" fmla="*/ 2293145 w 3971277"/>
              <a:gd name="connsiteY23" fmla="*/ 249382 h 2088573"/>
              <a:gd name="connsiteX24" fmla="*/ 2293145 w 3971277"/>
              <a:gd name="connsiteY24" fmla="*/ 554182 h 2088573"/>
              <a:gd name="connsiteX25" fmla="*/ 2597945 w 3971277"/>
              <a:gd name="connsiteY25" fmla="*/ 554182 h 2088573"/>
              <a:gd name="connsiteX26" fmla="*/ 2597945 w 3971277"/>
              <a:gd name="connsiteY26" fmla="*/ 249382 h 2088573"/>
              <a:gd name="connsiteX27" fmla="*/ 2521745 w 3971277"/>
              <a:gd name="connsiteY27" fmla="*/ 173182 h 2088573"/>
              <a:gd name="connsiteX28" fmla="*/ 2521745 w 3971277"/>
              <a:gd name="connsiteY28" fmla="*/ 20782 h 2088573"/>
              <a:gd name="connsiteX29" fmla="*/ 3259500 w 3971277"/>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70366 w 3890312"/>
              <a:gd name="connsiteY7" fmla="*/ 2083377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638840 w 4350617"/>
              <a:gd name="connsiteY0" fmla="*/ 0 h 2128982"/>
              <a:gd name="connsiteX1" fmla="*/ 4163580 w 4350617"/>
              <a:gd name="connsiteY1" fmla="*/ 0 h 2128982"/>
              <a:gd name="connsiteX2" fmla="*/ 4319444 w 4350617"/>
              <a:gd name="connsiteY2" fmla="*/ 51955 h 2128982"/>
              <a:gd name="connsiteX3" fmla="*/ 4350617 w 4350617"/>
              <a:gd name="connsiteY3" fmla="*/ 202623 h 2128982"/>
              <a:gd name="connsiteX4" fmla="*/ 4345421 w 4350617"/>
              <a:gd name="connsiteY4" fmla="*/ 1875559 h 2128982"/>
              <a:gd name="connsiteX5" fmla="*/ 4329835 w 4350617"/>
              <a:gd name="connsiteY5" fmla="*/ 2041814 h 2128982"/>
              <a:gd name="connsiteX6" fmla="*/ 4153190 w 4350617"/>
              <a:gd name="connsiteY6" fmla="*/ 2088573 h 2128982"/>
              <a:gd name="connsiteX7" fmla="*/ 615084 w 4350617"/>
              <a:gd name="connsiteY7" fmla="*/ 2078182 h 2128982"/>
              <a:gd name="connsiteX8" fmla="*/ 462684 w 4350617"/>
              <a:gd name="connsiteY8" fmla="*/ 2078182 h 2128982"/>
              <a:gd name="connsiteX9" fmla="*/ 462685 w 4350617"/>
              <a:gd name="connsiteY9" fmla="*/ 1925782 h 2128982"/>
              <a:gd name="connsiteX10" fmla="*/ 462685 w 4350617"/>
              <a:gd name="connsiteY10" fmla="*/ 173182 h 2128982"/>
              <a:gd name="connsiteX11" fmla="*/ 496023 w 4350617"/>
              <a:gd name="connsiteY11" fmla="*/ 51738 h 2128982"/>
              <a:gd name="connsiteX12" fmla="*/ 615084 w 4350617"/>
              <a:gd name="connsiteY12" fmla="*/ 20782 h 2128982"/>
              <a:gd name="connsiteX13" fmla="*/ 1910485 w 4350617"/>
              <a:gd name="connsiteY13" fmla="*/ 20782 h 2128982"/>
              <a:gd name="connsiteX14" fmla="*/ 1910485 w 4350617"/>
              <a:gd name="connsiteY14" fmla="*/ 173182 h 2128982"/>
              <a:gd name="connsiteX15" fmla="*/ 1834285 w 4350617"/>
              <a:gd name="connsiteY15" fmla="*/ 249382 h 2128982"/>
              <a:gd name="connsiteX16" fmla="*/ 1834285 w 4350617"/>
              <a:gd name="connsiteY16" fmla="*/ 554182 h 2128982"/>
              <a:gd name="connsiteX17" fmla="*/ 2139085 w 4350617"/>
              <a:gd name="connsiteY17" fmla="*/ 554182 h 2128982"/>
              <a:gd name="connsiteX18" fmla="*/ 2139085 w 4350617"/>
              <a:gd name="connsiteY18" fmla="*/ 249382 h 2128982"/>
              <a:gd name="connsiteX19" fmla="*/ 2062885 w 4350617"/>
              <a:gd name="connsiteY19" fmla="*/ 173182 h 2128982"/>
              <a:gd name="connsiteX20" fmla="*/ 2062885 w 4350617"/>
              <a:gd name="connsiteY20" fmla="*/ 20782 h 2128982"/>
              <a:gd name="connsiteX21" fmla="*/ 2748685 w 4350617"/>
              <a:gd name="connsiteY21" fmla="*/ 20782 h 2128982"/>
              <a:gd name="connsiteX22" fmla="*/ 2748685 w 4350617"/>
              <a:gd name="connsiteY22" fmla="*/ 173182 h 2128982"/>
              <a:gd name="connsiteX23" fmla="*/ 2672485 w 4350617"/>
              <a:gd name="connsiteY23" fmla="*/ 249382 h 2128982"/>
              <a:gd name="connsiteX24" fmla="*/ 2672485 w 4350617"/>
              <a:gd name="connsiteY24" fmla="*/ 554182 h 2128982"/>
              <a:gd name="connsiteX25" fmla="*/ 2977285 w 4350617"/>
              <a:gd name="connsiteY25" fmla="*/ 554182 h 2128982"/>
              <a:gd name="connsiteX26" fmla="*/ 2977285 w 4350617"/>
              <a:gd name="connsiteY26" fmla="*/ 249382 h 2128982"/>
              <a:gd name="connsiteX27" fmla="*/ 2901085 w 4350617"/>
              <a:gd name="connsiteY27" fmla="*/ 173182 h 2128982"/>
              <a:gd name="connsiteX28" fmla="*/ 2901085 w 4350617"/>
              <a:gd name="connsiteY28" fmla="*/ 20782 h 2128982"/>
              <a:gd name="connsiteX29" fmla="*/ 3638840 w 4350617"/>
              <a:gd name="connsiteY29" fmla="*/ 0 h 2128982"/>
              <a:gd name="connsiteX0" fmla="*/ 3638840 w 4350617"/>
              <a:gd name="connsiteY0" fmla="*/ 0 h 2205182"/>
              <a:gd name="connsiteX1" fmla="*/ 4163580 w 4350617"/>
              <a:gd name="connsiteY1" fmla="*/ 0 h 2205182"/>
              <a:gd name="connsiteX2" fmla="*/ 4319444 w 4350617"/>
              <a:gd name="connsiteY2" fmla="*/ 51955 h 2205182"/>
              <a:gd name="connsiteX3" fmla="*/ 4350617 w 4350617"/>
              <a:gd name="connsiteY3" fmla="*/ 202623 h 2205182"/>
              <a:gd name="connsiteX4" fmla="*/ 4345421 w 4350617"/>
              <a:gd name="connsiteY4" fmla="*/ 1875559 h 2205182"/>
              <a:gd name="connsiteX5" fmla="*/ 4329835 w 4350617"/>
              <a:gd name="connsiteY5" fmla="*/ 2041814 h 2205182"/>
              <a:gd name="connsiteX6" fmla="*/ 4153190 w 4350617"/>
              <a:gd name="connsiteY6" fmla="*/ 2088573 h 2205182"/>
              <a:gd name="connsiteX7" fmla="*/ 615084 w 4350617"/>
              <a:gd name="connsiteY7" fmla="*/ 2078182 h 2205182"/>
              <a:gd name="connsiteX8" fmla="*/ 462684 w 4350617"/>
              <a:gd name="connsiteY8" fmla="*/ 2078182 h 2205182"/>
              <a:gd name="connsiteX9" fmla="*/ 462685 w 4350617"/>
              <a:gd name="connsiteY9" fmla="*/ 1925782 h 2205182"/>
              <a:gd name="connsiteX10" fmla="*/ 462685 w 4350617"/>
              <a:gd name="connsiteY10" fmla="*/ 173182 h 2205182"/>
              <a:gd name="connsiteX11" fmla="*/ 496023 w 4350617"/>
              <a:gd name="connsiteY11" fmla="*/ 51738 h 2205182"/>
              <a:gd name="connsiteX12" fmla="*/ 615084 w 4350617"/>
              <a:gd name="connsiteY12" fmla="*/ 20782 h 2205182"/>
              <a:gd name="connsiteX13" fmla="*/ 1910485 w 4350617"/>
              <a:gd name="connsiteY13" fmla="*/ 20782 h 2205182"/>
              <a:gd name="connsiteX14" fmla="*/ 1910485 w 4350617"/>
              <a:gd name="connsiteY14" fmla="*/ 173182 h 2205182"/>
              <a:gd name="connsiteX15" fmla="*/ 1834285 w 4350617"/>
              <a:gd name="connsiteY15" fmla="*/ 249382 h 2205182"/>
              <a:gd name="connsiteX16" fmla="*/ 1834285 w 4350617"/>
              <a:gd name="connsiteY16" fmla="*/ 554182 h 2205182"/>
              <a:gd name="connsiteX17" fmla="*/ 2139085 w 4350617"/>
              <a:gd name="connsiteY17" fmla="*/ 554182 h 2205182"/>
              <a:gd name="connsiteX18" fmla="*/ 2139085 w 4350617"/>
              <a:gd name="connsiteY18" fmla="*/ 249382 h 2205182"/>
              <a:gd name="connsiteX19" fmla="*/ 2062885 w 4350617"/>
              <a:gd name="connsiteY19" fmla="*/ 173182 h 2205182"/>
              <a:gd name="connsiteX20" fmla="*/ 2062885 w 4350617"/>
              <a:gd name="connsiteY20" fmla="*/ 20782 h 2205182"/>
              <a:gd name="connsiteX21" fmla="*/ 2748685 w 4350617"/>
              <a:gd name="connsiteY21" fmla="*/ 20782 h 2205182"/>
              <a:gd name="connsiteX22" fmla="*/ 2748685 w 4350617"/>
              <a:gd name="connsiteY22" fmla="*/ 173182 h 2205182"/>
              <a:gd name="connsiteX23" fmla="*/ 2672485 w 4350617"/>
              <a:gd name="connsiteY23" fmla="*/ 249382 h 2205182"/>
              <a:gd name="connsiteX24" fmla="*/ 2672485 w 4350617"/>
              <a:gd name="connsiteY24" fmla="*/ 554182 h 2205182"/>
              <a:gd name="connsiteX25" fmla="*/ 2977285 w 4350617"/>
              <a:gd name="connsiteY25" fmla="*/ 554182 h 2205182"/>
              <a:gd name="connsiteX26" fmla="*/ 2977285 w 4350617"/>
              <a:gd name="connsiteY26" fmla="*/ 249382 h 2205182"/>
              <a:gd name="connsiteX27" fmla="*/ 2901085 w 4350617"/>
              <a:gd name="connsiteY27" fmla="*/ 173182 h 2205182"/>
              <a:gd name="connsiteX28" fmla="*/ 2901085 w 4350617"/>
              <a:gd name="connsiteY28" fmla="*/ 20782 h 2205182"/>
              <a:gd name="connsiteX29" fmla="*/ 3638840 w 4350617"/>
              <a:gd name="connsiteY29" fmla="*/ 0 h 2205182"/>
              <a:gd name="connsiteX0" fmla="*/ 3638840 w 4350617"/>
              <a:gd name="connsiteY0" fmla="*/ 0 h 2088573"/>
              <a:gd name="connsiteX1" fmla="*/ 4163580 w 4350617"/>
              <a:gd name="connsiteY1" fmla="*/ 0 h 2088573"/>
              <a:gd name="connsiteX2" fmla="*/ 4319444 w 4350617"/>
              <a:gd name="connsiteY2" fmla="*/ 51955 h 2088573"/>
              <a:gd name="connsiteX3" fmla="*/ 4350617 w 4350617"/>
              <a:gd name="connsiteY3" fmla="*/ 202623 h 2088573"/>
              <a:gd name="connsiteX4" fmla="*/ 4345421 w 4350617"/>
              <a:gd name="connsiteY4" fmla="*/ 1875559 h 2088573"/>
              <a:gd name="connsiteX5" fmla="*/ 4329835 w 4350617"/>
              <a:gd name="connsiteY5" fmla="*/ 2041814 h 2088573"/>
              <a:gd name="connsiteX6" fmla="*/ 4153190 w 4350617"/>
              <a:gd name="connsiteY6" fmla="*/ 2088573 h 2088573"/>
              <a:gd name="connsiteX7" fmla="*/ 615084 w 4350617"/>
              <a:gd name="connsiteY7" fmla="*/ 2078182 h 2088573"/>
              <a:gd name="connsiteX8" fmla="*/ 462684 w 4350617"/>
              <a:gd name="connsiteY8" fmla="*/ 2078182 h 2088573"/>
              <a:gd name="connsiteX9" fmla="*/ 462685 w 4350617"/>
              <a:gd name="connsiteY9" fmla="*/ 1925782 h 2088573"/>
              <a:gd name="connsiteX10" fmla="*/ 462685 w 4350617"/>
              <a:gd name="connsiteY10" fmla="*/ 173182 h 2088573"/>
              <a:gd name="connsiteX11" fmla="*/ 496023 w 4350617"/>
              <a:gd name="connsiteY11" fmla="*/ 51738 h 2088573"/>
              <a:gd name="connsiteX12" fmla="*/ 615084 w 4350617"/>
              <a:gd name="connsiteY12" fmla="*/ 20782 h 2088573"/>
              <a:gd name="connsiteX13" fmla="*/ 1910485 w 4350617"/>
              <a:gd name="connsiteY13" fmla="*/ 20782 h 2088573"/>
              <a:gd name="connsiteX14" fmla="*/ 1910485 w 4350617"/>
              <a:gd name="connsiteY14" fmla="*/ 173182 h 2088573"/>
              <a:gd name="connsiteX15" fmla="*/ 1834285 w 4350617"/>
              <a:gd name="connsiteY15" fmla="*/ 249382 h 2088573"/>
              <a:gd name="connsiteX16" fmla="*/ 1834285 w 4350617"/>
              <a:gd name="connsiteY16" fmla="*/ 554182 h 2088573"/>
              <a:gd name="connsiteX17" fmla="*/ 2139085 w 4350617"/>
              <a:gd name="connsiteY17" fmla="*/ 554182 h 2088573"/>
              <a:gd name="connsiteX18" fmla="*/ 2139085 w 4350617"/>
              <a:gd name="connsiteY18" fmla="*/ 249382 h 2088573"/>
              <a:gd name="connsiteX19" fmla="*/ 2062885 w 4350617"/>
              <a:gd name="connsiteY19" fmla="*/ 173182 h 2088573"/>
              <a:gd name="connsiteX20" fmla="*/ 2062885 w 4350617"/>
              <a:gd name="connsiteY20" fmla="*/ 20782 h 2088573"/>
              <a:gd name="connsiteX21" fmla="*/ 2748685 w 4350617"/>
              <a:gd name="connsiteY21" fmla="*/ 20782 h 2088573"/>
              <a:gd name="connsiteX22" fmla="*/ 2748685 w 4350617"/>
              <a:gd name="connsiteY22" fmla="*/ 173182 h 2088573"/>
              <a:gd name="connsiteX23" fmla="*/ 2672485 w 4350617"/>
              <a:gd name="connsiteY23" fmla="*/ 249382 h 2088573"/>
              <a:gd name="connsiteX24" fmla="*/ 2672485 w 4350617"/>
              <a:gd name="connsiteY24" fmla="*/ 554182 h 2088573"/>
              <a:gd name="connsiteX25" fmla="*/ 2977285 w 4350617"/>
              <a:gd name="connsiteY25" fmla="*/ 554182 h 2088573"/>
              <a:gd name="connsiteX26" fmla="*/ 2977285 w 4350617"/>
              <a:gd name="connsiteY26" fmla="*/ 249382 h 2088573"/>
              <a:gd name="connsiteX27" fmla="*/ 2901085 w 4350617"/>
              <a:gd name="connsiteY27" fmla="*/ 173182 h 2088573"/>
              <a:gd name="connsiteX28" fmla="*/ 2901085 w 4350617"/>
              <a:gd name="connsiteY28" fmla="*/ 20782 h 2088573"/>
              <a:gd name="connsiteX29" fmla="*/ 3638840 w 4350617"/>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214256 w 3926033"/>
              <a:gd name="connsiteY0" fmla="*/ 0 h 2088573"/>
              <a:gd name="connsiteX1" fmla="*/ 3738996 w 3926033"/>
              <a:gd name="connsiteY1" fmla="*/ 0 h 2088573"/>
              <a:gd name="connsiteX2" fmla="*/ 3894860 w 3926033"/>
              <a:gd name="connsiteY2" fmla="*/ 51955 h 2088573"/>
              <a:gd name="connsiteX3" fmla="*/ 3926033 w 3926033"/>
              <a:gd name="connsiteY3" fmla="*/ 202623 h 2088573"/>
              <a:gd name="connsiteX4" fmla="*/ 3920837 w 3926033"/>
              <a:gd name="connsiteY4" fmla="*/ 1875559 h 2088573"/>
              <a:gd name="connsiteX5" fmla="*/ 3905251 w 3926033"/>
              <a:gd name="connsiteY5" fmla="*/ 2041814 h 2088573"/>
              <a:gd name="connsiteX6" fmla="*/ 3728606 w 3926033"/>
              <a:gd name="connsiteY6" fmla="*/ 2088573 h 2088573"/>
              <a:gd name="connsiteX7" fmla="*/ 190500 w 3926033"/>
              <a:gd name="connsiteY7" fmla="*/ 2078182 h 2088573"/>
              <a:gd name="connsiteX8" fmla="*/ 38100 w 3926033"/>
              <a:gd name="connsiteY8" fmla="*/ 2078182 h 2088573"/>
              <a:gd name="connsiteX9" fmla="*/ 38101 w 3926033"/>
              <a:gd name="connsiteY9" fmla="*/ 1925782 h 2088573"/>
              <a:gd name="connsiteX10" fmla="*/ 38101 w 3926033"/>
              <a:gd name="connsiteY10" fmla="*/ 173182 h 2088573"/>
              <a:gd name="connsiteX11" fmla="*/ 71439 w 3926033"/>
              <a:gd name="connsiteY11" fmla="*/ 51738 h 2088573"/>
              <a:gd name="connsiteX12" fmla="*/ 190500 w 3926033"/>
              <a:gd name="connsiteY12" fmla="*/ 20782 h 2088573"/>
              <a:gd name="connsiteX13" fmla="*/ 1485901 w 3926033"/>
              <a:gd name="connsiteY13" fmla="*/ 20782 h 2088573"/>
              <a:gd name="connsiteX14" fmla="*/ 1485901 w 3926033"/>
              <a:gd name="connsiteY14" fmla="*/ 173182 h 2088573"/>
              <a:gd name="connsiteX15" fmla="*/ 1409701 w 3926033"/>
              <a:gd name="connsiteY15" fmla="*/ 249382 h 2088573"/>
              <a:gd name="connsiteX16" fmla="*/ 1409701 w 3926033"/>
              <a:gd name="connsiteY16" fmla="*/ 554182 h 2088573"/>
              <a:gd name="connsiteX17" fmla="*/ 1714501 w 3926033"/>
              <a:gd name="connsiteY17" fmla="*/ 554182 h 2088573"/>
              <a:gd name="connsiteX18" fmla="*/ 1714501 w 3926033"/>
              <a:gd name="connsiteY18" fmla="*/ 249382 h 2088573"/>
              <a:gd name="connsiteX19" fmla="*/ 1638301 w 3926033"/>
              <a:gd name="connsiteY19" fmla="*/ 173182 h 2088573"/>
              <a:gd name="connsiteX20" fmla="*/ 1638301 w 3926033"/>
              <a:gd name="connsiteY20" fmla="*/ 20782 h 2088573"/>
              <a:gd name="connsiteX21" fmla="*/ 2324101 w 3926033"/>
              <a:gd name="connsiteY21" fmla="*/ 20782 h 2088573"/>
              <a:gd name="connsiteX22" fmla="*/ 2324101 w 3926033"/>
              <a:gd name="connsiteY22" fmla="*/ 173182 h 2088573"/>
              <a:gd name="connsiteX23" fmla="*/ 2247901 w 3926033"/>
              <a:gd name="connsiteY23" fmla="*/ 249382 h 2088573"/>
              <a:gd name="connsiteX24" fmla="*/ 2247901 w 3926033"/>
              <a:gd name="connsiteY24" fmla="*/ 554182 h 2088573"/>
              <a:gd name="connsiteX25" fmla="*/ 2552701 w 3926033"/>
              <a:gd name="connsiteY25" fmla="*/ 554182 h 2088573"/>
              <a:gd name="connsiteX26" fmla="*/ 2552701 w 3926033"/>
              <a:gd name="connsiteY26" fmla="*/ 249382 h 2088573"/>
              <a:gd name="connsiteX27" fmla="*/ 2476501 w 3926033"/>
              <a:gd name="connsiteY27" fmla="*/ 173182 h 2088573"/>
              <a:gd name="connsiteX28" fmla="*/ 2476501 w 3926033"/>
              <a:gd name="connsiteY28" fmla="*/ 20782 h 2088573"/>
              <a:gd name="connsiteX29" fmla="*/ 3214256 w 3926033"/>
              <a:gd name="connsiteY29" fmla="*/ 0 h 2088573"/>
              <a:gd name="connsiteX0" fmla="*/ 3214256 w 3926033"/>
              <a:gd name="connsiteY0" fmla="*/ 0 h 2098025"/>
              <a:gd name="connsiteX1" fmla="*/ 3738996 w 3926033"/>
              <a:gd name="connsiteY1" fmla="*/ 0 h 2098025"/>
              <a:gd name="connsiteX2" fmla="*/ 3894860 w 3926033"/>
              <a:gd name="connsiteY2" fmla="*/ 51955 h 2098025"/>
              <a:gd name="connsiteX3" fmla="*/ 3926033 w 3926033"/>
              <a:gd name="connsiteY3" fmla="*/ 202623 h 2098025"/>
              <a:gd name="connsiteX4" fmla="*/ 3920837 w 3926033"/>
              <a:gd name="connsiteY4" fmla="*/ 1875559 h 2098025"/>
              <a:gd name="connsiteX5" fmla="*/ 3905251 w 3926033"/>
              <a:gd name="connsiteY5" fmla="*/ 2041814 h 2098025"/>
              <a:gd name="connsiteX6" fmla="*/ 3728606 w 3926033"/>
              <a:gd name="connsiteY6" fmla="*/ 2088573 h 2098025"/>
              <a:gd name="connsiteX7" fmla="*/ 190500 w 3926033"/>
              <a:gd name="connsiteY7" fmla="*/ 2078182 h 2098025"/>
              <a:gd name="connsiteX8" fmla="*/ 38100 w 3926033"/>
              <a:gd name="connsiteY8" fmla="*/ 2078182 h 2098025"/>
              <a:gd name="connsiteX9" fmla="*/ 38101 w 3926033"/>
              <a:gd name="connsiteY9" fmla="*/ 1925782 h 2098025"/>
              <a:gd name="connsiteX10" fmla="*/ 38101 w 3926033"/>
              <a:gd name="connsiteY10" fmla="*/ 173182 h 2098025"/>
              <a:gd name="connsiteX11" fmla="*/ 71439 w 3926033"/>
              <a:gd name="connsiteY11" fmla="*/ 51738 h 2098025"/>
              <a:gd name="connsiteX12" fmla="*/ 190500 w 3926033"/>
              <a:gd name="connsiteY12" fmla="*/ 20782 h 2098025"/>
              <a:gd name="connsiteX13" fmla="*/ 1485901 w 3926033"/>
              <a:gd name="connsiteY13" fmla="*/ 20782 h 2098025"/>
              <a:gd name="connsiteX14" fmla="*/ 1485901 w 3926033"/>
              <a:gd name="connsiteY14" fmla="*/ 173182 h 2098025"/>
              <a:gd name="connsiteX15" fmla="*/ 1409701 w 3926033"/>
              <a:gd name="connsiteY15" fmla="*/ 249382 h 2098025"/>
              <a:gd name="connsiteX16" fmla="*/ 1409701 w 3926033"/>
              <a:gd name="connsiteY16" fmla="*/ 554182 h 2098025"/>
              <a:gd name="connsiteX17" fmla="*/ 1714501 w 3926033"/>
              <a:gd name="connsiteY17" fmla="*/ 554182 h 2098025"/>
              <a:gd name="connsiteX18" fmla="*/ 1714501 w 3926033"/>
              <a:gd name="connsiteY18" fmla="*/ 249382 h 2098025"/>
              <a:gd name="connsiteX19" fmla="*/ 1638301 w 3926033"/>
              <a:gd name="connsiteY19" fmla="*/ 173182 h 2098025"/>
              <a:gd name="connsiteX20" fmla="*/ 1638301 w 3926033"/>
              <a:gd name="connsiteY20" fmla="*/ 20782 h 2098025"/>
              <a:gd name="connsiteX21" fmla="*/ 2324101 w 3926033"/>
              <a:gd name="connsiteY21" fmla="*/ 20782 h 2098025"/>
              <a:gd name="connsiteX22" fmla="*/ 2324101 w 3926033"/>
              <a:gd name="connsiteY22" fmla="*/ 173182 h 2098025"/>
              <a:gd name="connsiteX23" fmla="*/ 2247901 w 3926033"/>
              <a:gd name="connsiteY23" fmla="*/ 249382 h 2098025"/>
              <a:gd name="connsiteX24" fmla="*/ 2247901 w 3926033"/>
              <a:gd name="connsiteY24" fmla="*/ 554182 h 2098025"/>
              <a:gd name="connsiteX25" fmla="*/ 2552701 w 3926033"/>
              <a:gd name="connsiteY25" fmla="*/ 554182 h 2098025"/>
              <a:gd name="connsiteX26" fmla="*/ 2552701 w 3926033"/>
              <a:gd name="connsiteY26" fmla="*/ 249382 h 2098025"/>
              <a:gd name="connsiteX27" fmla="*/ 2476501 w 3926033"/>
              <a:gd name="connsiteY27" fmla="*/ 173182 h 2098025"/>
              <a:gd name="connsiteX28" fmla="*/ 2476501 w 3926033"/>
              <a:gd name="connsiteY28" fmla="*/ 20782 h 2098025"/>
              <a:gd name="connsiteX29" fmla="*/ 3214256 w 3926033"/>
              <a:gd name="connsiteY29" fmla="*/ 0 h 2098025"/>
              <a:gd name="connsiteX0" fmla="*/ 3192825 w 3904602"/>
              <a:gd name="connsiteY0" fmla="*/ 0 h 2088573"/>
              <a:gd name="connsiteX1" fmla="*/ 3717565 w 3904602"/>
              <a:gd name="connsiteY1" fmla="*/ 0 h 2088573"/>
              <a:gd name="connsiteX2" fmla="*/ 3873429 w 3904602"/>
              <a:gd name="connsiteY2" fmla="*/ 51955 h 2088573"/>
              <a:gd name="connsiteX3" fmla="*/ 3904602 w 3904602"/>
              <a:gd name="connsiteY3" fmla="*/ 202623 h 2088573"/>
              <a:gd name="connsiteX4" fmla="*/ 3899406 w 3904602"/>
              <a:gd name="connsiteY4" fmla="*/ 1875559 h 2088573"/>
              <a:gd name="connsiteX5" fmla="*/ 3883820 w 3904602"/>
              <a:gd name="connsiteY5" fmla="*/ 2041814 h 2088573"/>
              <a:gd name="connsiteX6" fmla="*/ 3707175 w 3904602"/>
              <a:gd name="connsiteY6" fmla="*/ 2088573 h 2088573"/>
              <a:gd name="connsiteX7" fmla="*/ 169069 w 3904602"/>
              <a:gd name="connsiteY7" fmla="*/ 2078182 h 2088573"/>
              <a:gd name="connsiteX8" fmla="*/ 38100 w 3904602"/>
              <a:gd name="connsiteY8" fmla="*/ 2051989 h 2088573"/>
              <a:gd name="connsiteX9" fmla="*/ 16670 w 3904602"/>
              <a:gd name="connsiteY9" fmla="*/ 1925782 h 2088573"/>
              <a:gd name="connsiteX10" fmla="*/ 16670 w 3904602"/>
              <a:gd name="connsiteY10" fmla="*/ 173182 h 2088573"/>
              <a:gd name="connsiteX11" fmla="*/ 50008 w 3904602"/>
              <a:gd name="connsiteY11" fmla="*/ 51738 h 2088573"/>
              <a:gd name="connsiteX12" fmla="*/ 169069 w 3904602"/>
              <a:gd name="connsiteY12" fmla="*/ 20782 h 2088573"/>
              <a:gd name="connsiteX13" fmla="*/ 1464470 w 3904602"/>
              <a:gd name="connsiteY13" fmla="*/ 20782 h 2088573"/>
              <a:gd name="connsiteX14" fmla="*/ 1464470 w 3904602"/>
              <a:gd name="connsiteY14" fmla="*/ 173182 h 2088573"/>
              <a:gd name="connsiteX15" fmla="*/ 1388270 w 3904602"/>
              <a:gd name="connsiteY15" fmla="*/ 249382 h 2088573"/>
              <a:gd name="connsiteX16" fmla="*/ 1388270 w 3904602"/>
              <a:gd name="connsiteY16" fmla="*/ 554182 h 2088573"/>
              <a:gd name="connsiteX17" fmla="*/ 1693070 w 3904602"/>
              <a:gd name="connsiteY17" fmla="*/ 554182 h 2088573"/>
              <a:gd name="connsiteX18" fmla="*/ 1693070 w 3904602"/>
              <a:gd name="connsiteY18" fmla="*/ 249382 h 2088573"/>
              <a:gd name="connsiteX19" fmla="*/ 1616870 w 3904602"/>
              <a:gd name="connsiteY19" fmla="*/ 173182 h 2088573"/>
              <a:gd name="connsiteX20" fmla="*/ 1616870 w 3904602"/>
              <a:gd name="connsiteY20" fmla="*/ 20782 h 2088573"/>
              <a:gd name="connsiteX21" fmla="*/ 2302670 w 3904602"/>
              <a:gd name="connsiteY21" fmla="*/ 20782 h 2088573"/>
              <a:gd name="connsiteX22" fmla="*/ 2302670 w 3904602"/>
              <a:gd name="connsiteY22" fmla="*/ 173182 h 2088573"/>
              <a:gd name="connsiteX23" fmla="*/ 2226470 w 3904602"/>
              <a:gd name="connsiteY23" fmla="*/ 249382 h 2088573"/>
              <a:gd name="connsiteX24" fmla="*/ 2226470 w 3904602"/>
              <a:gd name="connsiteY24" fmla="*/ 554182 h 2088573"/>
              <a:gd name="connsiteX25" fmla="*/ 2531270 w 3904602"/>
              <a:gd name="connsiteY25" fmla="*/ 554182 h 2088573"/>
              <a:gd name="connsiteX26" fmla="*/ 2531270 w 3904602"/>
              <a:gd name="connsiteY26" fmla="*/ 249382 h 2088573"/>
              <a:gd name="connsiteX27" fmla="*/ 2455070 w 3904602"/>
              <a:gd name="connsiteY27" fmla="*/ 173182 h 2088573"/>
              <a:gd name="connsiteX28" fmla="*/ 2455070 w 3904602"/>
              <a:gd name="connsiteY28" fmla="*/ 20782 h 2088573"/>
              <a:gd name="connsiteX29" fmla="*/ 3192825 w 3904602"/>
              <a:gd name="connsiteY29" fmla="*/ 0 h 2088573"/>
              <a:gd name="connsiteX0" fmla="*/ 3178538 w 3890315"/>
              <a:gd name="connsiteY0" fmla="*/ 0 h 2088573"/>
              <a:gd name="connsiteX1" fmla="*/ 3703278 w 3890315"/>
              <a:gd name="connsiteY1" fmla="*/ 0 h 2088573"/>
              <a:gd name="connsiteX2" fmla="*/ 3859142 w 3890315"/>
              <a:gd name="connsiteY2" fmla="*/ 51955 h 2088573"/>
              <a:gd name="connsiteX3" fmla="*/ 3890315 w 3890315"/>
              <a:gd name="connsiteY3" fmla="*/ 202623 h 2088573"/>
              <a:gd name="connsiteX4" fmla="*/ 3885119 w 3890315"/>
              <a:gd name="connsiteY4" fmla="*/ 1875559 h 2088573"/>
              <a:gd name="connsiteX5" fmla="*/ 3869533 w 3890315"/>
              <a:gd name="connsiteY5" fmla="*/ 2041814 h 2088573"/>
              <a:gd name="connsiteX6" fmla="*/ 3692888 w 3890315"/>
              <a:gd name="connsiteY6" fmla="*/ 2088573 h 2088573"/>
              <a:gd name="connsiteX7" fmla="*/ 154782 w 3890315"/>
              <a:gd name="connsiteY7" fmla="*/ 2078182 h 2088573"/>
              <a:gd name="connsiteX8" fmla="*/ 38100 w 3890315"/>
              <a:gd name="connsiteY8" fmla="*/ 2054371 h 2088573"/>
              <a:gd name="connsiteX9" fmla="*/ 2383 w 3890315"/>
              <a:gd name="connsiteY9" fmla="*/ 1925782 h 2088573"/>
              <a:gd name="connsiteX10" fmla="*/ 2383 w 3890315"/>
              <a:gd name="connsiteY10" fmla="*/ 173182 h 2088573"/>
              <a:gd name="connsiteX11" fmla="*/ 35721 w 3890315"/>
              <a:gd name="connsiteY11" fmla="*/ 51738 h 2088573"/>
              <a:gd name="connsiteX12" fmla="*/ 154782 w 3890315"/>
              <a:gd name="connsiteY12" fmla="*/ 20782 h 2088573"/>
              <a:gd name="connsiteX13" fmla="*/ 1450183 w 3890315"/>
              <a:gd name="connsiteY13" fmla="*/ 20782 h 2088573"/>
              <a:gd name="connsiteX14" fmla="*/ 1450183 w 3890315"/>
              <a:gd name="connsiteY14" fmla="*/ 173182 h 2088573"/>
              <a:gd name="connsiteX15" fmla="*/ 1373983 w 3890315"/>
              <a:gd name="connsiteY15" fmla="*/ 249382 h 2088573"/>
              <a:gd name="connsiteX16" fmla="*/ 1373983 w 3890315"/>
              <a:gd name="connsiteY16" fmla="*/ 554182 h 2088573"/>
              <a:gd name="connsiteX17" fmla="*/ 1678783 w 3890315"/>
              <a:gd name="connsiteY17" fmla="*/ 554182 h 2088573"/>
              <a:gd name="connsiteX18" fmla="*/ 1678783 w 3890315"/>
              <a:gd name="connsiteY18" fmla="*/ 249382 h 2088573"/>
              <a:gd name="connsiteX19" fmla="*/ 1602583 w 3890315"/>
              <a:gd name="connsiteY19" fmla="*/ 173182 h 2088573"/>
              <a:gd name="connsiteX20" fmla="*/ 1602583 w 3890315"/>
              <a:gd name="connsiteY20" fmla="*/ 20782 h 2088573"/>
              <a:gd name="connsiteX21" fmla="*/ 2288383 w 3890315"/>
              <a:gd name="connsiteY21" fmla="*/ 20782 h 2088573"/>
              <a:gd name="connsiteX22" fmla="*/ 2288383 w 3890315"/>
              <a:gd name="connsiteY22" fmla="*/ 173182 h 2088573"/>
              <a:gd name="connsiteX23" fmla="*/ 2212183 w 3890315"/>
              <a:gd name="connsiteY23" fmla="*/ 249382 h 2088573"/>
              <a:gd name="connsiteX24" fmla="*/ 2212183 w 3890315"/>
              <a:gd name="connsiteY24" fmla="*/ 554182 h 2088573"/>
              <a:gd name="connsiteX25" fmla="*/ 2516983 w 3890315"/>
              <a:gd name="connsiteY25" fmla="*/ 554182 h 2088573"/>
              <a:gd name="connsiteX26" fmla="*/ 2516983 w 3890315"/>
              <a:gd name="connsiteY26" fmla="*/ 249382 h 2088573"/>
              <a:gd name="connsiteX27" fmla="*/ 2440783 w 3890315"/>
              <a:gd name="connsiteY27" fmla="*/ 173182 h 2088573"/>
              <a:gd name="connsiteX28" fmla="*/ 2440783 w 3890315"/>
              <a:gd name="connsiteY28" fmla="*/ 20782 h 2088573"/>
              <a:gd name="connsiteX29" fmla="*/ 3178538 w 3890315"/>
              <a:gd name="connsiteY29" fmla="*/ 0 h 2088573"/>
              <a:gd name="connsiteX0" fmla="*/ 3178538 w 3890315"/>
              <a:gd name="connsiteY0" fmla="*/ 0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29" fmla="*/ 3178538 w 3890315"/>
              <a:gd name="connsiteY29" fmla="*/ 0 h 2078831"/>
              <a:gd name="connsiteX0" fmla="*/ 2440783 w 3890315"/>
              <a:gd name="connsiteY0" fmla="*/ 20782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0" fmla="*/ 2440783 w 3890315"/>
              <a:gd name="connsiteY0" fmla="*/ 0 h 2058049"/>
              <a:gd name="connsiteX1" fmla="*/ 3736182 w 3890315"/>
              <a:gd name="connsiteY1" fmla="*/ 0 h 2058049"/>
              <a:gd name="connsiteX2" fmla="*/ 3859142 w 3890315"/>
              <a:gd name="connsiteY2" fmla="*/ 31173 h 2058049"/>
              <a:gd name="connsiteX3" fmla="*/ 3890315 w 3890315"/>
              <a:gd name="connsiteY3" fmla="*/ 181841 h 2058049"/>
              <a:gd name="connsiteX4" fmla="*/ 3885119 w 3890315"/>
              <a:gd name="connsiteY4" fmla="*/ 1854777 h 2058049"/>
              <a:gd name="connsiteX5" fmla="*/ 3869533 w 3890315"/>
              <a:gd name="connsiteY5" fmla="*/ 2021032 h 2058049"/>
              <a:gd name="connsiteX6" fmla="*/ 3736182 w 3890315"/>
              <a:gd name="connsiteY6" fmla="*/ 2057400 h 2058049"/>
              <a:gd name="connsiteX7" fmla="*/ 154782 w 3890315"/>
              <a:gd name="connsiteY7" fmla="*/ 2057400 h 2058049"/>
              <a:gd name="connsiteX8" fmla="*/ 38100 w 3890315"/>
              <a:gd name="connsiteY8" fmla="*/ 2033589 h 2058049"/>
              <a:gd name="connsiteX9" fmla="*/ 2383 w 3890315"/>
              <a:gd name="connsiteY9" fmla="*/ 1905000 h 2058049"/>
              <a:gd name="connsiteX10" fmla="*/ 2383 w 3890315"/>
              <a:gd name="connsiteY10" fmla="*/ 152400 h 2058049"/>
              <a:gd name="connsiteX11" fmla="*/ 35721 w 3890315"/>
              <a:gd name="connsiteY11" fmla="*/ 30956 h 2058049"/>
              <a:gd name="connsiteX12" fmla="*/ 154782 w 3890315"/>
              <a:gd name="connsiteY12" fmla="*/ 0 h 2058049"/>
              <a:gd name="connsiteX13" fmla="*/ 1450183 w 3890315"/>
              <a:gd name="connsiteY13" fmla="*/ 0 h 2058049"/>
              <a:gd name="connsiteX14" fmla="*/ 1450183 w 3890315"/>
              <a:gd name="connsiteY14" fmla="*/ 152400 h 2058049"/>
              <a:gd name="connsiteX15" fmla="*/ 1373983 w 3890315"/>
              <a:gd name="connsiteY15" fmla="*/ 228600 h 2058049"/>
              <a:gd name="connsiteX16" fmla="*/ 1373983 w 3890315"/>
              <a:gd name="connsiteY16" fmla="*/ 533400 h 2058049"/>
              <a:gd name="connsiteX17" fmla="*/ 1678783 w 3890315"/>
              <a:gd name="connsiteY17" fmla="*/ 533400 h 2058049"/>
              <a:gd name="connsiteX18" fmla="*/ 1678783 w 3890315"/>
              <a:gd name="connsiteY18" fmla="*/ 228600 h 2058049"/>
              <a:gd name="connsiteX19" fmla="*/ 1602583 w 3890315"/>
              <a:gd name="connsiteY19" fmla="*/ 152400 h 2058049"/>
              <a:gd name="connsiteX20" fmla="*/ 1602583 w 3890315"/>
              <a:gd name="connsiteY20" fmla="*/ 0 h 2058049"/>
              <a:gd name="connsiteX21" fmla="*/ 2288383 w 3890315"/>
              <a:gd name="connsiteY21" fmla="*/ 0 h 2058049"/>
              <a:gd name="connsiteX22" fmla="*/ 2288383 w 3890315"/>
              <a:gd name="connsiteY22" fmla="*/ 152400 h 2058049"/>
              <a:gd name="connsiteX23" fmla="*/ 2212183 w 3890315"/>
              <a:gd name="connsiteY23" fmla="*/ 228600 h 2058049"/>
              <a:gd name="connsiteX24" fmla="*/ 2212183 w 3890315"/>
              <a:gd name="connsiteY24" fmla="*/ 533400 h 2058049"/>
              <a:gd name="connsiteX25" fmla="*/ 2516983 w 3890315"/>
              <a:gd name="connsiteY25" fmla="*/ 533400 h 2058049"/>
              <a:gd name="connsiteX26" fmla="*/ 2516983 w 3890315"/>
              <a:gd name="connsiteY26" fmla="*/ 228600 h 2058049"/>
              <a:gd name="connsiteX27" fmla="*/ 2440783 w 3890315"/>
              <a:gd name="connsiteY27" fmla="*/ 152400 h 2058049"/>
              <a:gd name="connsiteX28" fmla="*/ 2440783 w 3890315"/>
              <a:gd name="connsiteY28" fmla="*/ 0 h 2058049"/>
              <a:gd name="connsiteX0" fmla="*/ 2440783 w 3890315"/>
              <a:gd name="connsiteY0" fmla="*/ 10174 h 2068223"/>
              <a:gd name="connsiteX1" fmla="*/ 3736182 w 3890315"/>
              <a:gd name="connsiteY1" fmla="*/ 10174 h 2068223"/>
              <a:gd name="connsiteX2" fmla="*/ 3859142 w 3890315"/>
              <a:gd name="connsiteY2" fmla="*/ 41347 h 2068223"/>
              <a:gd name="connsiteX3" fmla="*/ 3890315 w 3890315"/>
              <a:gd name="connsiteY3" fmla="*/ 192015 h 2068223"/>
              <a:gd name="connsiteX4" fmla="*/ 3885119 w 3890315"/>
              <a:gd name="connsiteY4" fmla="*/ 1864951 h 2068223"/>
              <a:gd name="connsiteX5" fmla="*/ 3869533 w 3890315"/>
              <a:gd name="connsiteY5" fmla="*/ 2031206 h 2068223"/>
              <a:gd name="connsiteX6" fmla="*/ 3736182 w 3890315"/>
              <a:gd name="connsiteY6" fmla="*/ 2067574 h 2068223"/>
              <a:gd name="connsiteX7" fmla="*/ 154782 w 3890315"/>
              <a:gd name="connsiteY7" fmla="*/ 2067574 h 2068223"/>
              <a:gd name="connsiteX8" fmla="*/ 38100 w 3890315"/>
              <a:gd name="connsiteY8" fmla="*/ 2043763 h 2068223"/>
              <a:gd name="connsiteX9" fmla="*/ 2383 w 3890315"/>
              <a:gd name="connsiteY9" fmla="*/ 1915174 h 2068223"/>
              <a:gd name="connsiteX10" fmla="*/ 2383 w 3890315"/>
              <a:gd name="connsiteY10" fmla="*/ 162574 h 2068223"/>
              <a:gd name="connsiteX11" fmla="*/ 35721 w 3890315"/>
              <a:gd name="connsiteY11" fmla="*/ 41130 h 2068223"/>
              <a:gd name="connsiteX12" fmla="*/ 154782 w 3890315"/>
              <a:gd name="connsiteY12" fmla="*/ 10174 h 2068223"/>
              <a:gd name="connsiteX13" fmla="*/ 1450183 w 3890315"/>
              <a:gd name="connsiteY13" fmla="*/ 10174 h 2068223"/>
              <a:gd name="connsiteX14" fmla="*/ 1450183 w 3890315"/>
              <a:gd name="connsiteY14" fmla="*/ 162574 h 2068223"/>
              <a:gd name="connsiteX15" fmla="*/ 1373983 w 3890315"/>
              <a:gd name="connsiteY15" fmla="*/ 238774 h 2068223"/>
              <a:gd name="connsiteX16" fmla="*/ 1373983 w 3890315"/>
              <a:gd name="connsiteY16" fmla="*/ 543574 h 2068223"/>
              <a:gd name="connsiteX17" fmla="*/ 1678783 w 3890315"/>
              <a:gd name="connsiteY17" fmla="*/ 543574 h 2068223"/>
              <a:gd name="connsiteX18" fmla="*/ 1678783 w 3890315"/>
              <a:gd name="connsiteY18" fmla="*/ 238774 h 2068223"/>
              <a:gd name="connsiteX19" fmla="*/ 1602583 w 3890315"/>
              <a:gd name="connsiteY19" fmla="*/ 162574 h 2068223"/>
              <a:gd name="connsiteX20" fmla="*/ 1602583 w 3890315"/>
              <a:gd name="connsiteY20" fmla="*/ 10174 h 2068223"/>
              <a:gd name="connsiteX21" fmla="*/ 2288383 w 3890315"/>
              <a:gd name="connsiteY21" fmla="*/ 10174 h 2068223"/>
              <a:gd name="connsiteX22" fmla="*/ 2288383 w 3890315"/>
              <a:gd name="connsiteY22" fmla="*/ 162574 h 2068223"/>
              <a:gd name="connsiteX23" fmla="*/ 2212183 w 3890315"/>
              <a:gd name="connsiteY23" fmla="*/ 238774 h 2068223"/>
              <a:gd name="connsiteX24" fmla="*/ 2212183 w 3890315"/>
              <a:gd name="connsiteY24" fmla="*/ 543574 h 2068223"/>
              <a:gd name="connsiteX25" fmla="*/ 2516983 w 3890315"/>
              <a:gd name="connsiteY25" fmla="*/ 543574 h 2068223"/>
              <a:gd name="connsiteX26" fmla="*/ 2516983 w 3890315"/>
              <a:gd name="connsiteY26" fmla="*/ 238774 h 2068223"/>
              <a:gd name="connsiteX27" fmla="*/ 2440783 w 3890315"/>
              <a:gd name="connsiteY27" fmla="*/ 162574 h 2068223"/>
              <a:gd name="connsiteX28" fmla="*/ 2440783 w 3890315"/>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90315 w 3898108"/>
              <a:gd name="connsiteY3" fmla="*/ 192015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5411 h 2071904"/>
              <a:gd name="connsiteX1" fmla="*/ 3736182 w 3898108"/>
              <a:gd name="connsiteY1" fmla="*/ 5411 h 2071904"/>
              <a:gd name="connsiteX2" fmla="*/ 3859142 w 3898108"/>
              <a:gd name="connsiteY2" fmla="*/ 36584 h 2071904"/>
              <a:gd name="connsiteX3" fmla="*/ 3888581 w 3898108"/>
              <a:gd name="connsiteY3" fmla="*/ 234011 h 2071904"/>
              <a:gd name="connsiteX4" fmla="*/ 3885119 w 3898108"/>
              <a:gd name="connsiteY4" fmla="*/ 1860188 h 2071904"/>
              <a:gd name="connsiteX5" fmla="*/ 3869533 w 3898108"/>
              <a:gd name="connsiteY5" fmla="*/ 2026443 h 2071904"/>
              <a:gd name="connsiteX6" fmla="*/ 3736182 w 3898108"/>
              <a:gd name="connsiteY6" fmla="*/ 2062811 h 2071904"/>
              <a:gd name="connsiteX7" fmla="*/ 154782 w 3898108"/>
              <a:gd name="connsiteY7" fmla="*/ 2062811 h 2071904"/>
              <a:gd name="connsiteX8" fmla="*/ 38100 w 3898108"/>
              <a:gd name="connsiteY8" fmla="*/ 2039000 h 2071904"/>
              <a:gd name="connsiteX9" fmla="*/ 2383 w 3898108"/>
              <a:gd name="connsiteY9" fmla="*/ 1910411 h 2071904"/>
              <a:gd name="connsiteX10" fmla="*/ 2383 w 3898108"/>
              <a:gd name="connsiteY10" fmla="*/ 157811 h 2071904"/>
              <a:gd name="connsiteX11" fmla="*/ 35721 w 3898108"/>
              <a:gd name="connsiteY11" fmla="*/ 36367 h 2071904"/>
              <a:gd name="connsiteX12" fmla="*/ 154782 w 3898108"/>
              <a:gd name="connsiteY12" fmla="*/ 5411 h 2071904"/>
              <a:gd name="connsiteX13" fmla="*/ 1450183 w 3898108"/>
              <a:gd name="connsiteY13" fmla="*/ 5411 h 2071904"/>
              <a:gd name="connsiteX14" fmla="*/ 1450183 w 3898108"/>
              <a:gd name="connsiteY14" fmla="*/ 157811 h 2071904"/>
              <a:gd name="connsiteX15" fmla="*/ 1373983 w 3898108"/>
              <a:gd name="connsiteY15" fmla="*/ 234011 h 2071904"/>
              <a:gd name="connsiteX16" fmla="*/ 1373983 w 3898108"/>
              <a:gd name="connsiteY16" fmla="*/ 538811 h 2071904"/>
              <a:gd name="connsiteX17" fmla="*/ 1678783 w 3898108"/>
              <a:gd name="connsiteY17" fmla="*/ 538811 h 2071904"/>
              <a:gd name="connsiteX18" fmla="*/ 1678783 w 3898108"/>
              <a:gd name="connsiteY18" fmla="*/ 234011 h 2071904"/>
              <a:gd name="connsiteX19" fmla="*/ 1602583 w 3898108"/>
              <a:gd name="connsiteY19" fmla="*/ 157811 h 2071904"/>
              <a:gd name="connsiteX20" fmla="*/ 1602583 w 3898108"/>
              <a:gd name="connsiteY20" fmla="*/ 5411 h 2071904"/>
              <a:gd name="connsiteX21" fmla="*/ 2288383 w 3898108"/>
              <a:gd name="connsiteY21" fmla="*/ 5411 h 2071904"/>
              <a:gd name="connsiteX22" fmla="*/ 2288383 w 3898108"/>
              <a:gd name="connsiteY22" fmla="*/ 157811 h 2071904"/>
              <a:gd name="connsiteX23" fmla="*/ 2212183 w 3898108"/>
              <a:gd name="connsiteY23" fmla="*/ 234011 h 2071904"/>
              <a:gd name="connsiteX24" fmla="*/ 2212183 w 3898108"/>
              <a:gd name="connsiteY24" fmla="*/ 538811 h 2071904"/>
              <a:gd name="connsiteX25" fmla="*/ 2516983 w 3898108"/>
              <a:gd name="connsiteY25" fmla="*/ 538811 h 2071904"/>
              <a:gd name="connsiteX26" fmla="*/ 2516983 w 3898108"/>
              <a:gd name="connsiteY26" fmla="*/ 234011 h 2071904"/>
              <a:gd name="connsiteX27" fmla="*/ 2440783 w 3898108"/>
              <a:gd name="connsiteY27" fmla="*/ 157811 h 2071904"/>
              <a:gd name="connsiteX28" fmla="*/ 2440783 w 3898108"/>
              <a:gd name="connsiteY28" fmla="*/ 5411 h 2071904"/>
              <a:gd name="connsiteX0" fmla="*/ 2440783 w 3898108"/>
              <a:gd name="connsiteY0" fmla="*/ 1515 h 2068008"/>
              <a:gd name="connsiteX1" fmla="*/ 3736182 w 3898108"/>
              <a:gd name="connsiteY1" fmla="*/ 1515 h 2068008"/>
              <a:gd name="connsiteX2" fmla="*/ 3859142 w 3898108"/>
              <a:gd name="connsiteY2" fmla="*/ 32688 h 2068008"/>
              <a:gd name="connsiteX3" fmla="*/ 3888581 w 3898108"/>
              <a:gd name="connsiteY3" fmla="*/ 230115 h 2068008"/>
              <a:gd name="connsiteX4" fmla="*/ 3885119 w 3898108"/>
              <a:gd name="connsiteY4" fmla="*/ 1856292 h 2068008"/>
              <a:gd name="connsiteX5" fmla="*/ 3869533 w 3898108"/>
              <a:gd name="connsiteY5" fmla="*/ 2022547 h 2068008"/>
              <a:gd name="connsiteX6" fmla="*/ 3736182 w 3898108"/>
              <a:gd name="connsiteY6" fmla="*/ 2058915 h 2068008"/>
              <a:gd name="connsiteX7" fmla="*/ 154782 w 3898108"/>
              <a:gd name="connsiteY7" fmla="*/ 2058915 h 2068008"/>
              <a:gd name="connsiteX8" fmla="*/ 38100 w 3898108"/>
              <a:gd name="connsiteY8" fmla="*/ 2035104 h 2068008"/>
              <a:gd name="connsiteX9" fmla="*/ 2383 w 3898108"/>
              <a:gd name="connsiteY9" fmla="*/ 1906515 h 2068008"/>
              <a:gd name="connsiteX10" fmla="*/ 2383 w 3898108"/>
              <a:gd name="connsiteY10" fmla="*/ 153915 h 2068008"/>
              <a:gd name="connsiteX11" fmla="*/ 35721 w 3898108"/>
              <a:gd name="connsiteY11" fmla="*/ 32471 h 2068008"/>
              <a:gd name="connsiteX12" fmla="*/ 154782 w 3898108"/>
              <a:gd name="connsiteY12" fmla="*/ 1515 h 2068008"/>
              <a:gd name="connsiteX13" fmla="*/ 1450183 w 3898108"/>
              <a:gd name="connsiteY13" fmla="*/ 1515 h 2068008"/>
              <a:gd name="connsiteX14" fmla="*/ 1450183 w 3898108"/>
              <a:gd name="connsiteY14" fmla="*/ 153915 h 2068008"/>
              <a:gd name="connsiteX15" fmla="*/ 1373983 w 3898108"/>
              <a:gd name="connsiteY15" fmla="*/ 230115 h 2068008"/>
              <a:gd name="connsiteX16" fmla="*/ 1373983 w 3898108"/>
              <a:gd name="connsiteY16" fmla="*/ 534915 h 2068008"/>
              <a:gd name="connsiteX17" fmla="*/ 1678783 w 3898108"/>
              <a:gd name="connsiteY17" fmla="*/ 534915 h 2068008"/>
              <a:gd name="connsiteX18" fmla="*/ 1678783 w 3898108"/>
              <a:gd name="connsiteY18" fmla="*/ 230115 h 2068008"/>
              <a:gd name="connsiteX19" fmla="*/ 1602583 w 3898108"/>
              <a:gd name="connsiteY19" fmla="*/ 153915 h 2068008"/>
              <a:gd name="connsiteX20" fmla="*/ 1602583 w 3898108"/>
              <a:gd name="connsiteY20" fmla="*/ 1515 h 2068008"/>
              <a:gd name="connsiteX21" fmla="*/ 2288383 w 3898108"/>
              <a:gd name="connsiteY21" fmla="*/ 1515 h 2068008"/>
              <a:gd name="connsiteX22" fmla="*/ 2288383 w 3898108"/>
              <a:gd name="connsiteY22" fmla="*/ 153915 h 2068008"/>
              <a:gd name="connsiteX23" fmla="*/ 2212183 w 3898108"/>
              <a:gd name="connsiteY23" fmla="*/ 230115 h 2068008"/>
              <a:gd name="connsiteX24" fmla="*/ 2212183 w 3898108"/>
              <a:gd name="connsiteY24" fmla="*/ 534915 h 2068008"/>
              <a:gd name="connsiteX25" fmla="*/ 2516983 w 3898108"/>
              <a:gd name="connsiteY25" fmla="*/ 534915 h 2068008"/>
              <a:gd name="connsiteX26" fmla="*/ 2516983 w 3898108"/>
              <a:gd name="connsiteY26" fmla="*/ 230115 h 2068008"/>
              <a:gd name="connsiteX27" fmla="*/ 2440783 w 3898108"/>
              <a:gd name="connsiteY27" fmla="*/ 153915 h 2068008"/>
              <a:gd name="connsiteX28" fmla="*/ 2440783 w 3898108"/>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5119 w 3891397"/>
              <a:gd name="connsiteY4" fmla="*/ 1856292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8582 w 3891397"/>
              <a:gd name="connsiteY4" fmla="*/ 1906514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88583"/>
              <a:gd name="connsiteY0" fmla="*/ 1515 h 2068008"/>
              <a:gd name="connsiteX1" fmla="*/ 3736182 w 3888583"/>
              <a:gd name="connsiteY1" fmla="*/ 1515 h 2068008"/>
              <a:gd name="connsiteX2" fmla="*/ 3859142 w 3888583"/>
              <a:gd name="connsiteY2" fmla="*/ 32688 h 2068008"/>
              <a:gd name="connsiteX3" fmla="*/ 3888581 w 3888583"/>
              <a:gd name="connsiteY3" fmla="*/ 230115 h 2068008"/>
              <a:gd name="connsiteX4" fmla="*/ 3888582 w 3888583"/>
              <a:gd name="connsiteY4" fmla="*/ 1906514 h 2068008"/>
              <a:gd name="connsiteX5" fmla="*/ 3862389 w 3888583"/>
              <a:gd name="connsiteY5" fmla="*/ 2022547 h 2068008"/>
              <a:gd name="connsiteX6" fmla="*/ 3736182 w 3888583"/>
              <a:gd name="connsiteY6" fmla="*/ 2058915 h 2068008"/>
              <a:gd name="connsiteX7" fmla="*/ 154782 w 3888583"/>
              <a:gd name="connsiteY7" fmla="*/ 2058915 h 2068008"/>
              <a:gd name="connsiteX8" fmla="*/ 38100 w 3888583"/>
              <a:gd name="connsiteY8" fmla="*/ 2035104 h 2068008"/>
              <a:gd name="connsiteX9" fmla="*/ 2383 w 3888583"/>
              <a:gd name="connsiteY9" fmla="*/ 1906515 h 2068008"/>
              <a:gd name="connsiteX10" fmla="*/ 2383 w 3888583"/>
              <a:gd name="connsiteY10" fmla="*/ 153915 h 2068008"/>
              <a:gd name="connsiteX11" fmla="*/ 35721 w 3888583"/>
              <a:gd name="connsiteY11" fmla="*/ 32471 h 2068008"/>
              <a:gd name="connsiteX12" fmla="*/ 154782 w 3888583"/>
              <a:gd name="connsiteY12" fmla="*/ 1515 h 2068008"/>
              <a:gd name="connsiteX13" fmla="*/ 1450183 w 3888583"/>
              <a:gd name="connsiteY13" fmla="*/ 1515 h 2068008"/>
              <a:gd name="connsiteX14" fmla="*/ 1450183 w 3888583"/>
              <a:gd name="connsiteY14" fmla="*/ 153915 h 2068008"/>
              <a:gd name="connsiteX15" fmla="*/ 1373983 w 3888583"/>
              <a:gd name="connsiteY15" fmla="*/ 230115 h 2068008"/>
              <a:gd name="connsiteX16" fmla="*/ 1373983 w 3888583"/>
              <a:gd name="connsiteY16" fmla="*/ 534915 h 2068008"/>
              <a:gd name="connsiteX17" fmla="*/ 1678783 w 3888583"/>
              <a:gd name="connsiteY17" fmla="*/ 534915 h 2068008"/>
              <a:gd name="connsiteX18" fmla="*/ 1678783 w 3888583"/>
              <a:gd name="connsiteY18" fmla="*/ 230115 h 2068008"/>
              <a:gd name="connsiteX19" fmla="*/ 1602583 w 3888583"/>
              <a:gd name="connsiteY19" fmla="*/ 153915 h 2068008"/>
              <a:gd name="connsiteX20" fmla="*/ 1602583 w 3888583"/>
              <a:gd name="connsiteY20" fmla="*/ 1515 h 2068008"/>
              <a:gd name="connsiteX21" fmla="*/ 2288383 w 3888583"/>
              <a:gd name="connsiteY21" fmla="*/ 1515 h 2068008"/>
              <a:gd name="connsiteX22" fmla="*/ 2288383 w 3888583"/>
              <a:gd name="connsiteY22" fmla="*/ 153915 h 2068008"/>
              <a:gd name="connsiteX23" fmla="*/ 2212183 w 3888583"/>
              <a:gd name="connsiteY23" fmla="*/ 230115 h 2068008"/>
              <a:gd name="connsiteX24" fmla="*/ 2212183 w 3888583"/>
              <a:gd name="connsiteY24" fmla="*/ 534915 h 2068008"/>
              <a:gd name="connsiteX25" fmla="*/ 2516983 w 3888583"/>
              <a:gd name="connsiteY25" fmla="*/ 534915 h 2068008"/>
              <a:gd name="connsiteX26" fmla="*/ 2516983 w 3888583"/>
              <a:gd name="connsiteY26" fmla="*/ 230115 h 2068008"/>
              <a:gd name="connsiteX27" fmla="*/ 2440783 w 3888583"/>
              <a:gd name="connsiteY27" fmla="*/ 153915 h 2068008"/>
              <a:gd name="connsiteX28" fmla="*/ 2440783 w 3888583"/>
              <a:gd name="connsiteY28" fmla="*/ 1515 h 2068008"/>
              <a:gd name="connsiteX0" fmla="*/ 2440783 w 3898540"/>
              <a:gd name="connsiteY0" fmla="*/ 1515 h 2068008"/>
              <a:gd name="connsiteX1" fmla="*/ 3736182 w 3898540"/>
              <a:gd name="connsiteY1" fmla="*/ 1515 h 2068008"/>
              <a:gd name="connsiteX2" fmla="*/ 3859142 w 3898540"/>
              <a:gd name="connsiteY2" fmla="*/ 32688 h 2068008"/>
              <a:gd name="connsiteX3" fmla="*/ 3888581 w 3898540"/>
              <a:gd name="connsiteY3" fmla="*/ 230115 h 2068008"/>
              <a:gd name="connsiteX4" fmla="*/ 3888582 w 3898540"/>
              <a:gd name="connsiteY4" fmla="*/ 1906514 h 2068008"/>
              <a:gd name="connsiteX5" fmla="*/ 3862389 w 3898540"/>
              <a:gd name="connsiteY5" fmla="*/ 2022547 h 2068008"/>
              <a:gd name="connsiteX6" fmla="*/ 3736182 w 3898540"/>
              <a:gd name="connsiteY6" fmla="*/ 2058915 h 2068008"/>
              <a:gd name="connsiteX7" fmla="*/ 154782 w 3898540"/>
              <a:gd name="connsiteY7" fmla="*/ 2058915 h 2068008"/>
              <a:gd name="connsiteX8" fmla="*/ 38100 w 3898540"/>
              <a:gd name="connsiteY8" fmla="*/ 2035104 h 2068008"/>
              <a:gd name="connsiteX9" fmla="*/ 2383 w 3898540"/>
              <a:gd name="connsiteY9" fmla="*/ 1906515 h 2068008"/>
              <a:gd name="connsiteX10" fmla="*/ 2383 w 3898540"/>
              <a:gd name="connsiteY10" fmla="*/ 153915 h 2068008"/>
              <a:gd name="connsiteX11" fmla="*/ 35721 w 3898540"/>
              <a:gd name="connsiteY11" fmla="*/ 32471 h 2068008"/>
              <a:gd name="connsiteX12" fmla="*/ 154782 w 3898540"/>
              <a:gd name="connsiteY12" fmla="*/ 1515 h 2068008"/>
              <a:gd name="connsiteX13" fmla="*/ 1450183 w 3898540"/>
              <a:gd name="connsiteY13" fmla="*/ 1515 h 2068008"/>
              <a:gd name="connsiteX14" fmla="*/ 1450183 w 3898540"/>
              <a:gd name="connsiteY14" fmla="*/ 153915 h 2068008"/>
              <a:gd name="connsiteX15" fmla="*/ 1373983 w 3898540"/>
              <a:gd name="connsiteY15" fmla="*/ 230115 h 2068008"/>
              <a:gd name="connsiteX16" fmla="*/ 1373983 w 3898540"/>
              <a:gd name="connsiteY16" fmla="*/ 534915 h 2068008"/>
              <a:gd name="connsiteX17" fmla="*/ 1678783 w 3898540"/>
              <a:gd name="connsiteY17" fmla="*/ 534915 h 2068008"/>
              <a:gd name="connsiteX18" fmla="*/ 1678783 w 3898540"/>
              <a:gd name="connsiteY18" fmla="*/ 230115 h 2068008"/>
              <a:gd name="connsiteX19" fmla="*/ 1602583 w 3898540"/>
              <a:gd name="connsiteY19" fmla="*/ 153915 h 2068008"/>
              <a:gd name="connsiteX20" fmla="*/ 1602583 w 3898540"/>
              <a:gd name="connsiteY20" fmla="*/ 1515 h 2068008"/>
              <a:gd name="connsiteX21" fmla="*/ 2288383 w 3898540"/>
              <a:gd name="connsiteY21" fmla="*/ 1515 h 2068008"/>
              <a:gd name="connsiteX22" fmla="*/ 2288383 w 3898540"/>
              <a:gd name="connsiteY22" fmla="*/ 153915 h 2068008"/>
              <a:gd name="connsiteX23" fmla="*/ 2212183 w 3898540"/>
              <a:gd name="connsiteY23" fmla="*/ 230115 h 2068008"/>
              <a:gd name="connsiteX24" fmla="*/ 2212183 w 3898540"/>
              <a:gd name="connsiteY24" fmla="*/ 534915 h 2068008"/>
              <a:gd name="connsiteX25" fmla="*/ 2516983 w 3898540"/>
              <a:gd name="connsiteY25" fmla="*/ 534915 h 2068008"/>
              <a:gd name="connsiteX26" fmla="*/ 2516983 w 3898540"/>
              <a:gd name="connsiteY26" fmla="*/ 230115 h 2068008"/>
              <a:gd name="connsiteX27" fmla="*/ 2440783 w 3898540"/>
              <a:gd name="connsiteY27" fmla="*/ 153915 h 2068008"/>
              <a:gd name="connsiteX28" fmla="*/ 2440783 w 3898540"/>
              <a:gd name="connsiteY28" fmla="*/ 1515 h 2068008"/>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98540" h="2059564">
                <a:moveTo>
                  <a:pt x="2440783" y="1515"/>
                </a:moveTo>
                <a:lnTo>
                  <a:pt x="3736182" y="1515"/>
                </a:lnTo>
                <a:cubicBezTo>
                  <a:pt x="3777169" y="0"/>
                  <a:pt x="3839586" y="3248"/>
                  <a:pt x="3859142" y="32688"/>
                </a:cubicBezTo>
                <a:cubicBezTo>
                  <a:pt x="3888583" y="51955"/>
                  <a:pt x="3885334" y="175129"/>
                  <a:pt x="3888581" y="230115"/>
                </a:cubicBezTo>
                <a:cubicBezTo>
                  <a:pt x="3888581" y="788915"/>
                  <a:pt x="3888582" y="1347714"/>
                  <a:pt x="3888582" y="1906514"/>
                </a:cubicBezTo>
                <a:cubicBezTo>
                  <a:pt x="3883387" y="1961932"/>
                  <a:pt x="3898540" y="1976654"/>
                  <a:pt x="3862389" y="2022547"/>
                </a:cubicBezTo>
                <a:cubicBezTo>
                  <a:pt x="3834608" y="2056102"/>
                  <a:pt x="3783013" y="2058698"/>
                  <a:pt x="3736182" y="2058915"/>
                </a:cubicBezTo>
                <a:lnTo>
                  <a:pt x="154782" y="2058915"/>
                </a:lnTo>
                <a:cubicBezTo>
                  <a:pt x="77861" y="2059564"/>
                  <a:pt x="69057" y="2054947"/>
                  <a:pt x="38100" y="2035104"/>
                </a:cubicBezTo>
                <a:cubicBezTo>
                  <a:pt x="0" y="2012879"/>
                  <a:pt x="2383" y="1957315"/>
                  <a:pt x="2383" y="1906515"/>
                </a:cubicBezTo>
                <a:cubicBezTo>
                  <a:pt x="4115" y="1314233"/>
                  <a:pt x="651" y="746197"/>
                  <a:pt x="2383" y="153915"/>
                </a:cubicBezTo>
                <a:cubicBezTo>
                  <a:pt x="2383" y="112640"/>
                  <a:pt x="3" y="66603"/>
                  <a:pt x="35721" y="32471"/>
                </a:cubicBezTo>
                <a:cubicBezTo>
                  <a:pt x="59534" y="3103"/>
                  <a:pt x="109538" y="1912"/>
                  <a:pt x="154782" y="1515"/>
                </a:cubicBezTo>
                <a:lnTo>
                  <a:pt x="1450183" y="1515"/>
                </a:lnTo>
                <a:lnTo>
                  <a:pt x="1450183" y="153915"/>
                </a:lnTo>
                <a:lnTo>
                  <a:pt x="1373983" y="230115"/>
                </a:lnTo>
                <a:lnTo>
                  <a:pt x="1373983" y="534915"/>
                </a:lnTo>
                <a:lnTo>
                  <a:pt x="1678783" y="534915"/>
                </a:lnTo>
                <a:cubicBezTo>
                  <a:pt x="1677051" y="436201"/>
                  <a:pt x="1680515" y="328829"/>
                  <a:pt x="1678783" y="230115"/>
                </a:cubicBezTo>
                <a:lnTo>
                  <a:pt x="1602583" y="153915"/>
                </a:lnTo>
                <a:lnTo>
                  <a:pt x="1602583" y="1515"/>
                </a:lnTo>
                <a:lnTo>
                  <a:pt x="2288383" y="1515"/>
                </a:lnTo>
                <a:lnTo>
                  <a:pt x="2288383" y="153915"/>
                </a:lnTo>
                <a:lnTo>
                  <a:pt x="2212183" y="230115"/>
                </a:lnTo>
                <a:lnTo>
                  <a:pt x="2212183" y="534915"/>
                </a:lnTo>
                <a:lnTo>
                  <a:pt x="2516983" y="534915"/>
                </a:lnTo>
                <a:cubicBezTo>
                  <a:pt x="2515251" y="431006"/>
                  <a:pt x="2518715" y="334024"/>
                  <a:pt x="2516983" y="230115"/>
                </a:cubicBezTo>
                <a:lnTo>
                  <a:pt x="2440783" y="153915"/>
                </a:lnTo>
                <a:lnTo>
                  <a:pt x="2440783" y="1515"/>
                </a:lnTo>
                <a:close/>
              </a:path>
            </a:pathLst>
          </a:custGeom>
          <a:solidFill>
            <a:schemeClr val="bg1"/>
          </a:solidFill>
          <a:ln w="12700">
            <a:solidFill>
              <a:schemeClr val="bg1">
                <a:lumMod val="65000"/>
              </a:schemeClr>
            </a:solidFill>
          </a:ln>
          <a:effectLst>
            <a:outerShdw blurRad="152400" sx="102000" sy="102000" algn="ctr" rotWithShape="0">
              <a:prstClr val="black">
                <a:alpha val="32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Dr. Richard </a:t>
            </a:r>
            <a:r>
              <a:rPr lang="en-US" sz="2800" b="1" dirty="0" err="1" smtClean="0">
                <a:solidFill>
                  <a:schemeClr val="tx1"/>
                </a:solidFill>
              </a:rPr>
              <a:t>Skowyra</a:t>
            </a:r>
            <a:endParaRPr lang="en-US" sz="2800" b="1" dirty="0">
              <a:solidFill>
                <a:schemeClr val="tx1"/>
              </a:solidFill>
            </a:endParaRPr>
          </a:p>
          <a:p>
            <a:pPr algn="ctr"/>
            <a:r>
              <a:rPr lang="en-US" b="1" dirty="0" smtClean="0">
                <a:solidFill>
                  <a:schemeClr val="tx1"/>
                </a:solidFill>
              </a:rPr>
              <a:t>richard.skowyra@ll.mit.edu</a:t>
            </a:r>
            <a:endParaRPr lang="en-US" b="1" dirty="0">
              <a:solidFill>
                <a:schemeClr val="tx1"/>
              </a:solidFill>
            </a:endParaRPr>
          </a:p>
        </p:txBody>
      </p:sp>
    </p:spTree>
    <p:extLst>
      <p:ext uri="{BB962C8B-B14F-4D97-AF65-F5344CB8AC3E}">
        <p14:creationId xmlns:p14="http://schemas.microsoft.com/office/powerpoint/2010/main" val="3097763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References</a:t>
            </a:r>
            <a:endParaRPr lang="en-US" dirty="0"/>
          </a:p>
        </p:txBody>
      </p:sp>
      <p:sp>
        <p:nvSpPr>
          <p:cNvPr id="8" name="Content Placeholder 7"/>
          <p:cNvSpPr>
            <a:spLocks noGrp="1"/>
          </p:cNvSpPr>
          <p:nvPr>
            <p:ph idx="1"/>
          </p:nvPr>
        </p:nvSpPr>
        <p:spPr/>
        <p:txBody>
          <a:bodyPr>
            <a:normAutofit fontScale="77500" lnSpcReduction="20000"/>
          </a:bodyPr>
          <a:lstStyle/>
          <a:p>
            <a:pPr marL="457200" indent="-457200">
              <a:buFont typeface="+mj-lt"/>
              <a:buAutoNum type="arabicPeriod"/>
            </a:pPr>
            <a:r>
              <a:rPr lang="en-US" b="0" dirty="0"/>
              <a:t>Skowyra, Richard, et al. "Systematic analysis of defenses against return-oriented programming." </a:t>
            </a:r>
            <a:r>
              <a:rPr lang="en-US" b="0" i="1" dirty="0"/>
              <a:t>International Workshop on Recent Advances in Intrusion Detection</a:t>
            </a:r>
            <a:r>
              <a:rPr lang="en-US" b="0" dirty="0"/>
              <a:t>. Springer, Berlin, Heidelberg, 2013</a:t>
            </a:r>
            <a:r>
              <a:rPr lang="en-US" b="0" dirty="0" smtClean="0"/>
              <a:t>.</a:t>
            </a:r>
          </a:p>
          <a:p>
            <a:pPr marL="457200" indent="-457200">
              <a:buFont typeface="+mj-lt"/>
              <a:buAutoNum type="arabicPeriod"/>
            </a:pPr>
            <a:r>
              <a:rPr lang="en-US" b="0" dirty="0"/>
              <a:t>Bauer, Kevin, et al. "Multi-variant execution to protect unpatched software." </a:t>
            </a:r>
            <a:r>
              <a:rPr lang="en-US" b="0" i="1" dirty="0"/>
              <a:t>2015 Resilience Week (RWS)</a:t>
            </a:r>
            <a:r>
              <a:rPr lang="en-US" b="0" dirty="0"/>
              <a:t>. IEEE, 2015.</a:t>
            </a:r>
            <a:endParaRPr lang="en-US" b="0" dirty="0" smtClean="0"/>
          </a:p>
          <a:p>
            <a:pPr marL="457200" indent="-457200">
              <a:buFont typeface="+mj-lt"/>
              <a:buAutoNum type="arabicPeriod"/>
            </a:pPr>
            <a:r>
              <a:rPr lang="en-US" b="0" dirty="0" smtClean="0"/>
              <a:t>Skowyra</a:t>
            </a:r>
            <a:r>
              <a:rPr lang="en-US" b="0" dirty="0"/>
              <a:t>, Richard, et al. "Have no </a:t>
            </a:r>
            <a:r>
              <a:rPr lang="en-US" b="0" dirty="0" err="1"/>
              <a:t>phear</a:t>
            </a:r>
            <a:r>
              <a:rPr lang="en-US" b="0" dirty="0"/>
              <a:t>: Networks without identifiers." </a:t>
            </a:r>
            <a:r>
              <a:rPr lang="en-US" b="0" i="1" dirty="0"/>
              <a:t>Proceedings of the 2016 ACM Workshop on Moving Target Defense</a:t>
            </a:r>
            <a:r>
              <a:rPr lang="en-US" b="0" dirty="0"/>
              <a:t>. 2016</a:t>
            </a:r>
            <a:r>
              <a:rPr lang="en-US" b="0" dirty="0" smtClean="0"/>
              <a:t>.</a:t>
            </a:r>
          </a:p>
          <a:p>
            <a:pPr marL="457200" indent="-457200">
              <a:buFont typeface="+mj-lt"/>
              <a:buAutoNum type="arabicPeriod"/>
            </a:pPr>
            <a:r>
              <a:rPr lang="en-US" b="0" dirty="0"/>
              <a:t>Rudd, Robert, et al. "Address Oblivious Code Reuse: On the Effectiveness of Leakage Resilient Diversity." </a:t>
            </a:r>
            <a:r>
              <a:rPr lang="en-US" b="0" i="1" dirty="0"/>
              <a:t>NDSS</a:t>
            </a:r>
            <a:r>
              <a:rPr lang="en-US" b="0" dirty="0"/>
              <a:t>. 2017</a:t>
            </a:r>
            <a:r>
              <a:rPr lang="en-US" b="0" dirty="0" smtClean="0"/>
              <a:t>.</a:t>
            </a:r>
          </a:p>
          <a:p>
            <a:pPr marL="457200" indent="-457200">
              <a:buFont typeface="+mj-lt"/>
              <a:buAutoNum type="arabicPeriod"/>
            </a:pPr>
            <a:r>
              <a:rPr lang="en-US" b="0" dirty="0"/>
              <a:t>Skowyra, Richard, et al. "Quasar: Quantitative attack space analysis and reasoning." </a:t>
            </a:r>
            <a:r>
              <a:rPr lang="en-US" b="0" i="1" dirty="0"/>
              <a:t>Proceedings of the 33rd Annual Computer Security Applications Conference</a:t>
            </a:r>
            <a:r>
              <a:rPr lang="en-US" b="0" dirty="0"/>
              <a:t>. 2017.</a:t>
            </a:r>
            <a:endParaRPr lang="en-US" b="0" dirty="0" smtClean="0"/>
          </a:p>
          <a:p>
            <a:pPr marL="457200" indent="-457200">
              <a:buFont typeface="+mj-lt"/>
              <a:buAutoNum type="arabicPeriod"/>
            </a:pPr>
            <a:r>
              <a:rPr lang="en-US" b="0" dirty="0"/>
              <a:t>Ward, Bryan C., et al. </a:t>
            </a:r>
            <a:r>
              <a:rPr lang="en-US" b="0" i="1" dirty="0"/>
              <a:t>Survey of Cyber Moving Targets Second Edition</a:t>
            </a:r>
            <a:r>
              <a:rPr lang="en-US" b="0" dirty="0"/>
              <a:t>. No. TR-1228. MIT Lincoln Laboratory Lexington United States, 2018</a:t>
            </a:r>
            <a:r>
              <a:rPr lang="en-US" b="0" dirty="0" smtClean="0"/>
              <a:t>.</a:t>
            </a:r>
          </a:p>
          <a:p>
            <a:pPr marL="457200" indent="-457200">
              <a:buFont typeface="+mj-lt"/>
              <a:buAutoNum type="arabicPeriod"/>
            </a:pPr>
            <a:r>
              <a:rPr lang="en-US" b="0" dirty="0"/>
              <a:t>Gomez, Steven R., et al. "Controller-Oblivious Dynamic Access Control in Software-Defined Networks." </a:t>
            </a:r>
            <a:r>
              <a:rPr lang="en-US" b="0" i="1" dirty="0"/>
              <a:t>2019 49th Annual IEEE/IFIP International Conference on Dependable Systems and Networks (DSN)</a:t>
            </a:r>
            <a:r>
              <a:rPr lang="en-US" b="0" dirty="0"/>
              <a:t>. IEEE, 2019</a:t>
            </a:r>
            <a:r>
              <a:rPr lang="en-US" b="0" dirty="0" smtClean="0"/>
              <a:t>.</a:t>
            </a:r>
          </a:p>
          <a:p>
            <a:pPr marL="457200" indent="-457200">
              <a:buFont typeface="+mj-lt"/>
              <a:buAutoNum type="arabicPeriod"/>
            </a:pPr>
            <a:r>
              <a:rPr lang="en-US" b="0" dirty="0"/>
              <a:t>Ward, Bryan C., et al. "The Leakage-Resilience Dilemma." </a:t>
            </a:r>
            <a:r>
              <a:rPr lang="en-US" b="0" i="1" dirty="0"/>
              <a:t>European Symposium on Research in Computer Security</a:t>
            </a:r>
            <a:r>
              <a:rPr lang="en-US" b="0" dirty="0"/>
              <a:t>. Springer, Cham, 2019.</a:t>
            </a:r>
            <a:endParaRPr lang="en-US" b="0" dirty="0" smtClean="0"/>
          </a:p>
          <a:p>
            <a:pPr marL="457200" indent="-457200">
              <a:buFont typeface="+mj-lt"/>
              <a:buAutoNum type="arabicPeriod"/>
            </a:pPr>
            <a:r>
              <a:rPr lang="en-US" b="0" dirty="0"/>
              <a:t>Bigelow, David, et al. "Timely </a:t>
            </a:r>
            <a:r>
              <a:rPr lang="en-US" b="0" dirty="0" err="1"/>
              <a:t>rerandomization</a:t>
            </a:r>
            <a:r>
              <a:rPr lang="en-US" b="0" dirty="0"/>
              <a:t> for mitigating memory disclosures." </a:t>
            </a:r>
            <a:r>
              <a:rPr lang="en-US" b="0" i="1" dirty="0"/>
              <a:t>Proceedings of the 22nd ACM SIGSAC Conference on Computer and Communications Security</a:t>
            </a:r>
            <a:r>
              <a:rPr lang="en-US" b="0" dirty="0"/>
              <a:t>. 2015.</a:t>
            </a:r>
            <a:endParaRPr lang="en-US" dirty="0"/>
          </a:p>
        </p:txBody>
      </p:sp>
    </p:spTree>
    <p:extLst>
      <p:ext uri="{BB962C8B-B14F-4D97-AF65-F5344CB8AC3E}">
        <p14:creationId xmlns:p14="http://schemas.microsoft.com/office/powerpoint/2010/main" val="2990812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Seven Years of Moving-Target Research</a:t>
            </a:r>
            <a:endParaRPr lang="en-US" dirty="0"/>
          </a:p>
        </p:txBody>
      </p:sp>
      <p:sp>
        <p:nvSpPr>
          <p:cNvPr id="4" name="Right Arrow 3"/>
          <p:cNvSpPr/>
          <p:nvPr/>
        </p:nvSpPr>
        <p:spPr bwMode="auto">
          <a:xfrm>
            <a:off x="760412" y="2871064"/>
            <a:ext cx="10744200" cy="1219200"/>
          </a:xfrm>
          <a:prstGeom prst="rightArrow">
            <a:avLst/>
          </a:prstGeom>
          <a:solidFill>
            <a:schemeClr val="accent5">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5" name="TextBox 4"/>
          <p:cNvSpPr txBox="1"/>
          <p:nvPr/>
        </p:nvSpPr>
        <p:spPr>
          <a:xfrm>
            <a:off x="3897078" y="1132210"/>
            <a:ext cx="1698271" cy="738664"/>
          </a:xfrm>
          <a:prstGeom prst="rect">
            <a:avLst/>
          </a:prstGeom>
          <a:solidFill>
            <a:schemeClr val="bg2">
              <a:lumMod val="40000"/>
              <a:lumOff val="60000"/>
            </a:schemeClr>
          </a:solidFill>
          <a:ln>
            <a:solidFill>
              <a:schemeClr val="tx1"/>
            </a:solidFill>
          </a:ln>
        </p:spPr>
        <p:txBody>
          <a:bodyPr wrap="square" rtlCol="0">
            <a:spAutoFit/>
          </a:bodyPr>
          <a:lstStyle/>
          <a:p>
            <a:pPr algn="ctr"/>
            <a:r>
              <a:rPr lang="en-US" sz="1400" b="1" dirty="0" smtClean="0"/>
              <a:t>Have no PHEAR: Networks without identifiers</a:t>
            </a:r>
          </a:p>
        </p:txBody>
      </p:sp>
      <p:sp>
        <p:nvSpPr>
          <p:cNvPr id="6" name="TextBox 5"/>
          <p:cNvSpPr txBox="1"/>
          <p:nvPr/>
        </p:nvSpPr>
        <p:spPr>
          <a:xfrm>
            <a:off x="3312137" y="4565950"/>
            <a:ext cx="2858475" cy="307777"/>
          </a:xfrm>
          <a:prstGeom prst="rect">
            <a:avLst/>
          </a:prstGeom>
          <a:solidFill>
            <a:schemeClr val="bg2">
              <a:lumMod val="40000"/>
              <a:lumOff val="60000"/>
            </a:schemeClr>
          </a:solidFill>
          <a:ln>
            <a:solidFill>
              <a:schemeClr val="tx1"/>
            </a:solidFill>
          </a:ln>
        </p:spPr>
        <p:txBody>
          <a:bodyPr wrap="none" rtlCol="0">
            <a:spAutoFit/>
          </a:bodyPr>
          <a:lstStyle/>
          <a:p>
            <a:pPr algn="ctr"/>
            <a:r>
              <a:rPr lang="en-US" sz="1400" b="1" dirty="0" smtClean="0"/>
              <a:t>Address-Oblivious Code Reuse</a:t>
            </a:r>
          </a:p>
        </p:txBody>
      </p:sp>
      <p:sp>
        <p:nvSpPr>
          <p:cNvPr id="9" name="Oval 8"/>
          <p:cNvSpPr/>
          <p:nvPr/>
        </p:nvSpPr>
        <p:spPr bwMode="auto">
          <a:xfrm>
            <a:off x="1103049" y="3274031"/>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0" name="Oval 9"/>
          <p:cNvSpPr/>
          <p:nvPr/>
        </p:nvSpPr>
        <p:spPr bwMode="auto">
          <a:xfrm>
            <a:off x="1998529" y="3274031"/>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1" name="TextBox 10"/>
          <p:cNvSpPr txBox="1"/>
          <p:nvPr/>
        </p:nvSpPr>
        <p:spPr>
          <a:xfrm>
            <a:off x="211536" y="4719839"/>
            <a:ext cx="2087826" cy="954107"/>
          </a:xfrm>
          <a:prstGeom prst="rect">
            <a:avLst/>
          </a:prstGeom>
          <a:solidFill>
            <a:schemeClr val="bg2">
              <a:lumMod val="40000"/>
              <a:lumOff val="60000"/>
            </a:schemeClr>
          </a:solidFill>
          <a:ln>
            <a:solidFill>
              <a:schemeClr val="tx1"/>
            </a:solidFill>
          </a:ln>
        </p:spPr>
        <p:txBody>
          <a:bodyPr wrap="square" rtlCol="0">
            <a:spAutoFit/>
          </a:bodyPr>
          <a:lstStyle/>
          <a:p>
            <a:pPr algn="ctr"/>
            <a:r>
              <a:rPr lang="en-US" sz="1400" b="1" dirty="0" smtClean="0"/>
              <a:t>Systematic Analysis of Defenses Against Return-Oriented Programming</a:t>
            </a:r>
          </a:p>
        </p:txBody>
      </p:sp>
      <p:sp>
        <p:nvSpPr>
          <p:cNvPr id="12" name="TextBox 11"/>
          <p:cNvSpPr txBox="1"/>
          <p:nvPr/>
        </p:nvSpPr>
        <p:spPr>
          <a:xfrm>
            <a:off x="760412" y="1134370"/>
            <a:ext cx="2814788" cy="523220"/>
          </a:xfrm>
          <a:prstGeom prst="rect">
            <a:avLst/>
          </a:prstGeom>
          <a:solidFill>
            <a:schemeClr val="bg2">
              <a:lumMod val="40000"/>
              <a:lumOff val="60000"/>
            </a:schemeClr>
          </a:solidFill>
          <a:ln>
            <a:solidFill>
              <a:schemeClr val="tx1"/>
            </a:solidFill>
          </a:ln>
        </p:spPr>
        <p:txBody>
          <a:bodyPr wrap="square" rtlCol="0">
            <a:spAutoFit/>
          </a:bodyPr>
          <a:lstStyle/>
          <a:p>
            <a:pPr algn="ctr"/>
            <a:r>
              <a:rPr lang="en-US" sz="1400" b="1" dirty="0" smtClean="0"/>
              <a:t>Multi-variant execution to protect unpatched software</a:t>
            </a:r>
          </a:p>
        </p:txBody>
      </p:sp>
      <p:sp>
        <p:nvSpPr>
          <p:cNvPr id="13" name="TextBox 12"/>
          <p:cNvSpPr txBox="1"/>
          <p:nvPr/>
        </p:nvSpPr>
        <p:spPr>
          <a:xfrm>
            <a:off x="6806826" y="1283033"/>
            <a:ext cx="2237275" cy="523220"/>
          </a:xfrm>
          <a:prstGeom prst="rect">
            <a:avLst/>
          </a:prstGeom>
          <a:solidFill>
            <a:schemeClr val="bg2">
              <a:lumMod val="40000"/>
              <a:lumOff val="60000"/>
            </a:schemeClr>
          </a:solidFill>
          <a:ln>
            <a:solidFill>
              <a:schemeClr val="tx1"/>
            </a:solidFill>
          </a:ln>
        </p:spPr>
        <p:txBody>
          <a:bodyPr wrap="square" rtlCol="0">
            <a:spAutoFit/>
          </a:bodyPr>
          <a:lstStyle/>
          <a:p>
            <a:pPr algn="ctr"/>
            <a:r>
              <a:rPr lang="en-US" sz="1400" b="1" dirty="0" smtClean="0"/>
              <a:t>Survey of cyber moving targets second edition</a:t>
            </a:r>
          </a:p>
        </p:txBody>
      </p:sp>
      <p:sp>
        <p:nvSpPr>
          <p:cNvPr id="14" name="TextBox 13"/>
          <p:cNvSpPr txBox="1"/>
          <p:nvPr/>
        </p:nvSpPr>
        <p:spPr>
          <a:xfrm>
            <a:off x="5138115" y="2042466"/>
            <a:ext cx="2420244" cy="738664"/>
          </a:xfrm>
          <a:prstGeom prst="rect">
            <a:avLst/>
          </a:prstGeom>
          <a:solidFill>
            <a:schemeClr val="bg2">
              <a:lumMod val="40000"/>
              <a:lumOff val="60000"/>
            </a:schemeClr>
          </a:solidFill>
          <a:ln>
            <a:solidFill>
              <a:schemeClr val="tx1"/>
            </a:solidFill>
          </a:ln>
        </p:spPr>
        <p:txBody>
          <a:bodyPr wrap="square" rtlCol="0">
            <a:spAutoFit/>
          </a:bodyPr>
          <a:lstStyle/>
          <a:p>
            <a:pPr algn="ctr"/>
            <a:r>
              <a:rPr lang="en-US" sz="1400" b="1" dirty="0" smtClean="0"/>
              <a:t>QUASAR: Quantitative Attack Space Analysis and Reasoning</a:t>
            </a:r>
          </a:p>
        </p:txBody>
      </p:sp>
      <p:sp>
        <p:nvSpPr>
          <p:cNvPr id="15" name="Rectangle 14"/>
          <p:cNvSpPr/>
          <p:nvPr/>
        </p:nvSpPr>
        <p:spPr>
          <a:xfrm>
            <a:off x="9341992" y="1288258"/>
            <a:ext cx="2087599" cy="954107"/>
          </a:xfrm>
          <a:prstGeom prst="rect">
            <a:avLst/>
          </a:prstGeom>
          <a:solidFill>
            <a:schemeClr val="bg2">
              <a:lumMod val="40000"/>
              <a:lumOff val="60000"/>
            </a:schemeClr>
          </a:solidFill>
          <a:ln>
            <a:solidFill>
              <a:schemeClr val="tx1"/>
            </a:solidFill>
          </a:ln>
        </p:spPr>
        <p:txBody>
          <a:bodyPr wrap="square">
            <a:spAutoFit/>
          </a:bodyPr>
          <a:lstStyle/>
          <a:p>
            <a:pPr algn="ctr"/>
            <a:r>
              <a:rPr lang="en-US" sz="1400" b="1" dirty="0"/>
              <a:t>Controller-Oblivious Dynamic Access Control in Software-Defined </a:t>
            </a:r>
            <a:r>
              <a:rPr lang="en-US" sz="1400" b="1" dirty="0" smtClean="0"/>
              <a:t>Networks</a:t>
            </a:r>
          </a:p>
        </p:txBody>
      </p:sp>
      <p:sp>
        <p:nvSpPr>
          <p:cNvPr id="16" name="Rectangle 15"/>
          <p:cNvSpPr/>
          <p:nvPr/>
        </p:nvSpPr>
        <p:spPr>
          <a:xfrm>
            <a:off x="8024619" y="4847297"/>
            <a:ext cx="3009157" cy="307777"/>
          </a:xfrm>
          <a:prstGeom prst="rect">
            <a:avLst/>
          </a:prstGeom>
          <a:solidFill>
            <a:schemeClr val="bg2">
              <a:lumMod val="40000"/>
              <a:lumOff val="60000"/>
            </a:schemeClr>
          </a:solidFill>
          <a:ln>
            <a:solidFill>
              <a:schemeClr val="tx1"/>
            </a:solidFill>
          </a:ln>
        </p:spPr>
        <p:txBody>
          <a:bodyPr wrap="none">
            <a:spAutoFit/>
          </a:bodyPr>
          <a:lstStyle/>
          <a:p>
            <a:pPr algn="ctr"/>
            <a:r>
              <a:rPr lang="en-US" sz="1400" b="1" dirty="0"/>
              <a:t>The Leakage-Resilience </a:t>
            </a:r>
            <a:r>
              <a:rPr lang="en-US" sz="1400" b="1" dirty="0" smtClean="0"/>
              <a:t>Dilemma</a:t>
            </a:r>
          </a:p>
        </p:txBody>
      </p:sp>
      <p:sp>
        <p:nvSpPr>
          <p:cNvPr id="17" name="Rectangle 16"/>
          <p:cNvSpPr/>
          <p:nvPr/>
        </p:nvSpPr>
        <p:spPr>
          <a:xfrm>
            <a:off x="2167806" y="2787565"/>
            <a:ext cx="582211" cy="307777"/>
          </a:xfrm>
          <a:prstGeom prst="rect">
            <a:avLst/>
          </a:prstGeom>
        </p:spPr>
        <p:txBody>
          <a:bodyPr wrap="none">
            <a:spAutoFit/>
          </a:bodyPr>
          <a:lstStyle/>
          <a:p>
            <a:pPr algn="ctr"/>
            <a:r>
              <a:rPr lang="en-US" sz="1400" b="1" dirty="0"/>
              <a:t>2015</a:t>
            </a:r>
          </a:p>
        </p:txBody>
      </p:sp>
      <p:sp>
        <p:nvSpPr>
          <p:cNvPr id="18" name="Rectangle 17"/>
          <p:cNvSpPr/>
          <p:nvPr/>
        </p:nvSpPr>
        <p:spPr>
          <a:xfrm>
            <a:off x="760412" y="3965449"/>
            <a:ext cx="582211" cy="307777"/>
          </a:xfrm>
          <a:prstGeom prst="rect">
            <a:avLst/>
          </a:prstGeom>
        </p:spPr>
        <p:txBody>
          <a:bodyPr wrap="none">
            <a:spAutoFit/>
          </a:bodyPr>
          <a:lstStyle/>
          <a:p>
            <a:r>
              <a:rPr lang="en-US" sz="1400" b="1" dirty="0" smtClean="0"/>
              <a:t>2013</a:t>
            </a:r>
            <a:endParaRPr lang="en-US" sz="1400" dirty="0"/>
          </a:p>
        </p:txBody>
      </p:sp>
      <p:sp>
        <p:nvSpPr>
          <p:cNvPr id="19" name="Rectangle 18"/>
          <p:cNvSpPr/>
          <p:nvPr/>
        </p:nvSpPr>
        <p:spPr>
          <a:xfrm>
            <a:off x="3322395" y="2757388"/>
            <a:ext cx="582211" cy="307777"/>
          </a:xfrm>
          <a:prstGeom prst="rect">
            <a:avLst/>
          </a:prstGeom>
        </p:spPr>
        <p:txBody>
          <a:bodyPr wrap="none">
            <a:spAutoFit/>
          </a:bodyPr>
          <a:lstStyle/>
          <a:p>
            <a:pPr algn="ctr"/>
            <a:r>
              <a:rPr lang="en-US" sz="1400" b="1" dirty="0" smtClean="0"/>
              <a:t>2016</a:t>
            </a:r>
            <a:endParaRPr lang="en-US" sz="1400" b="1" dirty="0"/>
          </a:p>
        </p:txBody>
      </p:sp>
      <p:cxnSp>
        <p:nvCxnSpPr>
          <p:cNvPr id="21" name="Straight Connector 20"/>
          <p:cNvCxnSpPr>
            <a:stCxn id="9" idx="4"/>
            <a:endCxn id="11" idx="0"/>
          </p:cNvCxnSpPr>
          <p:nvPr/>
        </p:nvCxnSpPr>
        <p:spPr bwMode="auto">
          <a:xfrm flipH="1">
            <a:off x="1255449" y="3583969"/>
            <a:ext cx="19182" cy="11358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a:stCxn id="12" idx="2"/>
            <a:endCxn id="10" idx="0"/>
          </p:cNvCxnSpPr>
          <p:nvPr/>
        </p:nvCxnSpPr>
        <p:spPr bwMode="auto">
          <a:xfrm>
            <a:off x="2167806" y="1657590"/>
            <a:ext cx="2305" cy="161644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Oval 27"/>
          <p:cNvSpPr/>
          <p:nvPr/>
        </p:nvSpPr>
        <p:spPr bwMode="auto">
          <a:xfrm>
            <a:off x="3232037" y="3325695"/>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30" name="Elbow Connector 29"/>
          <p:cNvCxnSpPr>
            <a:stCxn id="5" idx="2"/>
            <a:endCxn id="28" idx="0"/>
          </p:cNvCxnSpPr>
          <p:nvPr/>
        </p:nvCxnSpPr>
        <p:spPr bwMode="auto">
          <a:xfrm rot="5400000">
            <a:off x="3347507" y="1926987"/>
            <a:ext cx="1454821" cy="1342595"/>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33" name="Oval 32"/>
          <p:cNvSpPr/>
          <p:nvPr/>
        </p:nvSpPr>
        <p:spPr bwMode="auto">
          <a:xfrm>
            <a:off x="4562630" y="3274031"/>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34" name="Rectangle 33"/>
          <p:cNvSpPr/>
          <p:nvPr/>
        </p:nvSpPr>
        <p:spPr>
          <a:xfrm>
            <a:off x="4734211" y="3905766"/>
            <a:ext cx="582211" cy="307777"/>
          </a:xfrm>
          <a:prstGeom prst="rect">
            <a:avLst/>
          </a:prstGeom>
        </p:spPr>
        <p:txBody>
          <a:bodyPr wrap="none">
            <a:spAutoFit/>
          </a:bodyPr>
          <a:lstStyle/>
          <a:p>
            <a:r>
              <a:rPr lang="en-US" sz="1400" b="1" dirty="0" smtClean="0"/>
              <a:t>2017</a:t>
            </a:r>
            <a:endParaRPr lang="en-US" sz="1400" dirty="0"/>
          </a:p>
        </p:txBody>
      </p:sp>
      <p:cxnSp>
        <p:nvCxnSpPr>
          <p:cNvPr id="40" name="Straight Connector 39"/>
          <p:cNvCxnSpPr>
            <a:stCxn id="33" idx="4"/>
            <a:endCxn id="6" idx="0"/>
          </p:cNvCxnSpPr>
          <p:nvPr/>
        </p:nvCxnSpPr>
        <p:spPr bwMode="auto">
          <a:xfrm>
            <a:off x="4734212" y="3583969"/>
            <a:ext cx="7163" cy="9819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Elbow Connector 45"/>
          <p:cNvCxnSpPr>
            <a:stCxn id="33" idx="0"/>
            <a:endCxn id="14" idx="2"/>
          </p:cNvCxnSpPr>
          <p:nvPr/>
        </p:nvCxnSpPr>
        <p:spPr bwMode="auto">
          <a:xfrm rot="5400000" flipH="1" flipV="1">
            <a:off x="5294774" y="2220569"/>
            <a:ext cx="492901" cy="1614025"/>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sp>
        <p:nvSpPr>
          <p:cNvPr id="47" name="Rectangle 46"/>
          <p:cNvSpPr/>
          <p:nvPr/>
        </p:nvSpPr>
        <p:spPr>
          <a:xfrm>
            <a:off x="4643486" y="2764696"/>
            <a:ext cx="582211" cy="307777"/>
          </a:xfrm>
          <a:prstGeom prst="rect">
            <a:avLst/>
          </a:prstGeom>
        </p:spPr>
        <p:txBody>
          <a:bodyPr wrap="none">
            <a:spAutoFit/>
          </a:bodyPr>
          <a:lstStyle/>
          <a:p>
            <a:r>
              <a:rPr lang="en-US" sz="1400" b="1" dirty="0" smtClean="0"/>
              <a:t>2017</a:t>
            </a:r>
            <a:endParaRPr lang="en-US" sz="1400" dirty="0"/>
          </a:p>
        </p:txBody>
      </p:sp>
      <p:sp>
        <p:nvSpPr>
          <p:cNvPr id="48" name="Oval 47"/>
          <p:cNvSpPr/>
          <p:nvPr/>
        </p:nvSpPr>
        <p:spPr bwMode="auto">
          <a:xfrm>
            <a:off x="6960123" y="3298590"/>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49" name="Rectangle 48"/>
          <p:cNvSpPr/>
          <p:nvPr/>
        </p:nvSpPr>
        <p:spPr>
          <a:xfrm>
            <a:off x="7886059" y="2725453"/>
            <a:ext cx="582211" cy="307777"/>
          </a:xfrm>
          <a:prstGeom prst="rect">
            <a:avLst/>
          </a:prstGeom>
        </p:spPr>
        <p:txBody>
          <a:bodyPr wrap="none">
            <a:spAutoFit/>
          </a:bodyPr>
          <a:lstStyle/>
          <a:p>
            <a:r>
              <a:rPr lang="en-US" sz="1400" b="1" dirty="0" smtClean="0"/>
              <a:t>2018</a:t>
            </a:r>
            <a:endParaRPr lang="en-US" sz="1400" dirty="0"/>
          </a:p>
        </p:txBody>
      </p:sp>
      <p:cxnSp>
        <p:nvCxnSpPr>
          <p:cNvPr id="51" name="Elbow Connector 50"/>
          <p:cNvCxnSpPr>
            <a:stCxn id="48" idx="0"/>
            <a:endCxn id="13" idx="2"/>
          </p:cNvCxnSpPr>
          <p:nvPr/>
        </p:nvCxnSpPr>
        <p:spPr bwMode="auto">
          <a:xfrm rot="5400000" flipH="1" flipV="1">
            <a:off x="6782416" y="2155543"/>
            <a:ext cx="1492337" cy="793759"/>
          </a:xfrm>
          <a:prstGeom prst="bentConnector3">
            <a:avLst>
              <a:gd name="adj1" fmla="val 24470"/>
            </a:avLst>
          </a:prstGeom>
          <a:solidFill>
            <a:schemeClr val="accent1"/>
          </a:solidFill>
          <a:ln w="12700" cap="flat" cmpd="sng" algn="ctr">
            <a:solidFill>
              <a:schemeClr val="tx1"/>
            </a:solidFill>
            <a:prstDash val="solid"/>
            <a:round/>
            <a:headEnd type="none" w="sm" len="sm"/>
            <a:tailEnd type="none" w="sm" len="sm"/>
          </a:ln>
          <a:effectLst/>
        </p:spPr>
      </p:cxnSp>
      <p:sp>
        <p:nvSpPr>
          <p:cNvPr id="54" name="Oval 53"/>
          <p:cNvSpPr/>
          <p:nvPr/>
        </p:nvSpPr>
        <p:spPr bwMode="auto">
          <a:xfrm>
            <a:off x="9357617" y="3274031"/>
            <a:ext cx="343163" cy="30993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58" name="Straight Connector 57"/>
          <p:cNvCxnSpPr>
            <a:stCxn id="54" idx="4"/>
            <a:endCxn id="16" idx="0"/>
          </p:cNvCxnSpPr>
          <p:nvPr/>
        </p:nvCxnSpPr>
        <p:spPr bwMode="auto">
          <a:xfrm flipH="1">
            <a:off x="9529198" y="3583969"/>
            <a:ext cx="1" cy="12633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Elbow Connector 59"/>
          <p:cNvCxnSpPr>
            <a:stCxn id="15" idx="2"/>
            <a:endCxn id="54" idx="0"/>
          </p:cNvCxnSpPr>
          <p:nvPr/>
        </p:nvCxnSpPr>
        <p:spPr bwMode="auto">
          <a:xfrm rot="5400000">
            <a:off x="9441663" y="2329902"/>
            <a:ext cx="1031666" cy="856593"/>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61"/>
          <p:cNvSpPr/>
          <p:nvPr/>
        </p:nvSpPr>
        <p:spPr>
          <a:xfrm>
            <a:off x="9489794" y="2789721"/>
            <a:ext cx="582211" cy="307777"/>
          </a:xfrm>
          <a:prstGeom prst="rect">
            <a:avLst/>
          </a:prstGeom>
        </p:spPr>
        <p:txBody>
          <a:bodyPr wrap="none">
            <a:spAutoFit/>
          </a:bodyPr>
          <a:lstStyle/>
          <a:p>
            <a:r>
              <a:rPr lang="en-US" sz="1400" b="1" dirty="0" smtClean="0"/>
              <a:t>2019</a:t>
            </a:r>
            <a:endParaRPr lang="en-US" sz="1400" dirty="0"/>
          </a:p>
        </p:txBody>
      </p:sp>
      <p:sp>
        <p:nvSpPr>
          <p:cNvPr id="63" name="Rectangle 62"/>
          <p:cNvSpPr/>
          <p:nvPr/>
        </p:nvSpPr>
        <p:spPr>
          <a:xfrm>
            <a:off x="9489793" y="3789911"/>
            <a:ext cx="582211" cy="307777"/>
          </a:xfrm>
          <a:prstGeom prst="rect">
            <a:avLst/>
          </a:prstGeom>
        </p:spPr>
        <p:txBody>
          <a:bodyPr wrap="none">
            <a:spAutoFit/>
          </a:bodyPr>
          <a:lstStyle/>
          <a:p>
            <a:r>
              <a:rPr lang="en-US" sz="1400" b="1" dirty="0" smtClean="0"/>
              <a:t>2019</a:t>
            </a:r>
            <a:endParaRPr lang="en-US" sz="1400" dirty="0"/>
          </a:p>
        </p:txBody>
      </p:sp>
    </p:spTree>
    <p:extLst>
      <p:ext uri="{BB962C8B-B14F-4D97-AF65-F5344CB8AC3E}">
        <p14:creationId xmlns:p14="http://schemas.microsoft.com/office/powerpoint/2010/main" val="3149028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Moving-Target Taxonomy</a:t>
            </a:r>
            <a:endParaRPr lang="en-US" dirty="0"/>
          </a:p>
        </p:txBody>
      </p:sp>
      <p:sp>
        <p:nvSpPr>
          <p:cNvPr id="4" name="Rectangle 3"/>
          <p:cNvSpPr/>
          <p:nvPr/>
        </p:nvSpPr>
        <p:spPr bwMode="auto">
          <a:xfrm>
            <a:off x="1279261" y="4648200"/>
            <a:ext cx="3429000" cy="9144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Hardware</a:t>
            </a:r>
          </a:p>
        </p:txBody>
      </p:sp>
      <p:sp>
        <p:nvSpPr>
          <p:cNvPr id="5" name="Rectangle 4"/>
          <p:cNvSpPr/>
          <p:nvPr/>
        </p:nvSpPr>
        <p:spPr bwMode="auto">
          <a:xfrm>
            <a:off x="3641461" y="4953000"/>
            <a:ext cx="914400" cy="5334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Network</a:t>
            </a:r>
          </a:p>
        </p:txBody>
      </p:sp>
      <p:sp>
        <p:nvSpPr>
          <p:cNvPr id="6" name="Rectangle 5"/>
          <p:cNvSpPr/>
          <p:nvPr/>
        </p:nvSpPr>
        <p:spPr bwMode="auto">
          <a:xfrm>
            <a:off x="2636573" y="4940300"/>
            <a:ext cx="914400" cy="5334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Memory</a:t>
            </a:r>
          </a:p>
        </p:txBody>
      </p:sp>
      <p:sp>
        <p:nvSpPr>
          <p:cNvPr id="7" name="Rectangle 6"/>
          <p:cNvSpPr/>
          <p:nvPr/>
        </p:nvSpPr>
        <p:spPr bwMode="auto">
          <a:xfrm>
            <a:off x="1452297" y="4940300"/>
            <a:ext cx="1066800" cy="5334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Processor</a:t>
            </a:r>
          </a:p>
        </p:txBody>
      </p:sp>
      <p:sp>
        <p:nvSpPr>
          <p:cNvPr id="8" name="Rectangle 7"/>
          <p:cNvSpPr/>
          <p:nvPr/>
        </p:nvSpPr>
        <p:spPr bwMode="auto">
          <a:xfrm>
            <a:off x="1279261" y="3644900"/>
            <a:ext cx="3429000" cy="9144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Operating System</a:t>
            </a:r>
          </a:p>
        </p:txBody>
      </p:sp>
      <p:sp>
        <p:nvSpPr>
          <p:cNvPr id="9" name="Rectangle 8"/>
          <p:cNvSpPr/>
          <p:nvPr/>
        </p:nvSpPr>
        <p:spPr bwMode="auto">
          <a:xfrm>
            <a:off x="1279261" y="2971800"/>
            <a:ext cx="3429000" cy="5969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Runtime Environment</a:t>
            </a:r>
          </a:p>
        </p:txBody>
      </p:sp>
      <p:sp>
        <p:nvSpPr>
          <p:cNvPr id="10" name="Rectangle 9"/>
          <p:cNvSpPr/>
          <p:nvPr/>
        </p:nvSpPr>
        <p:spPr bwMode="auto">
          <a:xfrm>
            <a:off x="1279261" y="2286000"/>
            <a:ext cx="3429000" cy="5969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Application</a:t>
            </a:r>
          </a:p>
        </p:txBody>
      </p:sp>
      <p:sp>
        <p:nvSpPr>
          <p:cNvPr id="11" name="Rectangle 10"/>
          <p:cNvSpPr/>
          <p:nvPr/>
        </p:nvSpPr>
        <p:spPr bwMode="auto">
          <a:xfrm>
            <a:off x="1279261" y="1612900"/>
            <a:ext cx="3429000" cy="5969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p:txBody>
      </p:sp>
      <p:sp>
        <p:nvSpPr>
          <p:cNvPr id="12" name="Line Callout 1 11"/>
          <p:cNvSpPr/>
          <p:nvPr/>
        </p:nvSpPr>
        <p:spPr bwMode="auto">
          <a:xfrm>
            <a:off x="5865812" y="1597152"/>
            <a:ext cx="4800600" cy="612648"/>
          </a:xfrm>
          <a:prstGeom prst="borderCallout1">
            <a:avLst>
              <a:gd name="adj1" fmla="val 53991"/>
              <a:gd name="adj2" fmla="val -396"/>
              <a:gd name="adj3" fmla="val 54457"/>
              <a:gd name="adj4" fmla="val -23518"/>
            </a:avLst>
          </a:prstGeom>
          <a:solidFill>
            <a:schemeClr val="accent5">
              <a:lumMod val="2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110" charset="0"/>
              </a:rPr>
              <a:t>Dynamic Data – Change</a:t>
            </a:r>
            <a:r>
              <a:rPr kumimoji="0" lang="en-US" sz="1400" b="1" i="0" u="none" strike="noStrike" cap="none" normalizeH="0" dirty="0" smtClean="0">
                <a:ln>
                  <a:noFill/>
                </a:ln>
                <a:solidFill>
                  <a:schemeClr val="bg1"/>
                </a:solidFill>
                <a:effectLst/>
                <a:latin typeface="Arial" pitchFamily="-110" charset="0"/>
              </a:rPr>
              <a:t> data format or representation</a:t>
            </a:r>
            <a:endParaRPr kumimoji="0" lang="en-US" sz="1400" b="1" i="0" u="none" strike="noStrike" cap="none" normalizeH="0" baseline="0" dirty="0" smtClean="0">
              <a:ln>
                <a:noFill/>
              </a:ln>
              <a:solidFill>
                <a:schemeClr val="bg1"/>
              </a:solidFill>
              <a:effectLst/>
              <a:latin typeface="Arial" pitchFamily="-110" charset="0"/>
            </a:endParaRPr>
          </a:p>
        </p:txBody>
      </p:sp>
      <p:sp>
        <p:nvSpPr>
          <p:cNvPr id="13" name="Line Callout 1 12"/>
          <p:cNvSpPr/>
          <p:nvPr/>
        </p:nvSpPr>
        <p:spPr bwMode="auto">
          <a:xfrm>
            <a:off x="5864224" y="2257552"/>
            <a:ext cx="4800600" cy="612648"/>
          </a:xfrm>
          <a:prstGeom prst="borderCallout1">
            <a:avLst>
              <a:gd name="adj1" fmla="val 47772"/>
              <a:gd name="adj2" fmla="val -396"/>
              <a:gd name="adj3" fmla="val 48238"/>
              <a:gd name="adj4" fmla="val -24047"/>
            </a:avLst>
          </a:prstGeom>
          <a:solidFill>
            <a:schemeClr val="accent5">
              <a:lumMod val="2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110" charset="0"/>
              </a:rPr>
              <a:t>Dynamic Software – Change application code</a:t>
            </a:r>
          </a:p>
        </p:txBody>
      </p:sp>
      <p:sp>
        <p:nvSpPr>
          <p:cNvPr id="14" name="Line Callout 1 13"/>
          <p:cNvSpPr/>
          <p:nvPr/>
        </p:nvSpPr>
        <p:spPr bwMode="auto">
          <a:xfrm>
            <a:off x="5864224" y="2981452"/>
            <a:ext cx="4800600" cy="612648"/>
          </a:xfrm>
          <a:prstGeom prst="borderCallout1">
            <a:avLst>
              <a:gd name="adj1" fmla="val 51918"/>
              <a:gd name="adj2" fmla="val 397"/>
              <a:gd name="adj3" fmla="val 52384"/>
              <a:gd name="adj4" fmla="val -23783"/>
            </a:avLst>
          </a:prstGeom>
          <a:solidFill>
            <a:schemeClr val="accent5">
              <a:lumMod val="2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110" charset="0"/>
              </a:rPr>
              <a:t>Dynamic Runtime – Change execution environment</a:t>
            </a:r>
          </a:p>
        </p:txBody>
      </p:sp>
      <p:sp>
        <p:nvSpPr>
          <p:cNvPr id="15" name="Line Callout 1 14"/>
          <p:cNvSpPr/>
          <p:nvPr/>
        </p:nvSpPr>
        <p:spPr bwMode="auto">
          <a:xfrm>
            <a:off x="5864224" y="3705352"/>
            <a:ext cx="4800600" cy="612648"/>
          </a:xfrm>
          <a:prstGeom prst="borderCallout1">
            <a:avLst>
              <a:gd name="adj1" fmla="val 53991"/>
              <a:gd name="adj2" fmla="val 662"/>
              <a:gd name="adj3" fmla="val 56530"/>
              <a:gd name="adj4" fmla="val -24312"/>
            </a:avLst>
          </a:prstGeom>
          <a:solidFill>
            <a:schemeClr val="accent5">
              <a:lumMod val="2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110" charset="0"/>
              </a:rPr>
              <a:t>Dynamic Platform – Change OS or instruction set</a:t>
            </a:r>
          </a:p>
        </p:txBody>
      </p:sp>
      <p:sp>
        <p:nvSpPr>
          <p:cNvPr id="16" name="Line Callout 1 15"/>
          <p:cNvSpPr/>
          <p:nvPr/>
        </p:nvSpPr>
        <p:spPr bwMode="auto">
          <a:xfrm>
            <a:off x="5864224" y="4416552"/>
            <a:ext cx="4800600" cy="612648"/>
          </a:xfrm>
          <a:prstGeom prst="borderCallout1">
            <a:avLst>
              <a:gd name="adj1" fmla="val 51918"/>
              <a:gd name="adj2" fmla="val -396"/>
              <a:gd name="adj3" fmla="val 133230"/>
              <a:gd name="adj4" fmla="val -28809"/>
            </a:avLst>
          </a:prstGeom>
          <a:solidFill>
            <a:schemeClr val="accent5">
              <a:lumMod val="2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110" charset="0"/>
              </a:rPr>
              <a:t>Dynamic Network – Change network properties</a:t>
            </a:r>
          </a:p>
        </p:txBody>
      </p:sp>
    </p:spTree>
    <p:extLst>
      <p:ext uri="{BB962C8B-B14F-4D97-AF65-F5344CB8AC3E}">
        <p14:creationId xmlns:p14="http://schemas.microsoft.com/office/powerpoint/2010/main" val="141033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ounded Rectangle 118"/>
          <p:cNvSpPr/>
          <p:nvPr/>
        </p:nvSpPr>
        <p:spPr bwMode="auto">
          <a:xfrm>
            <a:off x="150812" y="5114148"/>
            <a:ext cx="2109909" cy="1138929"/>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pitchFamily="-110" charset="0"/>
              </a:rPr>
              <a:t>Linkos</a:t>
            </a:r>
            <a:r>
              <a:rPr kumimoji="0" lang="en-US" sz="1400" b="1" i="0" u="none" strike="noStrike" cap="none" normalizeH="0" baseline="0" dirty="0" smtClean="0">
                <a:ln>
                  <a:noFill/>
                </a:ln>
                <a:solidFill>
                  <a:schemeClr val="tx1"/>
                </a:solidFill>
                <a:effectLst/>
                <a:latin typeface="Arial" pitchFamily="-110" charset="0"/>
              </a:rPr>
              <a:t> </a:t>
            </a:r>
          </a:p>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Network</a:t>
            </a:r>
          </a:p>
        </p:txBody>
      </p:sp>
      <p:sp>
        <p:nvSpPr>
          <p:cNvPr id="118" name="Rounded Rectangle 117"/>
          <p:cNvSpPr/>
          <p:nvPr/>
        </p:nvSpPr>
        <p:spPr bwMode="auto">
          <a:xfrm>
            <a:off x="2233723" y="1056889"/>
            <a:ext cx="4659696" cy="3028921"/>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400" b="1"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Maersk Network (and others)</a:t>
            </a:r>
          </a:p>
        </p:txBody>
      </p:sp>
      <p:sp>
        <p:nvSpPr>
          <p:cNvPr id="106" name="Rectangle 105"/>
          <p:cNvSpPr/>
          <p:nvPr/>
        </p:nvSpPr>
        <p:spPr>
          <a:xfrm rot="10800000" flipV="1">
            <a:off x="1546384" y="4892040"/>
            <a:ext cx="77301" cy="365760"/>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05" name="Rounded Rectangle 104"/>
          <p:cNvSpPr/>
          <p:nvPr/>
        </p:nvSpPr>
        <p:spPr>
          <a:xfrm>
            <a:off x="1211980" y="5348829"/>
            <a:ext cx="781023" cy="776032"/>
          </a:xfrm>
          <a:prstGeom prst="round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 name="Title 1"/>
          <p:cNvSpPr>
            <a:spLocks noGrp="1"/>
          </p:cNvSpPr>
          <p:nvPr>
            <p:ph type="title"/>
          </p:nvPr>
        </p:nvSpPr>
        <p:spPr/>
        <p:txBody>
          <a:bodyPr/>
          <a:lstStyle/>
          <a:p>
            <a:r>
              <a:rPr lang="en-US" dirty="0" smtClean="0"/>
              <a:t>Lesson 1: Attackers Can Use APIs Too</a:t>
            </a:r>
            <a:br>
              <a:rPr lang="en-US" dirty="0" smtClean="0"/>
            </a:br>
            <a:r>
              <a:rPr lang="en-US" dirty="0" smtClean="0"/>
              <a:t>2017 </a:t>
            </a:r>
            <a:r>
              <a:rPr lang="en-US" dirty="0" err="1" smtClean="0"/>
              <a:t>NotPetya</a:t>
            </a:r>
            <a:r>
              <a:rPr lang="en-US" dirty="0" smtClean="0"/>
              <a:t> Attack</a:t>
            </a:r>
            <a:endParaRPr lang="en-US" dirty="0"/>
          </a:p>
        </p:txBody>
      </p:sp>
      <p:sp>
        <p:nvSpPr>
          <p:cNvPr id="121" name="Content Placeholder 120"/>
          <p:cNvSpPr>
            <a:spLocks noGrp="1"/>
          </p:cNvSpPr>
          <p:nvPr>
            <p:ph idx="10"/>
          </p:nvPr>
        </p:nvSpPr>
        <p:spPr>
          <a:xfrm>
            <a:off x="7113028" y="1289304"/>
            <a:ext cx="5001183" cy="4828032"/>
          </a:xfrm>
        </p:spPr>
        <p:txBody>
          <a:bodyPr/>
          <a:lstStyle/>
          <a:p>
            <a:r>
              <a:rPr lang="en-US" dirty="0" smtClean="0"/>
              <a:t>Malware leveraged Active Directory and DHCP protocols to conduct reconnaissance</a:t>
            </a:r>
          </a:p>
          <a:p>
            <a:r>
              <a:rPr lang="en-US" dirty="0" smtClean="0"/>
              <a:t>Credential theft and execution conducted via Windows system administration tools (</a:t>
            </a:r>
            <a:r>
              <a:rPr lang="en-US" dirty="0" err="1" smtClean="0"/>
              <a:t>e.g</a:t>
            </a:r>
            <a:r>
              <a:rPr lang="en-US" dirty="0" smtClean="0"/>
              <a:t> </a:t>
            </a:r>
            <a:r>
              <a:rPr lang="en-US" dirty="0" err="1" smtClean="0"/>
              <a:t>Powershell</a:t>
            </a:r>
            <a:r>
              <a:rPr lang="en-US" dirty="0" smtClean="0"/>
              <a:t>)</a:t>
            </a:r>
          </a:p>
          <a:p>
            <a:r>
              <a:rPr lang="en-US" dirty="0" err="1" smtClean="0"/>
              <a:t>EternalBlue</a:t>
            </a:r>
            <a:r>
              <a:rPr lang="en-US" dirty="0" smtClean="0"/>
              <a:t> exploit helpful against unpatched machines, but potentially unnecessary</a:t>
            </a:r>
          </a:p>
          <a:p>
            <a:r>
              <a:rPr lang="en-US" dirty="0" smtClean="0"/>
              <a:t>Not unique: 2017 Equifax and 2015 Anthem attack used similar techniques once inside network</a:t>
            </a:r>
            <a:endParaRPr lang="en-US" dirty="0"/>
          </a:p>
        </p:txBody>
      </p:sp>
      <p:cxnSp>
        <p:nvCxnSpPr>
          <p:cNvPr id="4" name="Straight Arrow Connector 3"/>
          <p:cNvCxnSpPr>
            <a:cxnSpLocks/>
          </p:cNvCxnSpPr>
          <p:nvPr/>
        </p:nvCxnSpPr>
        <p:spPr bwMode="auto">
          <a:xfrm>
            <a:off x="3232280" y="1430088"/>
            <a:ext cx="548783" cy="0"/>
          </a:xfrm>
          <a:prstGeom prst="straightConnector1">
            <a:avLst/>
          </a:prstGeom>
          <a:solidFill>
            <a:schemeClr val="accent1"/>
          </a:solidFill>
          <a:ln w="25400" cap="flat" cmpd="sng" algn="ctr">
            <a:solidFill>
              <a:srgbClr val="FF0000"/>
            </a:solidFill>
            <a:prstDash val="solid"/>
            <a:round/>
            <a:headEnd type="none" w="sm" len="sm"/>
            <a:tailEnd type="stealth" w="lg" len="lg"/>
          </a:ln>
          <a:effectLst/>
        </p:spPr>
      </p:cxnSp>
      <p:sp>
        <p:nvSpPr>
          <p:cNvPr id="6" name="Rounded Rectangle 5"/>
          <p:cNvSpPr/>
          <p:nvPr/>
        </p:nvSpPr>
        <p:spPr>
          <a:xfrm>
            <a:off x="3505754" y="2782045"/>
            <a:ext cx="781023" cy="776032"/>
          </a:xfrm>
          <a:prstGeom prst="round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7" name="Rounded Rectangle 6"/>
          <p:cNvSpPr/>
          <p:nvPr/>
        </p:nvSpPr>
        <p:spPr>
          <a:xfrm>
            <a:off x="4634668" y="1311479"/>
            <a:ext cx="823174" cy="751682"/>
          </a:xfrm>
          <a:prstGeom prst="round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8" name="Rounded Rectangle 7"/>
          <p:cNvSpPr/>
          <p:nvPr/>
        </p:nvSpPr>
        <p:spPr>
          <a:xfrm>
            <a:off x="2514459" y="1258614"/>
            <a:ext cx="781023" cy="776032"/>
          </a:xfrm>
          <a:prstGeom prst="round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cxnSp>
        <p:nvCxnSpPr>
          <p:cNvPr id="9" name="Straight Arrow Connector 8"/>
          <p:cNvCxnSpPr>
            <a:cxnSpLocks/>
            <a:stCxn id="101" idx="1"/>
            <a:endCxn id="94" idx="3"/>
          </p:cNvCxnSpPr>
          <p:nvPr/>
        </p:nvCxnSpPr>
        <p:spPr bwMode="auto">
          <a:xfrm flipH="1" flipV="1">
            <a:off x="1982003" y="5722016"/>
            <a:ext cx="1215580" cy="7020"/>
          </a:xfrm>
          <a:prstGeom prst="straightConnector1">
            <a:avLst/>
          </a:prstGeom>
          <a:solidFill>
            <a:schemeClr val="accent1"/>
          </a:solidFill>
          <a:ln w="25400" cap="flat" cmpd="sng" algn="ctr">
            <a:solidFill>
              <a:srgbClr val="FF0000"/>
            </a:solidFill>
            <a:prstDash val="solid"/>
            <a:round/>
            <a:headEnd type="none" w="sm" len="sm"/>
            <a:tailEnd type="stealth" w="lg" len="lg"/>
          </a:ln>
          <a:effectLst/>
        </p:spPr>
      </p:cxnSp>
      <p:sp>
        <p:nvSpPr>
          <p:cNvPr id="13" name="Block Arc 12"/>
          <p:cNvSpPr/>
          <p:nvPr/>
        </p:nvSpPr>
        <p:spPr>
          <a:xfrm rot="5400000" flipV="1">
            <a:off x="1565147" y="1594141"/>
            <a:ext cx="315550" cy="353074"/>
          </a:xfrm>
          <a:prstGeom prst="blockArc">
            <a:avLst>
              <a:gd name="adj1" fmla="val 10800000"/>
              <a:gd name="adj2" fmla="val 16169446"/>
              <a:gd name="adj3" fmla="val 23147"/>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4" name="Rounded Rectangle 13"/>
          <p:cNvSpPr/>
          <p:nvPr/>
        </p:nvSpPr>
        <p:spPr>
          <a:xfrm>
            <a:off x="3505903" y="2782189"/>
            <a:ext cx="781023" cy="776032"/>
          </a:xfrm>
          <a:prstGeom prst="round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5" name="Rounded Rectangle 14"/>
          <p:cNvSpPr/>
          <p:nvPr/>
        </p:nvSpPr>
        <p:spPr>
          <a:xfrm>
            <a:off x="2518243" y="1254524"/>
            <a:ext cx="781023" cy="776032"/>
          </a:xfrm>
          <a:prstGeom prst="round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6" name="Rounded Rectangle 15"/>
          <p:cNvSpPr/>
          <p:nvPr/>
        </p:nvSpPr>
        <p:spPr>
          <a:xfrm>
            <a:off x="4634817" y="1311623"/>
            <a:ext cx="823174" cy="751682"/>
          </a:xfrm>
          <a:prstGeom prst="round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7" name="Rectangle 16"/>
          <p:cNvSpPr/>
          <p:nvPr/>
        </p:nvSpPr>
        <p:spPr>
          <a:xfrm rot="16200000" flipV="1">
            <a:off x="3559823" y="1365284"/>
            <a:ext cx="75458" cy="569708"/>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8" name="Rectangle 17"/>
          <p:cNvSpPr/>
          <p:nvPr/>
        </p:nvSpPr>
        <p:spPr>
          <a:xfrm rot="5400000" flipV="1">
            <a:off x="2083939" y="1286161"/>
            <a:ext cx="75458" cy="730933"/>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9" name="Rectangle 18"/>
          <p:cNvSpPr/>
          <p:nvPr/>
        </p:nvSpPr>
        <p:spPr>
          <a:xfrm rot="10800000" flipV="1">
            <a:off x="1548226" y="1815785"/>
            <a:ext cx="75459" cy="2387263"/>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0" name="Rectangle 19"/>
          <p:cNvSpPr/>
          <p:nvPr/>
        </p:nvSpPr>
        <p:spPr>
          <a:xfrm rot="16200000" flipV="1">
            <a:off x="4310330" y="1360887"/>
            <a:ext cx="75458" cy="569708"/>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1" name="Rectangle 20"/>
          <p:cNvSpPr/>
          <p:nvPr/>
        </p:nvSpPr>
        <p:spPr>
          <a:xfrm rot="16200000" flipV="1">
            <a:off x="3938043" y="1590293"/>
            <a:ext cx="75458" cy="112164"/>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3" name="Rectangle 22"/>
          <p:cNvSpPr/>
          <p:nvPr/>
        </p:nvSpPr>
        <p:spPr>
          <a:xfrm flipV="1">
            <a:off x="5021176" y="2112823"/>
            <a:ext cx="63257" cy="731520"/>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4" name="Oval 23"/>
          <p:cNvSpPr/>
          <p:nvPr/>
        </p:nvSpPr>
        <p:spPr>
          <a:xfrm rot="10800000">
            <a:off x="2108954" y="1486947"/>
            <a:ext cx="92893" cy="104802"/>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5" name="Rectangle 24"/>
          <p:cNvSpPr/>
          <p:nvPr/>
        </p:nvSpPr>
        <p:spPr>
          <a:xfrm rot="16200000" flipV="1">
            <a:off x="4559536" y="2899831"/>
            <a:ext cx="75458" cy="554154"/>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6" name="Block Arc 25"/>
          <p:cNvSpPr/>
          <p:nvPr/>
        </p:nvSpPr>
        <p:spPr>
          <a:xfrm rot="16200000" flipV="1">
            <a:off x="4022785" y="2051385"/>
            <a:ext cx="315550" cy="353074"/>
          </a:xfrm>
          <a:prstGeom prst="blockArc">
            <a:avLst>
              <a:gd name="adj1" fmla="val 10800000"/>
              <a:gd name="adj2" fmla="val 16169446"/>
              <a:gd name="adj3" fmla="val 23147"/>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7" name="Block Arc 26"/>
          <p:cNvSpPr/>
          <p:nvPr/>
        </p:nvSpPr>
        <p:spPr>
          <a:xfrm rot="5400000" flipV="1">
            <a:off x="3975957" y="2303178"/>
            <a:ext cx="315550" cy="353074"/>
          </a:xfrm>
          <a:prstGeom prst="blockArc">
            <a:avLst>
              <a:gd name="adj1" fmla="val 10800000"/>
              <a:gd name="adj2" fmla="val 16169446"/>
              <a:gd name="adj3" fmla="val 23147"/>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8" name="Rectangle 27"/>
          <p:cNvSpPr/>
          <p:nvPr/>
        </p:nvSpPr>
        <p:spPr>
          <a:xfrm rot="10800000" flipV="1">
            <a:off x="3955144" y="2510640"/>
            <a:ext cx="75458" cy="225924"/>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29" name="Rectangle 28"/>
          <p:cNvSpPr/>
          <p:nvPr/>
        </p:nvSpPr>
        <p:spPr>
          <a:xfrm rot="16200000" flipV="1">
            <a:off x="4234268" y="3150019"/>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31" name="Rectangle 30"/>
          <p:cNvSpPr/>
          <p:nvPr/>
        </p:nvSpPr>
        <p:spPr>
          <a:xfrm rot="10800000" flipV="1">
            <a:off x="4982701" y="2062917"/>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34" name="Rectangle 33"/>
          <p:cNvSpPr/>
          <p:nvPr/>
        </p:nvSpPr>
        <p:spPr>
          <a:xfrm rot="10800000" flipV="1">
            <a:off x="1542600" y="1822513"/>
            <a:ext cx="81085" cy="238053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35" name="Rectangle 34"/>
          <p:cNvSpPr/>
          <p:nvPr/>
        </p:nvSpPr>
        <p:spPr>
          <a:xfrm rot="10800000" flipV="1">
            <a:off x="1510304" y="1766757"/>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36" name="TextBox 35"/>
          <p:cNvSpPr txBox="1"/>
          <p:nvPr/>
        </p:nvSpPr>
        <p:spPr>
          <a:xfrm>
            <a:off x="2768947" y="4889354"/>
            <a:ext cx="2283857" cy="484875"/>
          </a:xfrm>
          <a:prstGeom prst="rect">
            <a:avLst/>
          </a:prstGeom>
          <a:noFill/>
        </p:spPr>
        <p:txBody>
          <a:bodyPr wrap="none" lIns="0" rIns="0" rtlCol="0">
            <a:noAutofit/>
          </a:bodyPr>
          <a:lstStyle/>
          <a:p>
            <a:pPr algn="ctr"/>
            <a:r>
              <a:rPr lang="en-US" sz="1400" b="1" dirty="0"/>
              <a:t>Initial compromise of </a:t>
            </a:r>
            <a:r>
              <a:rPr lang="en-US" sz="1400" b="1" dirty="0" err="1" smtClean="0"/>
              <a:t>M.E.Doc</a:t>
            </a:r>
            <a:r>
              <a:rPr lang="en-US" sz="1400" b="1" dirty="0" smtClean="0"/>
              <a:t> </a:t>
            </a:r>
            <a:r>
              <a:rPr lang="en-US" sz="1400" b="1" dirty="0"/>
              <a:t>Servers </a:t>
            </a:r>
            <a:endParaRPr lang="en-US" sz="1400" b="1" dirty="0" smtClean="0"/>
          </a:p>
          <a:p>
            <a:pPr algn="ctr"/>
            <a:r>
              <a:rPr lang="en-US" sz="1400" b="1" dirty="0" smtClean="0"/>
              <a:t>by </a:t>
            </a:r>
            <a:r>
              <a:rPr lang="en-US" sz="1400" b="1" dirty="0"/>
              <a:t>Russian Sandworm </a:t>
            </a:r>
            <a:r>
              <a:rPr lang="en-US" sz="1400" b="1" dirty="0" smtClean="0"/>
              <a:t>actors</a:t>
            </a:r>
            <a:endParaRPr lang="en-US" sz="1400" b="1" dirty="0"/>
          </a:p>
        </p:txBody>
      </p:sp>
      <p:sp>
        <p:nvSpPr>
          <p:cNvPr id="37" name="TextBox 36"/>
          <p:cNvSpPr txBox="1"/>
          <p:nvPr/>
        </p:nvSpPr>
        <p:spPr>
          <a:xfrm>
            <a:off x="315755" y="2433649"/>
            <a:ext cx="1169457" cy="1169551"/>
          </a:xfrm>
          <a:prstGeom prst="rect">
            <a:avLst/>
          </a:prstGeom>
          <a:noFill/>
        </p:spPr>
        <p:txBody>
          <a:bodyPr wrap="square" rtlCol="0">
            <a:spAutoFit/>
          </a:bodyPr>
          <a:lstStyle/>
          <a:p>
            <a:pPr algn="ctr"/>
            <a:r>
              <a:rPr lang="en-US" sz="1400" b="1" dirty="0" smtClean="0"/>
              <a:t>Inject malware via trusted software update</a:t>
            </a:r>
            <a:endParaRPr lang="en-US" sz="1400" b="1" dirty="0"/>
          </a:p>
        </p:txBody>
      </p:sp>
      <p:sp>
        <p:nvSpPr>
          <p:cNvPr id="38" name="TextBox 37"/>
          <p:cNvSpPr txBox="1"/>
          <p:nvPr/>
        </p:nvSpPr>
        <p:spPr>
          <a:xfrm>
            <a:off x="3775627" y="1149683"/>
            <a:ext cx="835838" cy="370902"/>
          </a:xfrm>
          <a:prstGeom prst="rect">
            <a:avLst/>
          </a:prstGeom>
          <a:solidFill>
            <a:srgbClr val="FF0000"/>
          </a:solidFill>
          <a:ln>
            <a:solidFill>
              <a:schemeClr val="tx1"/>
            </a:solidFill>
          </a:ln>
        </p:spPr>
        <p:txBody>
          <a:bodyPr wrap="square" lIns="0" rIns="0" rtlCol="0">
            <a:noAutofit/>
          </a:bodyPr>
          <a:lstStyle/>
          <a:p>
            <a:pPr algn="ctr"/>
            <a:r>
              <a:rPr lang="en-US" sz="1000" b="1" dirty="0">
                <a:solidFill>
                  <a:srgbClr val="FFFFFF"/>
                </a:solidFill>
              </a:rPr>
              <a:t>CVE-2017-0144</a:t>
            </a:r>
          </a:p>
        </p:txBody>
      </p:sp>
      <p:sp>
        <p:nvSpPr>
          <p:cNvPr id="42" name="TextBox 41"/>
          <p:cNvSpPr txBox="1"/>
          <p:nvPr/>
        </p:nvSpPr>
        <p:spPr>
          <a:xfrm>
            <a:off x="3568421" y="1843663"/>
            <a:ext cx="639628" cy="276999"/>
          </a:xfrm>
          <a:prstGeom prst="rect">
            <a:avLst/>
          </a:prstGeom>
          <a:noFill/>
        </p:spPr>
        <p:txBody>
          <a:bodyPr wrap="square" rtlCol="0">
            <a:spAutoFit/>
          </a:bodyPr>
          <a:lstStyle/>
          <a:p>
            <a:pPr algn="ctr"/>
            <a:r>
              <a:rPr lang="en-US" sz="1200" b="1" dirty="0"/>
              <a:t>Pivot</a:t>
            </a:r>
          </a:p>
        </p:txBody>
      </p:sp>
      <p:sp>
        <p:nvSpPr>
          <p:cNvPr id="43" name="Block Arc 42"/>
          <p:cNvSpPr/>
          <p:nvPr/>
        </p:nvSpPr>
        <p:spPr>
          <a:xfrm rot="5400000" flipV="1">
            <a:off x="1567388" y="1589792"/>
            <a:ext cx="315550" cy="353074"/>
          </a:xfrm>
          <a:prstGeom prst="blockArc">
            <a:avLst>
              <a:gd name="adj1" fmla="val 10800000"/>
              <a:gd name="adj2" fmla="val 16169446"/>
              <a:gd name="adj3" fmla="val 23147"/>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cxnSp>
        <p:nvCxnSpPr>
          <p:cNvPr id="44" name="Straight Arrow Connector 43"/>
          <p:cNvCxnSpPr>
            <a:cxnSpLocks/>
          </p:cNvCxnSpPr>
          <p:nvPr/>
        </p:nvCxnSpPr>
        <p:spPr bwMode="auto">
          <a:xfrm flipH="1">
            <a:off x="3629481" y="1714944"/>
            <a:ext cx="0" cy="617381"/>
          </a:xfrm>
          <a:prstGeom prst="straightConnector1">
            <a:avLst/>
          </a:prstGeom>
          <a:solidFill>
            <a:schemeClr val="accent1"/>
          </a:solidFill>
          <a:ln w="25400" cap="flat" cmpd="sng" algn="ctr">
            <a:solidFill>
              <a:srgbClr val="FF0000"/>
            </a:solidFill>
            <a:prstDash val="solid"/>
            <a:round/>
            <a:headEnd type="none" w="sm" len="sm"/>
            <a:tailEnd type="stealth" w="lg" len="lg"/>
          </a:ln>
          <a:effectLst/>
        </p:spPr>
      </p:cxnSp>
      <p:sp>
        <p:nvSpPr>
          <p:cNvPr id="45" name="TextBox 44"/>
          <p:cNvSpPr txBox="1"/>
          <p:nvPr/>
        </p:nvSpPr>
        <p:spPr>
          <a:xfrm>
            <a:off x="3122612" y="2372886"/>
            <a:ext cx="760452" cy="332626"/>
          </a:xfrm>
          <a:prstGeom prst="rect">
            <a:avLst/>
          </a:prstGeom>
          <a:solidFill>
            <a:srgbClr val="FF0000"/>
          </a:solidFill>
          <a:ln>
            <a:solidFill>
              <a:schemeClr val="tx1"/>
            </a:solidFill>
          </a:ln>
        </p:spPr>
        <p:txBody>
          <a:bodyPr wrap="square" lIns="0" rIns="0" rtlCol="0">
            <a:noAutofit/>
          </a:bodyPr>
          <a:lstStyle/>
          <a:p>
            <a:pPr algn="ctr"/>
            <a:r>
              <a:rPr lang="en-US" sz="1000" b="1" dirty="0">
                <a:solidFill>
                  <a:schemeClr val="bg1"/>
                </a:solidFill>
              </a:rPr>
              <a:t>Credential Theft</a:t>
            </a:r>
          </a:p>
        </p:txBody>
      </p:sp>
      <p:sp>
        <p:nvSpPr>
          <p:cNvPr id="46" name="Rectangle 45"/>
          <p:cNvSpPr/>
          <p:nvPr/>
        </p:nvSpPr>
        <p:spPr>
          <a:xfrm rot="5400000" flipV="1">
            <a:off x="2082787" y="1286378"/>
            <a:ext cx="75458" cy="730933"/>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47" name="Rectangle 46"/>
          <p:cNvSpPr/>
          <p:nvPr/>
        </p:nvSpPr>
        <p:spPr>
          <a:xfrm rot="5400000" flipV="1">
            <a:off x="1674653" y="1622377"/>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48" name="Rectangle 47"/>
          <p:cNvSpPr/>
          <p:nvPr/>
        </p:nvSpPr>
        <p:spPr>
          <a:xfrm rot="5400000" flipV="1">
            <a:off x="2416667" y="1616248"/>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49" name="Rectangle 48"/>
          <p:cNvSpPr/>
          <p:nvPr/>
        </p:nvSpPr>
        <p:spPr>
          <a:xfrm flipH="1" flipV="1">
            <a:off x="2872734" y="1066800"/>
            <a:ext cx="75161" cy="157451"/>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0" name="Rectangle 49"/>
          <p:cNvSpPr/>
          <p:nvPr/>
        </p:nvSpPr>
        <p:spPr>
          <a:xfrm rot="10800000" flipH="1" flipV="1">
            <a:off x="2832383" y="1210304"/>
            <a:ext cx="149462"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1" name="Rectangle 50"/>
          <p:cNvSpPr/>
          <p:nvPr/>
        </p:nvSpPr>
        <p:spPr>
          <a:xfrm flipH="1" flipV="1">
            <a:off x="5009272" y="1114438"/>
            <a:ext cx="75161" cy="157451"/>
          </a:xfrm>
          <a:prstGeom prst="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2" name="Rectangle 51"/>
          <p:cNvSpPr/>
          <p:nvPr/>
        </p:nvSpPr>
        <p:spPr>
          <a:xfrm rot="10800000" flipH="1" flipV="1">
            <a:off x="4968921" y="1257941"/>
            <a:ext cx="149462"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3" name="Rectangle 52"/>
          <p:cNvSpPr/>
          <p:nvPr/>
        </p:nvSpPr>
        <p:spPr>
          <a:xfrm rot="16200000" flipV="1">
            <a:off x="3569305" y="1365651"/>
            <a:ext cx="75458" cy="569708"/>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4" name="Rectangle 53"/>
          <p:cNvSpPr/>
          <p:nvPr/>
        </p:nvSpPr>
        <p:spPr>
          <a:xfrm rot="16200000" flipV="1">
            <a:off x="3238178" y="1621243"/>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5" name="Rectangle 54"/>
          <p:cNvSpPr/>
          <p:nvPr/>
        </p:nvSpPr>
        <p:spPr>
          <a:xfrm rot="16200000" flipV="1">
            <a:off x="3937893" y="1593842"/>
            <a:ext cx="75458" cy="112164"/>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6" name="Rectangle 55"/>
          <p:cNvSpPr/>
          <p:nvPr/>
        </p:nvSpPr>
        <p:spPr>
          <a:xfrm rot="16200000" flipV="1">
            <a:off x="3822540" y="1619323"/>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7" name="Rectangle 56"/>
          <p:cNvSpPr/>
          <p:nvPr/>
        </p:nvSpPr>
        <p:spPr>
          <a:xfrm rot="16200000" flipV="1">
            <a:off x="4306488" y="1360744"/>
            <a:ext cx="75458" cy="569708"/>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8" name="Rectangle 57"/>
          <p:cNvSpPr/>
          <p:nvPr/>
        </p:nvSpPr>
        <p:spPr>
          <a:xfrm rot="16200000" flipV="1">
            <a:off x="4543593" y="1623291"/>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59" name="Rectangle 58"/>
          <p:cNvSpPr/>
          <p:nvPr/>
        </p:nvSpPr>
        <p:spPr>
          <a:xfrm rot="16200000" flipV="1">
            <a:off x="3980798" y="1618894"/>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0" name="Freeform 59"/>
          <p:cNvSpPr>
            <a:spLocks noChangeAspect="1"/>
          </p:cNvSpPr>
          <p:nvPr/>
        </p:nvSpPr>
        <p:spPr>
          <a:xfrm rot="16200000" flipH="1" flipV="1">
            <a:off x="4037121" y="1888874"/>
            <a:ext cx="567118" cy="71891"/>
          </a:xfrm>
          <a:custGeom>
            <a:avLst/>
            <a:gdLst>
              <a:gd name="connsiteX0" fmla="*/ 0 w 1919491"/>
              <a:gd name="connsiteY0" fmla="*/ 91440 h 182881"/>
              <a:gd name="connsiteX1" fmla="*/ 91440 w 1919491"/>
              <a:gd name="connsiteY1" fmla="*/ 0 h 182881"/>
              <a:gd name="connsiteX2" fmla="*/ 91445 w 1919491"/>
              <a:gd name="connsiteY2" fmla="*/ 1 h 182881"/>
              <a:gd name="connsiteX3" fmla="*/ 1919491 w 1919491"/>
              <a:gd name="connsiteY3" fmla="*/ 1 h 182881"/>
              <a:gd name="connsiteX4" fmla="*/ 1919491 w 1919491"/>
              <a:gd name="connsiteY4" fmla="*/ 182881 h 182881"/>
              <a:gd name="connsiteX5" fmla="*/ 91440 w 1919491"/>
              <a:gd name="connsiteY5" fmla="*/ 182881 h 182881"/>
              <a:gd name="connsiteX6" fmla="*/ 91440 w 1919491"/>
              <a:gd name="connsiteY6" fmla="*/ 182880 h 182881"/>
              <a:gd name="connsiteX7" fmla="*/ 0 w 1919491"/>
              <a:gd name="connsiteY7" fmla="*/ 91440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19491" h="182881">
                <a:moveTo>
                  <a:pt x="0" y="91440"/>
                </a:moveTo>
                <a:cubicBezTo>
                  <a:pt x="0" y="40939"/>
                  <a:pt x="40939" y="0"/>
                  <a:pt x="91440" y="0"/>
                </a:cubicBezTo>
                <a:lnTo>
                  <a:pt x="91445" y="1"/>
                </a:lnTo>
                <a:lnTo>
                  <a:pt x="1919491" y="1"/>
                </a:lnTo>
                <a:lnTo>
                  <a:pt x="1919491" y="182881"/>
                </a:lnTo>
                <a:lnTo>
                  <a:pt x="91440" y="182881"/>
                </a:lnTo>
                <a:lnTo>
                  <a:pt x="91440" y="182880"/>
                </a:lnTo>
                <a:cubicBezTo>
                  <a:pt x="40939" y="182880"/>
                  <a:pt x="0" y="141941"/>
                  <a:pt x="0" y="91440"/>
                </a:cubicBezTo>
                <a:close/>
              </a:path>
            </a:pathLst>
          </a:custGeom>
          <a:gradFill>
            <a:gsLst>
              <a:gs pos="0">
                <a:schemeClr val="bg1">
                  <a:lumMod val="50000"/>
                </a:schemeClr>
              </a:gs>
              <a:gs pos="48000">
                <a:schemeClr val="bg1">
                  <a:lumMod val="85000"/>
                </a:schemeClr>
              </a:gs>
              <a:gs pos="100000">
                <a:schemeClr val="bg1">
                  <a:lumMod val="50000"/>
                </a:schemeClr>
              </a:gs>
            </a:gsLst>
            <a:lin ang="540000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1" name="Freeform 60"/>
          <p:cNvSpPr>
            <a:spLocks noChangeAspect="1"/>
          </p:cNvSpPr>
          <p:nvPr/>
        </p:nvSpPr>
        <p:spPr>
          <a:xfrm rot="16200000" flipH="1" flipV="1">
            <a:off x="4036971" y="1885038"/>
            <a:ext cx="567118" cy="71891"/>
          </a:xfrm>
          <a:custGeom>
            <a:avLst/>
            <a:gdLst>
              <a:gd name="connsiteX0" fmla="*/ 0 w 1919491"/>
              <a:gd name="connsiteY0" fmla="*/ 91440 h 182881"/>
              <a:gd name="connsiteX1" fmla="*/ 91440 w 1919491"/>
              <a:gd name="connsiteY1" fmla="*/ 0 h 182881"/>
              <a:gd name="connsiteX2" fmla="*/ 91445 w 1919491"/>
              <a:gd name="connsiteY2" fmla="*/ 1 h 182881"/>
              <a:gd name="connsiteX3" fmla="*/ 1919491 w 1919491"/>
              <a:gd name="connsiteY3" fmla="*/ 1 h 182881"/>
              <a:gd name="connsiteX4" fmla="*/ 1919491 w 1919491"/>
              <a:gd name="connsiteY4" fmla="*/ 182881 h 182881"/>
              <a:gd name="connsiteX5" fmla="*/ 91440 w 1919491"/>
              <a:gd name="connsiteY5" fmla="*/ 182881 h 182881"/>
              <a:gd name="connsiteX6" fmla="*/ 91440 w 1919491"/>
              <a:gd name="connsiteY6" fmla="*/ 182880 h 182881"/>
              <a:gd name="connsiteX7" fmla="*/ 0 w 1919491"/>
              <a:gd name="connsiteY7" fmla="*/ 91440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19491" h="182881">
                <a:moveTo>
                  <a:pt x="0" y="91440"/>
                </a:moveTo>
                <a:cubicBezTo>
                  <a:pt x="0" y="40939"/>
                  <a:pt x="40939" y="0"/>
                  <a:pt x="91440" y="0"/>
                </a:cubicBezTo>
                <a:lnTo>
                  <a:pt x="91445" y="1"/>
                </a:lnTo>
                <a:lnTo>
                  <a:pt x="1919491" y="1"/>
                </a:lnTo>
                <a:lnTo>
                  <a:pt x="1919491" y="182881"/>
                </a:lnTo>
                <a:lnTo>
                  <a:pt x="91440" y="182881"/>
                </a:lnTo>
                <a:lnTo>
                  <a:pt x="91440" y="182880"/>
                </a:lnTo>
                <a:cubicBezTo>
                  <a:pt x="40939" y="182880"/>
                  <a:pt x="0" y="141941"/>
                  <a:pt x="0" y="91440"/>
                </a:cubicBezTo>
                <a:close/>
              </a:path>
            </a:pathLst>
          </a:cu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2" name="Block Arc 61"/>
          <p:cNvSpPr/>
          <p:nvPr/>
        </p:nvSpPr>
        <p:spPr>
          <a:xfrm rot="16200000" flipV="1">
            <a:off x="4022636" y="2051241"/>
            <a:ext cx="315550" cy="353074"/>
          </a:xfrm>
          <a:prstGeom prst="blockArc">
            <a:avLst>
              <a:gd name="adj1" fmla="val 10800000"/>
              <a:gd name="adj2" fmla="val 16169446"/>
              <a:gd name="adj3" fmla="val 23147"/>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3" name="Rectangle 62"/>
          <p:cNvSpPr/>
          <p:nvPr/>
        </p:nvSpPr>
        <p:spPr>
          <a:xfrm rot="10800000" flipV="1">
            <a:off x="4247689" y="2188125"/>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4" name="Block Arc 63"/>
          <p:cNvSpPr/>
          <p:nvPr/>
        </p:nvSpPr>
        <p:spPr>
          <a:xfrm rot="5400000" flipV="1">
            <a:off x="3975809" y="2303036"/>
            <a:ext cx="315550" cy="353074"/>
          </a:xfrm>
          <a:prstGeom prst="blockArc">
            <a:avLst>
              <a:gd name="adj1" fmla="val 10800000"/>
              <a:gd name="adj2" fmla="val 16169446"/>
              <a:gd name="adj3" fmla="val 23147"/>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5" name="Rectangle 64"/>
          <p:cNvSpPr/>
          <p:nvPr/>
        </p:nvSpPr>
        <p:spPr>
          <a:xfrm rot="5400000" flipV="1">
            <a:off x="4080934" y="2326274"/>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6" name="Rectangle 65"/>
          <p:cNvSpPr/>
          <p:nvPr/>
        </p:nvSpPr>
        <p:spPr>
          <a:xfrm rot="10800000" flipV="1">
            <a:off x="3954995" y="2517881"/>
            <a:ext cx="75458" cy="225924"/>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7" name="Rectangle 66"/>
          <p:cNvSpPr/>
          <p:nvPr/>
        </p:nvSpPr>
        <p:spPr>
          <a:xfrm flipV="1">
            <a:off x="3915825" y="2729719"/>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68" name="Rectangle 67"/>
          <p:cNvSpPr/>
          <p:nvPr/>
        </p:nvSpPr>
        <p:spPr>
          <a:xfrm rot="10800000" flipV="1">
            <a:off x="3916512" y="2478714"/>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75" name="TextBox 74"/>
          <p:cNvSpPr txBox="1"/>
          <p:nvPr/>
        </p:nvSpPr>
        <p:spPr>
          <a:xfrm>
            <a:off x="3110920" y="1189526"/>
            <a:ext cx="925207" cy="276999"/>
          </a:xfrm>
          <a:prstGeom prst="rect">
            <a:avLst/>
          </a:prstGeom>
          <a:noFill/>
        </p:spPr>
        <p:txBody>
          <a:bodyPr wrap="square" rtlCol="0">
            <a:spAutoFit/>
          </a:bodyPr>
          <a:lstStyle/>
          <a:p>
            <a:pPr algn="ctr"/>
            <a:r>
              <a:rPr lang="en-US" sz="1200" b="1" dirty="0"/>
              <a:t>Pivot</a:t>
            </a:r>
          </a:p>
        </p:txBody>
      </p:sp>
      <p:grpSp>
        <p:nvGrpSpPr>
          <p:cNvPr id="77" name="Group 76"/>
          <p:cNvGrpSpPr>
            <a:grpSpLocks noChangeAspect="1"/>
          </p:cNvGrpSpPr>
          <p:nvPr/>
        </p:nvGrpSpPr>
        <p:grpSpPr>
          <a:xfrm>
            <a:off x="4854427" y="1464305"/>
            <a:ext cx="425307" cy="425307"/>
            <a:chOff x="4278380" y="3915032"/>
            <a:chExt cx="718473" cy="718473"/>
          </a:xfrm>
        </p:grpSpPr>
        <p:sp>
          <p:nvSpPr>
            <p:cNvPr id="78" name="Rectangle 77"/>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79" name="Picture 7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grpSp>
        <p:nvGrpSpPr>
          <p:cNvPr id="80" name="Group 79"/>
          <p:cNvGrpSpPr>
            <a:grpSpLocks noChangeAspect="1"/>
          </p:cNvGrpSpPr>
          <p:nvPr/>
        </p:nvGrpSpPr>
        <p:grpSpPr>
          <a:xfrm>
            <a:off x="3702044" y="2863969"/>
            <a:ext cx="301831" cy="656593"/>
            <a:chOff x="5825728" y="1841701"/>
            <a:chExt cx="456157" cy="992312"/>
          </a:xfrm>
        </p:grpSpPr>
        <p:sp>
          <p:nvSpPr>
            <p:cNvPr id="81" name="Rectangle 80"/>
            <p:cNvSpPr/>
            <p:nvPr/>
          </p:nvSpPr>
          <p:spPr>
            <a:xfrm>
              <a:off x="5899149" y="1911350"/>
              <a:ext cx="362101" cy="73846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82" name="Picture 81"/>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825728" y="1841701"/>
              <a:ext cx="456157" cy="992312"/>
            </a:xfrm>
            <a:prstGeom prst="rect">
              <a:avLst/>
            </a:prstGeom>
            <a:effectLst>
              <a:glow rad="127000">
                <a:schemeClr val="accent3">
                  <a:satMod val="175000"/>
                  <a:alpha val="40000"/>
                </a:schemeClr>
              </a:glow>
            </a:effectLst>
          </p:spPr>
        </p:pic>
      </p:grpSp>
      <p:grpSp>
        <p:nvGrpSpPr>
          <p:cNvPr id="84" name="Group 83"/>
          <p:cNvGrpSpPr>
            <a:grpSpLocks noChangeAspect="1"/>
          </p:cNvGrpSpPr>
          <p:nvPr/>
        </p:nvGrpSpPr>
        <p:grpSpPr>
          <a:xfrm>
            <a:off x="2686624" y="1373758"/>
            <a:ext cx="425307" cy="425307"/>
            <a:chOff x="4278380" y="3915032"/>
            <a:chExt cx="718473" cy="718473"/>
          </a:xfrm>
        </p:grpSpPr>
        <p:sp>
          <p:nvSpPr>
            <p:cNvPr id="85" name="Rectangle 84"/>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86" name="Picture 8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sp>
        <p:nvSpPr>
          <p:cNvPr id="94" name="Rounded Rectangle 93"/>
          <p:cNvSpPr/>
          <p:nvPr/>
        </p:nvSpPr>
        <p:spPr>
          <a:xfrm>
            <a:off x="1200980" y="5334000"/>
            <a:ext cx="781023" cy="776032"/>
          </a:xfrm>
          <a:prstGeom prst="round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grpSp>
        <p:nvGrpSpPr>
          <p:cNvPr id="95" name="Group 94"/>
          <p:cNvGrpSpPr>
            <a:grpSpLocks noChangeAspect="1"/>
          </p:cNvGrpSpPr>
          <p:nvPr/>
        </p:nvGrpSpPr>
        <p:grpSpPr>
          <a:xfrm>
            <a:off x="1401554" y="5447619"/>
            <a:ext cx="425307" cy="425307"/>
            <a:chOff x="4278380" y="3915032"/>
            <a:chExt cx="718473" cy="718473"/>
          </a:xfrm>
        </p:grpSpPr>
        <p:sp>
          <p:nvSpPr>
            <p:cNvPr id="96" name="Rectangle 95"/>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97" name="Picture 9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sp>
        <p:nvSpPr>
          <p:cNvPr id="98" name="Rectangle 97"/>
          <p:cNvSpPr/>
          <p:nvPr/>
        </p:nvSpPr>
        <p:spPr>
          <a:xfrm rot="10800000" flipV="1">
            <a:off x="1547601" y="4953000"/>
            <a:ext cx="76084" cy="365760"/>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101" name="Picture 10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7583" y="5362071"/>
            <a:ext cx="1379576" cy="733929"/>
          </a:xfrm>
          <a:prstGeom prst="rect">
            <a:avLst/>
          </a:prstGeom>
        </p:spPr>
      </p:pic>
      <p:sp>
        <p:nvSpPr>
          <p:cNvPr id="87" name="Cloud 86"/>
          <p:cNvSpPr>
            <a:spLocks noChangeAspect="1"/>
          </p:cNvSpPr>
          <p:nvPr/>
        </p:nvSpPr>
        <p:spPr>
          <a:xfrm>
            <a:off x="836612" y="4095721"/>
            <a:ext cx="1459264" cy="891772"/>
          </a:xfrm>
          <a:prstGeom prst="cloud">
            <a:avLst/>
          </a:prstGeom>
          <a:solidFill>
            <a:schemeClr val="accent1">
              <a:lumMod val="60000"/>
              <a:lumOff val="40000"/>
            </a:schemeClr>
          </a:solidFill>
          <a:ln w="19050" cap="flat" cmpd="sng" algn="ctr">
            <a:solidFill>
              <a:schemeClr val="tx1"/>
            </a:solidFill>
            <a:prstDash val="solid"/>
          </a:ln>
          <a:effectLst/>
        </p:spPr>
        <p:txBody>
          <a:bodyPr lIns="137196" rtlCol="0" anchor="ctr"/>
          <a:lstStyle/>
          <a:p>
            <a:pPr algn="ctr">
              <a:defRPr/>
            </a:pPr>
            <a:r>
              <a:rPr lang="en-US" sz="1200" b="1" kern="0" dirty="0">
                <a:latin typeface="+mj-lt"/>
              </a:rPr>
              <a:t>Internet</a:t>
            </a:r>
          </a:p>
        </p:txBody>
      </p:sp>
      <p:sp>
        <p:nvSpPr>
          <p:cNvPr id="107" name="TextBox 106"/>
          <p:cNvSpPr txBox="1"/>
          <p:nvPr/>
        </p:nvSpPr>
        <p:spPr>
          <a:xfrm>
            <a:off x="2381225" y="2005581"/>
            <a:ext cx="1098115" cy="430887"/>
          </a:xfrm>
          <a:prstGeom prst="rect">
            <a:avLst/>
          </a:prstGeom>
          <a:noFill/>
        </p:spPr>
        <p:txBody>
          <a:bodyPr wrap="square" rtlCol="0">
            <a:spAutoFit/>
          </a:bodyPr>
          <a:lstStyle/>
          <a:p>
            <a:pPr algn="ctr"/>
            <a:r>
              <a:rPr lang="en-US" sz="1100" b="1" dirty="0" err="1" smtClean="0"/>
              <a:t>M.E.Doc</a:t>
            </a:r>
            <a:r>
              <a:rPr lang="en-US" sz="1100" b="1" dirty="0" smtClean="0"/>
              <a:t> Workstations</a:t>
            </a:r>
            <a:endParaRPr lang="en-US" sz="1100" b="1" dirty="0"/>
          </a:p>
        </p:txBody>
      </p:sp>
      <p:sp>
        <p:nvSpPr>
          <p:cNvPr id="108" name="TextBox 107"/>
          <p:cNvSpPr txBox="1"/>
          <p:nvPr/>
        </p:nvSpPr>
        <p:spPr>
          <a:xfrm>
            <a:off x="5377288" y="1450967"/>
            <a:ext cx="1080678" cy="461665"/>
          </a:xfrm>
          <a:prstGeom prst="rect">
            <a:avLst/>
          </a:prstGeom>
          <a:noFill/>
        </p:spPr>
        <p:txBody>
          <a:bodyPr wrap="square" rtlCol="0">
            <a:spAutoFit/>
          </a:bodyPr>
          <a:lstStyle/>
          <a:p>
            <a:pPr algn="ctr"/>
            <a:r>
              <a:rPr lang="en-US" sz="1200" b="1" dirty="0" smtClean="0"/>
              <a:t>Unpatched Machines</a:t>
            </a:r>
            <a:endParaRPr lang="en-US" sz="1200" b="1" dirty="0"/>
          </a:p>
        </p:txBody>
      </p:sp>
      <p:sp>
        <p:nvSpPr>
          <p:cNvPr id="109" name="Rounded Rectangle 108"/>
          <p:cNvSpPr/>
          <p:nvPr/>
        </p:nvSpPr>
        <p:spPr>
          <a:xfrm>
            <a:off x="4628922" y="2833931"/>
            <a:ext cx="823174" cy="751682"/>
          </a:xfrm>
          <a:prstGeom prst="round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10" name="Rounded Rectangle 109"/>
          <p:cNvSpPr/>
          <p:nvPr/>
        </p:nvSpPr>
        <p:spPr>
          <a:xfrm>
            <a:off x="4629071" y="2834075"/>
            <a:ext cx="823174" cy="751682"/>
          </a:xfrm>
          <a:prstGeom prst="roundRect">
            <a:avLst/>
          </a:prstGeom>
          <a:gradFill>
            <a:gsLst>
              <a:gs pos="0">
                <a:schemeClr val="bg1">
                  <a:lumMod val="50000"/>
                </a:schemeClr>
              </a:gs>
              <a:gs pos="48000">
                <a:schemeClr val="bg1">
                  <a:lumMod val="85000"/>
                </a:schemeClr>
              </a:gs>
              <a:gs pos="100000">
                <a:schemeClr val="bg1">
                  <a:lumMod val="50000"/>
                </a:schemeClr>
              </a:gs>
            </a:gsLst>
            <a:lin ang="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11" name="Rectangle 110"/>
          <p:cNvSpPr/>
          <p:nvPr/>
        </p:nvSpPr>
        <p:spPr>
          <a:xfrm rot="10800000" flipV="1">
            <a:off x="4965482" y="2785416"/>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12" name="Rectangle 111"/>
          <p:cNvSpPr/>
          <p:nvPr/>
        </p:nvSpPr>
        <p:spPr>
          <a:xfrm rot="16200000" flipV="1">
            <a:off x="4537847" y="3145743"/>
            <a:ext cx="150053" cy="50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grpSp>
        <p:nvGrpSpPr>
          <p:cNvPr id="113" name="Group 112"/>
          <p:cNvGrpSpPr>
            <a:grpSpLocks noChangeAspect="1"/>
          </p:cNvGrpSpPr>
          <p:nvPr/>
        </p:nvGrpSpPr>
        <p:grpSpPr>
          <a:xfrm>
            <a:off x="4848681" y="2986757"/>
            <a:ext cx="425307" cy="425307"/>
            <a:chOff x="4278380" y="3915032"/>
            <a:chExt cx="718473" cy="718473"/>
          </a:xfrm>
        </p:grpSpPr>
        <p:sp>
          <p:nvSpPr>
            <p:cNvPr id="114" name="Rectangle 113"/>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115" name="Picture 11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sp>
        <p:nvSpPr>
          <p:cNvPr id="116" name="Rectangle 115"/>
          <p:cNvSpPr/>
          <p:nvPr/>
        </p:nvSpPr>
        <p:spPr>
          <a:xfrm rot="10800000" flipV="1">
            <a:off x="4347899" y="3122665"/>
            <a:ext cx="239813" cy="87252"/>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sp>
        <p:nvSpPr>
          <p:cNvPr id="117" name="TextBox 116"/>
          <p:cNvSpPr txBox="1"/>
          <p:nvPr/>
        </p:nvSpPr>
        <p:spPr>
          <a:xfrm>
            <a:off x="5452096" y="3025106"/>
            <a:ext cx="1080678" cy="461665"/>
          </a:xfrm>
          <a:prstGeom prst="rect">
            <a:avLst/>
          </a:prstGeom>
          <a:noFill/>
        </p:spPr>
        <p:txBody>
          <a:bodyPr wrap="square" rtlCol="0">
            <a:spAutoFit/>
          </a:bodyPr>
          <a:lstStyle/>
          <a:p>
            <a:pPr algn="ctr"/>
            <a:r>
              <a:rPr lang="en-US" sz="1200" b="1" dirty="0" smtClean="0"/>
              <a:t>Patched Machines</a:t>
            </a:r>
            <a:endParaRPr lang="en-US" sz="1200" b="1" dirty="0"/>
          </a:p>
        </p:txBody>
      </p:sp>
    </p:spTree>
    <p:extLst>
      <p:ext uri="{BB962C8B-B14F-4D97-AF65-F5344CB8AC3E}">
        <p14:creationId xmlns:p14="http://schemas.microsoft.com/office/powerpoint/2010/main" val="10228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childTnLst>
                                </p:cTn>
                              </p:par>
                            </p:childTnLst>
                          </p:cTn>
                        </p:par>
                        <p:par>
                          <p:cTn id="10" fill="hold">
                            <p:stCondLst>
                              <p:cond delay="500"/>
                            </p:stCondLst>
                            <p:childTnLst>
                              <p:par>
                                <p:cTn id="11" presetID="9" presetClass="exit" presetSubtype="0" fill="hold" grpId="0" nodeType="afterEffect">
                                  <p:stCondLst>
                                    <p:cond delay="0"/>
                                  </p:stCondLst>
                                  <p:childTnLst>
                                    <p:animEffect transition="out" filter="dissolve">
                                      <p:cBhvr>
                                        <p:cTn id="12" dur="500"/>
                                        <p:tgtEl>
                                          <p:spTgt spid="94"/>
                                        </p:tgtEl>
                                      </p:cBhvr>
                                    </p:animEffect>
                                    <p:set>
                                      <p:cBhvr>
                                        <p:cTn id="13" dur="1" fill="hold">
                                          <p:stCondLst>
                                            <p:cond delay="499"/>
                                          </p:stCondLst>
                                        </p:cTn>
                                        <p:tgtEl>
                                          <p:spTgt spid="9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98"/>
                                        </p:tgtEl>
                                        <p:attrNameLst>
                                          <p:attrName>style.visibility</p:attrName>
                                        </p:attrNameLst>
                                      </p:cBhvr>
                                      <p:to>
                                        <p:strVal val="visible"/>
                                      </p:to>
                                    </p:set>
                                    <p:animEffect transition="in" filter="wipe(down)">
                                      <p:cBhvr>
                                        <p:cTn id="18" dur="500"/>
                                        <p:tgtEl>
                                          <p:spTgt spid="98"/>
                                        </p:tgtEl>
                                      </p:cBhvr>
                                    </p:animEffect>
                                  </p:childTnLst>
                                </p:cTn>
                              </p:par>
                            </p:childTnLst>
                          </p:cTn>
                        </p:par>
                        <p:par>
                          <p:cTn id="19" fill="hold">
                            <p:stCondLst>
                              <p:cond delay="500"/>
                            </p:stCondLst>
                            <p:childTnLst>
                              <p:par>
                                <p:cTn id="20" presetID="22" presetClass="entr" presetSubtype="4"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down)">
                                      <p:cBhvr>
                                        <p:cTn id="22" dur="1000"/>
                                        <p:tgtEl>
                                          <p:spTgt spid="34"/>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par>
                          <p:cTn id="25" fill="hold">
                            <p:stCondLst>
                              <p:cond delay="1500"/>
                            </p:stCondLst>
                            <p:childTnLst>
                              <p:par>
                                <p:cTn id="26" presetID="22" presetClass="entr" presetSubtype="4"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down)">
                                      <p:cBhvr>
                                        <p:cTn id="28" dur="500"/>
                                        <p:tgtEl>
                                          <p:spTgt spid="43"/>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wipe(left)">
                                      <p:cBhvr>
                                        <p:cTn id="32" dur="1000"/>
                                        <p:tgtEl>
                                          <p:spTgt spid="46"/>
                                        </p:tgtEl>
                                      </p:cBhvr>
                                    </p:animEffect>
                                  </p:childTnLst>
                                </p:cTn>
                              </p:par>
                            </p:childTnLst>
                          </p:cTn>
                        </p:par>
                        <p:par>
                          <p:cTn id="33" fill="hold">
                            <p:stCondLst>
                              <p:cond delay="3000"/>
                            </p:stCondLst>
                            <p:childTnLst>
                              <p:par>
                                <p:cTn id="34" presetID="9" presetClass="exit" presetSubtype="0" fill="hold" grpId="0" nodeType="afterEffect">
                                  <p:stCondLst>
                                    <p:cond delay="0"/>
                                  </p:stCondLst>
                                  <p:childTnLst>
                                    <p:animEffect transition="out" filter="dissolve">
                                      <p:cBhvr>
                                        <p:cTn id="35" dur="500"/>
                                        <p:tgtEl>
                                          <p:spTgt spid="15"/>
                                        </p:tgtEl>
                                      </p:cBhvr>
                                    </p:animEffect>
                                    <p:set>
                                      <p:cBhvr>
                                        <p:cTn id="36" dur="1" fill="hold">
                                          <p:stCondLst>
                                            <p:cond delay="499"/>
                                          </p:stCondLst>
                                        </p:cTn>
                                        <p:tgtEl>
                                          <p:spTgt spid="1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par>
                                <p:cTn id="42" presetID="22" presetClass="entr" presetSubtype="1" fill="hold"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wipe(up)">
                                      <p:cBhvr>
                                        <p:cTn id="44" dur="500"/>
                                        <p:tgtEl>
                                          <p:spTgt spid="44"/>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wipe(left)">
                                      <p:cBhvr>
                                        <p:cTn id="47" dur="1000"/>
                                        <p:tgtEl>
                                          <p:spTgt spid="53"/>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4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75"/>
                                        </p:tgtEl>
                                        <p:attrNameLst>
                                          <p:attrName>style.visibility</p:attrName>
                                        </p:attrNameLst>
                                      </p:cBhvr>
                                      <p:to>
                                        <p:strVal val="visible"/>
                                      </p:to>
                                    </p:set>
                                  </p:childTnLst>
                                </p:cTn>
                              </p:par>
                            </p:childTnLst>
                          </p:cTn>
                        </p:par>
                        <p:par>
                          <p:cTn id="52" fill="hold">
                            <p:stCondLst>
                              <p:cond delay="1000"/>
                            </p:stCondLst>
                            <p:childTnLst>
                              <p:par>
                                <p:cTn id="53" presetID="9"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dissolve">
                                      <p:cBhvr>
                                        <p:cTn id="55" dur="500"/>
                                        <p:tgtEl>
                                          <p:spTgt spid="45"/>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dissolve">
                                      <p:cBhvr>
                                        <p:cTn id="58" dur="500"/>
                                        <p:tgtEl>
                                          <p:spTgt spid="3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left)">
                                      <p:cBhvr>
                                        <p:cTn id="61" dur="500"/>
                                        <p:tgtEl>
                                          <p:spTgt spid="55"/>
                                        </p:tgtEl>
                                      </p:cBhvr>
                                    </p:animEffect>
                                  </p:childTnLst>
                                </p:cTn>
                              </p:par>
                            </p:childTnLst>
                          </p:cTn>
                        </p:par>
                        <p:par>
                          <p:cTn id="62" fill="hold">
                            <p:stCondLst>
                              <p:cond delay="1500"/>
                            </p:stCondLst>
                            <p:childTnLst>
                              <p:par>
                                <p:cTn id="63" presetID="22" presetClass="entr" presetSubtype="8" fill="hold" grpId="0" nodeType="afterEffect">
                                  <p:stCondLst>
                                    <p:cond delay="0"/>
                                  </p:stCondLst>
                                  <p:childTnLst>
                                    <p:set>
                                      <p:cBhvr>
                                        <p:cTn id="64" dur="1" fill="hold">
                                          <p:stCondLst>
                                            <p:cond delay="0"/>
                                          </p:stCondLst>
                                        </p:cTn>
                                        <p:tgtEl>
                                          <p:spTgt spid="57"/>
                                        </p:tgtEl>
                                        <p:attrNameLst>
                                          <p:attrName>style.visibility</p:attrName>
                                        </p:attrNameLst>
                                      </p:cBhvr>
                                      <p:to>
                                        <p:strVal val="visible"/>
                                      </p:to>
                                    </p:set>
                                    <p:animEffect transition="in" filter="wipe(left)">
                                      <p:cBhvr>
                                        <p:cTn id="65" dur="1000"/>
                                        <p:tgtEl>
                                          <p:spTgt spid="57"/>
                                        </p:tgtEl>
                                      </p:cBhvr>
                                    </p:animEffect>
                                  </p:childTnLst>
                                </p:cTn>
                              </p:par>
                            </p:childTnLst>
                          </p:cTn>
                        </p:par>
                        <p:par>
                          <p:cTn id="66" fill="hold">
                            <p:stCondLst>
                              <p:cond delay="2500"/>
                            </p:stCondLst>
                            <p:childTnLst>
                              <p:par>
                                <p:cTn id="67" presetID="9" presetClass="exit" presetSubtype="0" fill="hold" grpId="0" nodeType="afterEffect">
                                  <p:stCondLst>
                                    <p:cond delay="0"/>
                                  </p:stCondLst>
                                  <p:childTnLst>
                                    <p:animEffect transition="out" filter="dissolv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childTnLst>
                          </p:cTn>
                        </p:par>
                        <p:par>
                          <p:cTn id="70" fill="hold">
                            <p:stCondLst>
                              <p:cond delay="3000"/>
                            </p:stCondLst>
                            <p:childTnLst>
                              <p:par>
                                <p:cTn id="71" presetID="22" presetClass="entr" presetSubtype="1" fill="hold" grpId="0" nodeType="afterEffect">
                                  <p:stCondLst>
                                    <p:cond delay="0"/>
                                  </p:stCondLst>
                                  <p:childTnLst>
                                    <p:set>
                                      <p:cBhvr>
                                        <p:cTn id="72" dur="1" fill="hold">
                                          <p:stCondLst>
                                            <p:cond delay="0"/>
                                          </p:stCondLst>
                                        </p:cTn>
                                        <p:tgtEl>
                                          <p:spTgt spid="61"/>
                                        </p:tgtEl>
                                        <p:attrNameLst>
                                          <p:attrName>style.visibility</p:attrName>
                                        </p:attrNameLst>
                                      </p:cBhvr>
                                      <p:to>
                                        <p:strVal val="visible"/>
                                      </p:to>
                                    </p:set>
                                    <p:animEffect transition="in" filter="wipe(up)">
                                      <p:cBhvr>
                                        <p:cTn id="73" dur="500"/>
                                        <p:tgtEl>
                                          <p:spTgt spid="61"/>
                                        </p:tgtEl>
                                      </p:cBhvr>
                                    </p:animEffect>
                                  </p:childTnLst>
                                </p:cTn>
                              </p:par>
                            </p:childTnLst>
                          </p:cTn>
                        </p:par>
                        <p:par>
                          <p:cTn id="74" fill="hold">
                            <p:stCondLst>
                              <p:cond delay="3500"/>
                            </p:stCondLst>
                            <p:childTnLst>
                              <p:par>
                                <p:cTn id="75" presetID="22" presetClass="entr" presetSubtype="1" fill="hold" grpId="0" nodeType="afterEffect">
                                  <p:stCondLst>
                                    <p:cond delay="0"/>
                                  </p:stCondLst>
                                  <p:childTnLst>
                                    <p:set>
                                      <p:cBhvr>
                                        <p:cTn id="76" dur="1" fill="hold">
                                          <p:stCondLst>
                                            <p:cond delay="0"/>
                                          </p:stCondLst>
                                        </p:cTn>
                                        <p:tgtEl>
                                          <p:spTgt spid="62"/>
                                        </p:tgtEl>
                                        <p:attrNameLst>
                                          <p:attrName>style.visibility</p:attrName>
                                        </p:attrNameLst>
                                      </p:cBhvr>
                                      <p:to>
                                        <p:strVal val="visible"/>
                                      </p:to>
                                    </p:set>
                                    <p:animEffect transition="in" filter="wipe(up)">
                                      <p:cBhvr>
                                        <p:cTn id="77" dur="500"/>
                                        <p:tgtEl>
                                          <p:spTgt spid="62"/>
                                        </p:tgtEl>
                                      </p:cBhvr>
                                    </p:animEffect>
                                  </p:childTnLst>
                                </p:cTn>
                              </p:par>
                            </p:childTnLst>
                          </p:cTn>
                        </p:par>
                        <p:par>
                          <p:cTn id="78" fill="hold">
                            <p:stCondLst>
                              <p:cond delay="4000"/>
                            </p:stCondLst>
                            <p:childTnLst>
                              <p:par>
                                <p:cTn id="79" presetID="22" presetClass="entr" presetSubtype="1" fill="hold" grpId="0" nodeType="after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wipe(up)">
                                      <p:cBhvr>
                                        <p:cTn id="81" dur="500"/>
                                        <p:tgtEl>
                                          <p:spTgt spid="64"/>
                                        </p:tgtEl>
                                      </p:cBhvr>
                                    </p:animEffect>
                                  </p:childTnLst>
                                </p:cTn>
                              </p:par>
                            </p:childTnLst>
                          </p:cTn>
                        </p:par>
                        <p:par>
                          <p:cTn id="82" fill="hold">
                            <p:stCondLst>
                              <p:cond delay="4500"/>
                            </p:stCondLst>
                            <p:childTnLst>
                              <p:par>
                                <p:cTn id="83" presetID="22" presetClass="entr" presetSubtype="1" fill="hold" grpId="0" nodeType="afterEffect">
                                  <p:stCondLst>
                                    <p:cond delay="0"/>
                                  </p:stCondLst>
                                  <p:childTnLst>
                                    <p:set>
                                      <p:cBhvr>
                                        <p:cTn id="84" dur="1" fill="hold">
                                          <p:stCondLst>
                                            <p:cond delay="0"/>
                                          </p:stCondLst>
                                        </p:cTn>
                                        <p:tgtEl>
                                          <p:spTgt spid="66"/>
                                        </p:tgtEl>
                                        <p:attrNameLst>
                                          <p:attrName>style.visibility</p:attrName>
                                        </p:attrNameLst>
                                      </p:cBhvr>
                                      <p:to>
                                        <p:strVal val="visible"/>
                                      </p:to>
                                    </p:set>
                                    <p:animEffect transition="in" filter="wipe(up)">
                                      <p:cBhvr>
                                        <p:cTn id="85" dur="500"/>
                                        <p:tgtEl>
                                          <p:spTgt spid="66"/>
                                        </p:tgtEl>
                                      </p:cBhvr>
                                    </p:animEffect>
                                  </p:childTnLst>
                                </p:cTn>
                              </p:par>
                            </p:childTnLst>
                          </p:cTn>
                        </p:par>
                        <p:par>
                          <p:cTn id="86" fill="hold">
                            <p:stCondLst>
                              <p:cond delay="5000"/>
                            </p:stCondLst>
                            <p:childTnLst>
                              <p:par>
                                <p:cTn id="87" presetID="9" presetClass="exit" presetSubtype="0" fill="hold" grpId="0" nodeType="afterEffect">
                                  <p:stCondLst>
                                    <p:cond delay="0"/>
                                  </p:stCondLst>
                                  <p:childTnLst>
                                    <p:animEffect transition="out" filter="dissolve">
                                      <p:cBhvr>
                                        <p:cTn id="88" dur="500"/>
                                        <p:tgtEl>
                                          <p:spTgt spid="14"/>
                                        </p:tgtEl>
                                      </p:cBhvr>
                                    </p:animEffect>
                                    <p:set>
                                      <p:cBhvr>
                                        <p:cTn id="89" dur="1" fill="hold">
                                          <p:stCondLst>
                                            <p:cond delay="499"/>
                                          </p:stCondLst>
                                        </p:cTn>
                                        <p:tgtEl>
                                          <p:spTgt spid="14"/>
                                        </p:tgtEl>
                                        <p:attrNameLst>
                                          <p:attrName>style.visibility</p:attrName>
                                        </p:attrNameLst>
                                      </p:cBhvr>
                                      <p:to>
                                        <p:strVal val="hidden"/>
                                      </p:to>
                                    </p:set>
                                  </p:childTnLst>
                                </p:cTn>
                              </p:par>
                            </p:childTnLst>
                          </p:cTn>
                        </p:par>
                        <p:par>
                          <p:cTn id="90" fill="hold">
                            <p:stCondLst>
                              <p:cond delay="5500"/>
                            </p:stCondLst>
                            <p:childTnLst>
                              <p:par>
                                <p:cTn id="91" presetID="22" presetClass="entr" presetSubtype="8" fill="hold" grpId="0" nodeType="afterEffect">
                                  <p:stCondLst>
                                    <p:cond delay="0"/>
                                  </p:stCondLst>
                                  <p:childTnLst>
                                    <p:set>
                                      <p:cBhvr>
                                        <p:cTn id="92" dur="1" fill="hold">
                                          <p:stCondLst>
                                            <p:cond delay="0"/>
                                          </p:stCondLst>
                                        </p:cTn>
                                        <p:tgtEl>
                                          <p:spTgt spid="116"/>
                                        </p:tgtEl>
                                        <p:attrNameLst>
                                          <p:attrName>style.visibility</p:attrName>
                                        </p:attrNameLst>
                                      </p:cBhvr>
                                      <p:to>
                                        <p:strVal val="visible"/>
                                      </p:to>
                                    </p:set>
                                    <p:animEffect transition="in" filter="wipe(left)">
                                      <p:cBhvr>
                                        <p:cTn id="93" dur="500"/>
                                        <p:tgtEl>
                                          <p:spTgt spid="116"/>
                                        </p:tgtEl>
                                      </p:cBhvr>
                                    </p:animEffect>
                                  </p:childTnLst>
                                </p:cTn>
                              </p:par>
                            </p:childTnLst>
                          </p:cTn>
                        </p:par>
                        <p:par>
                          <p:cTn id="94" fill="hold">
                            <p:stCondLst>
                              <p:cond delay="6000"/>
                            </p:stCondLst>
                            <p:childTnLst>
                              <p:par>
                                <p:cTn id="95" presetID="9" presetClass="exit" presetSubtype="0" fill="hold" grpId="0" nodeType="afterEffect">
                                  <p:stCondLst>
                                    <p:cond delay="0"/>
                                  </p:stCondLst>
                                  <p:childTnLst>
                                    <p:animEffect transition="out" filter="dissolve">
                                      <p:cBhvr>
                                        <p:cTn id="96" dur="500"/>
                                        <p:tgtEl>
                                          <p:spTgt spid="110"/>
                                        </p:tgtEl>
                                      </p:cBhvr>
                                    </p:animEffect>
                                    <p:set>
                                      <p:cBhvr>
                                        <p:cTn id="97" dur="1" fill="hold">
                                          <p:stCondLst>
                                            <p:cond delay="499"/>
                                          </p:stCondLst>
                                        </p:cTn>
                                        <p:tgtEl>
                                          <p:spTgt spid="1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34" grpId="0" animBg="1"/>
      <p:bldP spid="36" grpId="0"/>
      <p:bldP spid="37" grpId="0"/>
      <p:bldP spid="38" grpId="0" animBg="1"/>
      <p:bldP spid="42" grpId="0"/>
      <p:bldP spid="43" grpId="0" animBg="1"/>
      <p:bldP spid="45" grpId="0" animBg="1"/>
      <p:bldP spid="46" grpId="0" animBg="1"/>
      <p:bldP spid="53" grpId="0" animBg="1"/>
      <p:bldP spid="55" grpId="0" animBg="1"/>
      <p:bldP spid="57" grpId="0" animBg="1"/>
      <p:bldP spid="61" grpId="0" animBg="1"/>
      <p:bldP spid="62" grpId="0" animBg="1"/>
      <p:bldP spid="64" grpId="0" animBg="1"/>
      <p:bldP spid="66" grpId="0" animBg="1"/>
      <p:bldP spid="75" grpId="0"/>
      <p:bldP spid="94" grpId="0" animBg="1"/>
      <p:bldP spid="98" grpId="0" animBg="1"/>
      <p:bldP spid="110" grpId="0" animBg="1"/>
      <p:bldP spid="1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1: Attackers Can Use APIs Too</a:t>
            </a:r>
            <a:br>
              <a:rPr lang="en-US" dirty="0"/>
            </a:br>
            <a:r>
              <a:rPr lang="en-US" dirty="0" smtClean="0"/>
              <a:t>Lessons and Opportunities</a:t>
            </a:r>
            <a:endParaRPr lang="en-US" dirty="0"/>
          </a:p>
        </p:txBody>
      </p:sp>
      <p:sp>
        <p:nvSpPr>
          <p:cNvPr id="3" name="Content Placeholder 2"/>
          <p:cNvSpPr>
            <a:spLocks noGrp="1"/>
          </p:cNvSpPr>
          <p:nvPr>
            <p:ph idx="1"/>
          </p:nvPr>
        </p:nvSpPr>
        <p:spPr>
          <a:xfrm>
            <a:off x="618584" y="1680865"/>
            <a:ext cx="5314328" cy="4436471"/>
          </a:xfrm>
        </p:spPr>
        <p:txBody>
          <a:bodyPr/>
          <a:lstStyle/>
          <a:p>
            <a:r>
              <a:rPr lang="en-US" dirty="0" smtClean="0"/>
              <a:t>MTDs rely on the attacker needing capabilities unavailable through normal APIs</a:t>
            </a:r>
          </a:p>
          <a:p>
            <a:pPr lvl="1"/>
            <a:r>
              <a:rPr lang="en-US" dirty="0" smtClean="0"/>
              <a:t>Reconnaissance, remote execution, download/upload, etc.</a:t>
            </a:r>
          </a:p>
          <a:p>
            <a:r>
              <a:rPr lang="en-US" dirty="0" smtClean="0"/>
              <a:t>However, modern enterprise APIs are rich enough for most attacker needs</a:t>
            </a:r>
          </a:p>
          <a:p>
            <a:pPr lvl="1"/>
            <a:r>
              <a:rPr lang="en-US" dirty="0" smtClean="0"/>
              <a:t>Necessary for scalable system administration</a:t>
            </a:r>
          </a:p>
        </p:txBody>
      </p:sp>
      <p:sp>
        <p:nvSpPr>
          <p:cNvPr id="4" name="Content Placeholder 3"/>
          <p:cNvSpPr>
            <a:spLocks noGrp="1"/>
          </p:cNvSpPr>
          <p:nvPr>
            <p:ph idx="10"/>
          </p:nvPr>
        </p:nvSpPr>
        <p:spPr>
          <a:xfrm>
            <a:off x="6201066" y="1680865"/>
            <a:ext cx="5314328" cy="4436472"/>
          </a:xfrm>
        </p:spPr>
        <p:txBody>
          <a:bodyPr/>
          <a:lstStyle/>
          <a:p>
            <a:r>
              <a:rPr lang="en-US" dirty="0" smtClean="0"/>
              <a:t>Conventional targets for movement are no longer sufficient (e.g. memory layout)</a:t>
            </a:r>
          </a:p>
          <a:p>
            <a:r>
              <a:rPr lang="en-US" dirty="0" smtClean="0"/>
              <a:t>Yet attackers must still act outside normal bounds</a:t>
            </a:r>
          </a:p>
          <a:p>
            <a:pPr lvl="1"/>
            <a:r>
              <a:rPr lang="en-US" dirty="0" smtClean="0"/>
              <a:t>Credential theft, privilege escalation</a:t>
            </a:r>
          </a:p>
          <a:p>
            <a:r>
              <a:rPr lang="en-US" dirty="0" smtClean="0"/>
              <a:t>MTD may be useful in detecting and preventing such out-of-bounds behavior</a:t>
            </a:r>
          </a:p>
        </p:txBody>
      </p:sp>
      <p:sp>
        <p:nvSpPr>
          <p:cNvPr id="5" name="TextBox 4"/>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6" name="TextBox 5"/>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186589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027996" cy="813816"/>
          </a:xfrm>
        </p:spPr>
        <p:txBody>
          <a:bodyPr/>
          <a:lstStyle/>
          <a:p>
            <a:r>
              <a:rPr lang="en-US" dirty="0" smtClean="0"/>
              <a:t>Lesson 2: Hide Information That Only The Attacker Needs</a:t>
            </a:r>
            <a:endParaRPr lang="en-US" dirty="0"/>
          </a:p>
        </p:txBody>
      </p:sp>
      <p:sp>
        <p:nvSpPr>
          <p:cNvPr id="4" name="Content Placeholder 3"/>
          <p:cNvSpPr>
            <a:spLocks noGrp="1"/>
          </p:cNvSpPr>
          <p:nvPr>
            <p:ph idx="1"/>
          </p:nvPr>
        </p:nvSpPr>
        <p:spPr>
          <a:xfrm>
            <a:off x="633819" y="4191000"/>
            <a:ext cx="5314328" cy="1926336"/>
          </a:xfrm>
        </p:spPr>
        <p:txBody>
          <a:bodyPr>
            <a:normAutofit/>
          </a:bodyPr>
          <a:lstStyle/>
          <a:p>
            <a:r>
              <a:rPr lang="en-US" sz="1600" dirty="0" smtClean="0"/>
              <a:t>Attacker needs memory offsets to craft exploit. Benign processes don’t care about offsets</a:t>
            </a:r>
          </a:p>
          <a:p>
            <a:r>
              <a:rPr lang="en-US" sz="1600" dirty="0" smtClean="0"/>
              <a:t>No need to sync state across protection domains or keep metadata</a:t>
            </a:r>
          </a:p>
          <a:p>
            <a:r>
              <a:rPr lang="en-US" sz="1600" dirty="0" smtClean="0"/>
              <a:t>No API to leak randomized info</a:t>
            </a:r>
            <a:endParaRPr lang="en-US" sz="1600" dirty="0"/>
          </a:p>
        </p:txBody>
      </p:sp>
      <p:pic>
        <p:nvPicPr>
          <p:cNvPr id="31" name="Content Placeholder 30"/>
          <p:cNvPicPr>
            <a:picLocks noGrp="1" noChangeAspect="1"/>
          </p:cNvPicPr>
          <p:nvPr>
            <p:ph idx="10"/>
          </p:nvPr>
        </p:nvPicPr>
        <p:blipFill rotWithShape="1">
          <a:blip r:embed="rId3">
            <a:extLst>
              <a:ext uri="{28A0092B-C50C-407E-A947-70E740481C1C}">
                <a14:useLocalDpi xmlns:a14="http://schemas.microsoft.com/office/drawing/2010/main" val="0"/>
              </a:ext>
            </a:extLst>
          </a:blip>
          <a:srcRect l="26330" t="23048" r="22227" b="29465"/>
          <a:stretch/>
        </p:blipFill>
        <p:spPr>
          <a:xfrm>
            <a:off x="9142412" y="3022409"/>
            <a:ext cx="990601" cy="914400"/>
          </a:xfrm>
        </p:spPr>
      </p:pic>
      <p:sp>
        <p:nvSpPr>
          <p:cNvPr id="6" name="TextBox 5"/>
          <p:cNvSpPr txBox="1"/>
          <p:nvPr/>
        </p:nvSpPr>
        <p:spPr>
          <a:xfrm>
            <a:off x="1473819" y="914400"/>
            <a:ext cx="3634328" cy="369332"/>
          </a:xfrm>
          <a:prstGeom prst="rect">
            <a:avLst/>
          </a:prstGeom>
          <a:noFill/>
        </p:spPr>
        <p:txBody>
          <a:bodyPr wrap="none" rtlCol="0">
            <a:spAutoFit/>
          </a:bodyPr>
          <a:lstStyle/>
          <a:p>
            <a:pPr algn="ctr"/>
            <a:r>
              <a:rPr lang="en-US" sz="1800" b="1" u="sng" dirty="0" smtClean="0"/>
              <a:t>Coarse Memory Randomization</a:t>
            </a:r>
            <a:endParaRPr lang="en-US" sz="1800" b="1" u="sng" dirty="0"/>
          </a:p>
        </p:txBody>
      </p:sp>
      <p:sp>
        <p:nvSpPr>
          <p:cNvPr id="7" name="TextBox 6"/>
          <p:cNvSpPr txBox="1"/>
          <p:nvPr/>
        </p:nvSpPr>
        <p:spPr>
          <a:xfrm>
            <a:off x="7325573" y="914400"/>
            <a:ext cx="3095784" cy="369332"/>
          </a:xfrm>
          <a:prstGeom prst="rect">
            <a:avLst/>
          </a:prstGeom>
          <a:noFill/>
        </p:spPr>
        <p:txBody>
          <a:bodyPr wrap="none" rtlCol="0">
            <a:spAutoFit/>
          </a:bodyPr>
          <a:lstStyle/>
          <a:p>
            <a:pPr algn="ctr"/>
            <a:r>
              <a:rPr lang="en-US" sz="1800" b="1" u="sng" dirty="0" smtClean="0"/>
              <a:t>IP Address Randomization</a:t>
            </a:r>
            <a:endParaRPr lang="en-US" sz="1800" b="1" u="sng" dirty="0"/>
          </a:p>
        </p:txBody>
      </p:sp>
      <p:sp>
        <p:nvSpPr>
          <p:cNvPr id="8" name="Rounded Rectangle 7"/>
          <p:cNvSpPr/>
          <p:nvPr/>
        </p:nvSpPr>
        <p:spPr bwMode="auto">
          <a:xfrm>
            <a:off x="633819" y="1365766"/>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Process 1 Memory</a:t>
            </a:r>
          </a:p>
        </p:txBody>
      </p:sp>
      <p:sp>
        <p:nvSpPr>
          <p:cNvPr id="9" name="Rounded Rectangle 8"/>
          <p:cNvSpPr/>
          <p:nvPr/>
        </p:nvSpPr>
        <p:spPr bwMode="auto">
          <a:xfrm>
            <a:off x="2117472" y="1365766"/>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Process 2 Memory</a:t>
            </a:r>
          </a:p>
        </p:txBody>
      </p:sp>
      <p:sp>
        <p:nvSpPr>
          <p:cNvPr id="10" name="Rounded Rectangle 9"/>
          <p:cNvSpPr/>
          <p:nvPr/>
        </p:nvSpPr>
        <p:spPr bwMode="auto">
          <a:xfrm>
            <a:off x="3601125" y="1395454"/>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Process 3 Memory</a:t>
            </a:r>
          </a:p>
        </p:txBody>
      </p:sp>
      <p:sp>
        <p:nvSpPr>
          <p:cNvPr id="11" name="Rectangle 10"/>
          <p:cNvSpPr/>
          <p:nvPr/>
        </p:nvSpPr>
        <p:spPr bwMode="auto">
          <a:xfrm>
            <a:off x="628484" y="1735098"/>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12" name="Rectangle 11"/>
          <p:cNvSpPr/>
          <p:nvPr/>
        </p:nvSpPr>
        <p:spPr bwMode="auto">
          <a:xfrm>
            <a:off x="628664" y="2638820"/>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15" name="Rectangle 14"/>
          <p:cNvSpPr/>
          <p:nvPr/>
        </p:nvSpPr>
        <p:spPr bwMode="auto">
          <a:xfrm>
            <a:off x="2118853" y="2262117"/>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16" name="Rectangle 15"/>
          <p:cNvSpPr/>
          <p:nvPr/>
        </p:nvSpPr>
        <p:spPr bwMode="auto">
          <a:xfrm>
            <a:off x="2110756" y="1549591"/>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17" name="Rectangle 16"/>
          <p:cNvSpPr/>
          <p:nvPr/>
        </p:nvSpPr>
        <p:spPr bwMode="auto">
          <a:xfrm>
            <a:off x="3601125" y="2755709"/>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18" name="Rectangle 17"/>
          <p:cNvSpPr/>
          <p:nvPr/>
        </p:nvSpPr>
        <p:spPr bwMode="auto">
          <a:xfrm>
            <a:off x="3601125" y="2206499"/>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grpSp>
        <p:nvGrpSpPr>
          <p:cNvPr id="25" name="Group 24"/>
          <p:cNvGrpSpPr>
            <a:grpSpLocks noChangeAspect="1"/>
          </p:cNvGrpSpPr>
          <p:nvPr/>
        </p:nvGrpSpPr>
        <p:grpSpPr>
          <a:xfrm>
            <a:off x="7310130" y="1838404"/>
            <a:ext cx="714295" cy="714295"/>
            <a:chOff x="4278380" y="3915032"/>
            <a:chExt cx="718473" cy="718473"/>
          </a:xfrm>
        </p:grpSpPr>
        <p:sp>
          <p:nvSpPr>
            <p:cNvPr id="26" name="Rectangle 25"/>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27" name="Picture 26"/>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grpSp>
        <p:nvGrpSpPr>
          <p:cNvPr id="32" name="Group 31"/>
          <p:cNvGrpSpPr>
            <a:grpSpLocks noChangeAspect="1"/>
          </p:cNvGrpSpPr>
          <p:nvPr/>
        </p:nvGrpSpPr>
        <p:grpSpPr>
          <a:xfrm>
            <a:off x="9280566" y="1838404"/>
            <a:ext cx="714295" cy="714295"/>
            <a:chOff x="4278380" y="3915032"/>
            <a:chExt cx="718473" cy="718473"/>
          </a:xfrm>
        </p:grpSpPr>
        <p:sp>
          <p:nvSpPr>
            <p:cNvPr id="33" name="Rectangle 32"/>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34" name="Picture 33"/>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grpSp>
        <p:nvGrpSpPr>
          <p:cNvPr id="35" name="Group 34"/>
          <p:cNvGrpSpPr>
            <a:grpSpLocks noChangeAspect="1"/>
          </p:cNvGrpSpPr>
          <p:nvPr/>
        </p:nvGrpSpPr>
        <p:grpSpPr>
          <a:xfrm>
            <a:off x="11244477" y="1838404"/>
            <a:ext cx="714295" cy="714295"/>
            <a:chOff x="4278380" y="3915032"/>
            <a:chExt cx="718473" cy="718473"/>
          </a:xfrm>
        </p:grpSpPr>
        <p:sp>
          <p:nvSpPr>
            <p:cNvPr id="36" name="Rectangle 35"/>
            <p:cNvSpPr/>
            <p:nvPr/>
          </p:nvSpPr>
          <p:spPr>
            <a:xfrm>
              <a:off x="4317576" y="3930056"/>
              <a:ext cx="64008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p:txBody>
        </p:sp>
        <p:pic>
          <p:nvPicPr>
            <p:cNvPr id="37" name="Picture 36"/>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278380" y="3915032"/>
              <a:ext cx="718473" cy="718473"/>
            </a:xfrm>
            <a:prstGeom prst="rect">
              <a:avLst/>
            </a:prstGeom>
            <a:effectLst>
              <a:glow rad="127000">
                <a:schemeClr val="accent3">
                  <a:satMod val="175000"/>
                  <a:alpha val="40000"/>
                </a:schemeClr>
              </a:glow>
            </a:effectLst>
          </p:spPr>
        </p:pic>
      </p:grpSp>
      <p:cxnSp>
        <p:nvCxnSpPr>
          <p:cNvPr id="39" name="Elbow Connector 38"/>
          <p:cNvCxnSpPr>
            <a:stCxn id="27" idx="2"/>
            <a:endCxn id="31" idx="1"/>
          </p:cNvCxnSpPr>
          <p:nvPr/>
        </p:nvCxnSpPr>
        <p:spPr bwMode="auto">
          <a:xfrm rot="16200000" flipH="1">
            <a:off x="7941390" y="2278587"/>
            <a:ext cx="926910" cy="1475134"/>
          </a:xfrm>
          <a:prstGeom prst="bentConnector2">
            <a:avLst/>
          </a:prstGeom>
          <a:solidFill>
            <a:schemeClr val="accent1"/>
          </a:solidFill>
          <a:ln w="57150" cap="flat" cmpd="sng" algn="ctr">
            <a:solidFill>
              <a:schemeClr val="tx1"/>
            </a:solidFill>
            <a:prstDash val="solid"/>
            <a:round/>
            <a:headEnd type="none" w="sm" len="sm"/>
            <a:tailEnd type="none" w="sm" len="sm"/>
          </a:ln>
          <a:effectLst/>
        </p:spPr>
      </p:cxnSp>
      <p:cxnSp>
        <p:nvCxnSpPr>
          <p:cNvPr id="40" name="Elbow Connector 39"/>
          <p:cNvCxnSpPr>
            <a:stCxn id="34" idx="2"/>
            <a:endCxn id="31" idx="0"/>
          </p:cNvCxnSpPr>
          <p:nvPr/>
        </p:nvCxnSpPr>
        <p:spPr bwMode="auto">
          <a:xfrm rot="5400000">
            <a:off x="9402859" y="2787554"/>
            <a:ext cx="469710" cy="1"/>
          </a:xfrm>
          <a:prstGeom prst="bentConnector3">
            <a:avLst>
              <a:gd name="adj1" fmla="val 50000"/>
            </a:avLst>
          </a:prstGeom>
          <a:solidFill>
            <a:schemeClr val="accent1"/>
          </a:solidFill>
          <a:ln w="57150" cap="flat" cmpd="sng" algn="ctr">
            <a:solidFill>
              <a:schemeClr val="tx1"/>
            </a:solidFill>
            <a:prstDash val="solid"/>
            <a:round/>
            <a:headEnd type="none" w="sm" len="sm"/>
            <a:tailEnd type="none" w="sm" len="sm"/>
          </a:ln>
          <a:effectLst/>
        </p:spPr>
      </p:cxnSp>
      <p:cxnSp>
        <p:nvCxnSpPr>
          <p:cNvPr id="43" name="Elbow Connector 42"/>
          <p:cNvCxnSpPr>
            <a:stCxn id="37" idx="2"/>
            <a:endCxn id="31" idx="3"/>
          </p:cNvCxnSpPr>
          <p:nvPr/>
        </p:nvCxnSpPr>
        <p:spPr bwMode="auto">
          <a:xfrm rot="5400000">
            <a:off x="10403864" y="2281848"/>
            <a:ext cx="926910" cy="1468612"/>
          </a:xfrm>
          <a:prstGeom prst="bentConnector2">
            <a:avLst/>
          </a:prstGeom>
          <a:solidFill>
            <a:schemeClr val="accent1"/>
          </a:solidFill>
          <a:ln w="57150" cap="flat" cmpd="sng" algn="ctr">
            <a:solidFill>
              <a:schemeClr val="tx1"/>
            </a:solidFill>
            <a:prstDash val="solid"/>
            <a:round/>
            <a:headEnd type="none" w="sm" len="sm"/>
            <a:tailEnd type="none" w="sm" len="sm"/>
          </a:ln>
          <a:effectLst/>
        </p:spPr>
      </p:cxnSp>
      <p:sp>
        <p:nvSpPr>
          <p:cNvPr id="49" name="TextBox 48"/>
          <p:cNvSpPr txBox="1"/>
          <p:nvPr/>
        </p:nvSpPr>
        <p:spPr>
          <a:xfrm>
            <a:off x="6635441" y="1750091"/>
            <a:ext cx="707245" cy="738664"/>
          </a:xfrm>
          <a:prstGeom prst="rect">
            <a:avLst/>
          </a:prstGeom>
          <a:noFill/>
        </p:spPr>
        <p:txBody>
          <a:bodyPr wrap="none" rtlCol="0">
            <a:spAutoFit/>
          </a:bodyPr>
          <a:lstStyle/>
          <a:p>
            <a:r>
              <a:rPr lang="en-US" sz="1400" b="1" dirty="0" smtClean="0">
                <a:solidFill>
                  <a:schemeClr val="accent6"/>
                </a:solidFill>
              </a:rPr>
              <a:t>T</a:t>
            </a:r>
            <a:r>
              <a:rPr lang="en-US" sz="1400" b="1" baseline="-25000" dirty="0" smtClean="0">
                <a:solidFill>
                  <a:schemeClr val="accent6"/>
                </a:solidFill>
              </a:rPr>
              <a:t>0</a:t>
            </a:r>
            <a:r>
              <a:rPr lang="en-US" sz="1400" b="1" dirty="0" smtClean="0">
                <a:solidFill>
                  <a:schemeClr val="accent6"/>
                </a:solidFill>
              </a:rPr>
              <a:t>: IP</a:t>
            </a:r>
            <a:r>
              <a:rPr lang="en-US" sz="1400" b="1" baseline="-25000" dirty="0" smtClean="0">
                <a:solidFill>
                  <a:schemeClr val="accent6"/>
                </a:solidFill>
              </a:rPr>
              <a:t>0</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1</a:t>
            </a:r>
            <a:endParaRPr lang="en-US" sz="1400" b="1" baseline="-25000" dirty="0">
              <a:solidFill>
                <a:schemeClr val="accent1">
                  <a:lumMod val="75000"/>
                </a:schemeClr>
              </a:solidFill>
            </a:endParaRPr>
          </a:p>
          <a:p>
            <a:r>
              <a:rPr lang="en-US" sz="1400" b="1" dirty="0" smtClean="0">
                <a:solidFill>
                  <a:srgbClr val="FF3300"/>
                </a:solidFill>
              </a:rPr>
              <a:t>T</a:t>
            </a:r>
            <a:r>
              <a:rPr lang="en-US" sz="1400" b="1" baseline="-25000" dirty="0" smtClean="0">
                <a:solidFill>
                  <a:srgbClr val="FF3300"/>
                </a:solidFill>
              </a:rPr>
              <a:t>2</a:t>
            </a:r>
            <a:r>
              <a:rPr lang="en-US" sz="1400" b="1" dirty="0" smtClean="0">
                <a:solidFill>
                  <a:srgbClr val="FF3300"/>
                </a:solidFill>
              </a:rPr>
              <a:t>: IP</a:t>
            </a:r>
            <a:r>
              <a:rPr lang="en-US" sz="1400" b="1" baseline="-25000" dirty="0" smtClean="0">
                <a:solidFill>
                  <a:srgbClr val="FF3300"/>
                </a:solidFill>
              </a:rPr>
              <a:t>2</a:t>
            </a:r>
            <a:endParaRPr lang="en-US" sz="1400" b="1" baseline="-25000" dirty="0">
              <a:solidFill>
                <a:srgbClr val="FF3300"/>
              </a:solidFill>
            </a:endParaRPr>
          </a:p>
        </p:txBody>
      </p:sp>
      <p:sp>
        <p:nvSpPr>
          <p:cNvPr id="50" name="TextBox 49"/>
          <p:cNvSpPr txBox="1"/>
          <p:nvPr/>
        </p:nvSpPr>
        <p:spPr>
          <a:xfrm>
            <a:off x="8566796" y="1782696"/>
            <a:ext cx="707245" cy="738664"/>
          </a:xfrm>
          <a:prstGeom prst="rect">
            <a:avLst/>
          </a:prstGeom>
          <a:noFill/>
        </p:spPr>
        <p:txBody>
          <a:bodyPr wrap="none" rtlCol="0">
            <a:spAutoFit/>
          </a:bodyPr>
          <a:lstStyle/>
          <a:p>
            <a:r>
              <a:rPr lang="en-US" sz="1400" b="1" dirty="0" smtClean="0">
                <a:solidFill>
                  <a:schemeClr val="accent2"/>
                </a:solidFill>
              </a:rPr>
              <a:t>T</a:t>
            </a:r>
            <a:r>
              <a:rPr lang="en-US" sz="1400" b="1" baseline="-25000" dirty="0" smtClean="0">
                <a:solidFill>
                  <a:schemeClr val="accent2"/>
                </a:solidFill>
              </a:rPr>
              <a:t>0</a:t>
            </a:r>
            <a:r>
              <a:rPr lang="en-US" sz="1400" b="1" dirty="0" smtClean="0">
                <a:solidFill>
                  <a:schemeClr val="accent2"/>
                </a:solidFill>
              </a:rPr>
              <a:t>: IP</a:t>
            </a:r>
            <a:r>
              <a:rPr lang="en-US" sz="1400" b="1" baseline="-25000" dirty="0" smtClean="0">
                <a:solidFill>
                  <a:schemeClr val="accent2"/>
                </a:solidFill>
              </a:rPr>
              <a:t>3</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4</a:t>
            </a:r>
            <a:endParaRPr lang="en-US" sz="1400" b="1" baseline="-25000" dirty="0">
              <a:solidFill>
                <a:schemeClr val="accent1">
                  <a:lumMod val="75000"/>
                </a:schemeClr>
              </a:solidFill>
            </a:endParaRPr>
          </a:p>
          <a:p>
            <a:r>
              <a:rPr lang="en-US" sz="1400" b="1" dirty="0" smtClean="0">
                <a:solidFill>
                  <a:srgbClr val="FF0000"/>
                </a:solidFill>
              </a:rPr>
              <a:t>T</a:t>
            </a:r>
            <a:r>
              <a:rPr lang="en-US" sz="1400" b="1" baseline="-25000" dirty="0" smtClean="0">
                <a:solidFill>
                  <a:srgbClr val="FF0000"/>
                </a:solidFill>
              </a:rPr>
              <a:t>2</a:t>
            </a:r>
            <a:r>
              <a:rPr lang="en-US" sz="1400" b="1" dirty="0" smtClean="0">
                <a:solidFill>
                  <a:srgbClr val="FF0000"/>
                </a:solidFill>
              </a:rPr>
              <a:t>: IP</a:t>
            </a:r>
            <a:r>
              <a:rPr lang="en-US" sz="1400" b="1" baseline="-25000" dirty="0" smtClean="0">
                <a:solidFill>
                  <a:srgbClr val="FF0000"/>
                </a:solidFill>
              </a:rPr>
              <a:t>5</a:t>
            </a:r>
            <a:endParaRPr lang="en-US" sz="1400" b="1" baseline="-25000" dirty="0">
              <a:solidFill>
                <a:srgbClr val="FF0000"/>
              </a:solidFill>
            </a:endParaRPr>
          </a:p>
        </p:txBody>
      </p:sp>
      <p:sp>
        <p:nvSpPr>
          <p:cNvPr id="51" name="TextBox 50"/>
          <p:cNvSpPr txBox="1"/>
          <p:nvPr/>
        </p:nvSpPr>
        <p:spPr>
          <a:xfrm>
            <a:off x="10518154" y="1735098"/>
            <a:ext cx="707245" cy="738664"/>
          </a:xfrm>
          <a:prstGeom prst="rect">
            <a:avLst/>
          </a:prstGeom>
          <a:noFill/>
        </p:spPr>
        <p:txBody>
          <a:bodyPr wrap="none" rtlCol="0">
            <a:spAutoFit/>
          </a:bodyPr>
          <a:lstStyle/>
          <a:p>
            <a:r>
              <a:rPr lang="en-US" sz="1400" b="1" dirty="0" smtClean="0">
                <a:solidFill>
                  <a:schemeClr val="accent2"/>
                </a:solidFill>
              </a:rPr>
              <a:t>T</a:t>
            </a:r>
            <a:r>
              <a:rPr lang="en-US" sz="1400" b="1" baseline="-25000" dirty="0" smtClean="0">
                <a:solidFill>
                  <a:schemeClr val="accent2"/>
                </a:solidFill>
              </a:rPr>
              <a:t>0</a:t>
            </a:r>
            <a:r>
              <a:rPr lang="en-US" sz="1400" b="1" dirty="0" smtClean="0">
                <a:solidFill>
                  <a:schemeClr val="accent2"/>
                </a:solidFill>
              </a:rPr>
              <a:t>: IP</a:t>
            </a:r>
            <a:r>
              <a:rPr lang="en-US" sz="1400" b="1" baseline="-25000" dirty="0" smtClean="0">
                <a:solidFill>
                  <a:schemeClr val="accent2"/>
                </a:solidFill>
              </a:rPr>
              <a:t>6</a:t>
            </a:r>
          </a:p>
          <a:p>
            <a:r>
              <a:rPr lang="en-US" sz="1400" b="1" dirty="0" smtClean="0">
                <a:solidFill>
                  <a:schemeClr val="accent1">
                    <a:lumMod val="75000"/>
                  </a:schemeClr>
                </a:solidFill>
              </a:rPr>
              <a:t>T</a:t>
            </a:r>
            <a:r>
              <a:rPr lang="en-US" sz="1400" b="1" baseline="-25000" dirty="0" smtClean="0">
                <a:solidFill>
                  <a:schemeClr val="accent1">
                    <a:lumMod val="75000"/>
                  </a:schemeClr>
                </a:solidFill>
              </a:rPr>
              <a:t>1</a:t>
            </a:r>
            <a:r>
              <a:rPr lang="en-US" sz="1400" b="1" dirty="0" smtClean="0">
                <a:solidFill>
                  <a:schemeClr val="accent1">
                    <a:lumMod val="75000"/>
                  </a:schemeClr>
                </a:solidFill>
              </a:rPr>
              <a:t>: IP</a:t>
            </a:r>
            <a:r>
              <a:rPr lang="en-US" sz="1400" b="1" baseline="-25000" dirty="0" smtClean="0">
                <a:solidFill>
                  <a:schemeClr val="accent1">
                    <a:lumMod val="75000"/>
                  </a:schemeClr>
                </a:solidFill>
              </a:rPr>
              <a:t>7</a:t>
            </a:r>
            <a:endParaRPr lang="en-US" sz="1400" b="1" baseline="-25000" dirty="0">
              <a:solidFill>
                <a:schemeClr val="accent1">
                  <a:lumMod val="75000"/>
                </a:schemeClr>
              </a:solidFill>
            </a:endParaRPr>
          </a:p>
          <a:p>
            <a:r>
              <a:rPr lang="en-US" sz="1400" b="1" dirty="0" smtClean="0">
                <a:solidFill>
                  <a:srgbClr val="FF0000"/>
                </a:solidFill>
              </a:rPr>
              <a:t>T</a:t>
            </a:r>
            <a:r>
              <a:rPr lang="en-US" sz="1400" b="1" baseline="-25000" dirty="0" smtClean="0">
                <a:solidFill>
                  <a:srgbClr val="FF0000"/>
                </a:solidFill>
              </a:rPr>
              <a:t>2</a:t>
            </a:r>
            <a:r>
              <a:rPr lang="en-US" sz="1400" b="1" dirty="0" smtClean="0">
                <a:solidFill>
                  <a:srgbClr val="FF0000"/>
                </a:solidFill>
              </a:rPr>
              <a:t>: IP</a:t>
            </a:r>
            <a:r>
              <a:rPr lang="en-US" sz="1400" b="1" baseline="-25000" dirty="0" smtClean="0">
                <a:solidFill>
                  <a:srgbClr val="FF0000"/>
                </a:solidFill>
              </a:rPr>
              <a:t>8</a:t>
            </a:r>
            <a:endParaRPr lang="en-US" sz="1400" b="1" baseline="-25000" dirty="0">
              <a:solidFill>
                <a:srgbClr val="FF0000"/>
              </a:solidFill>
            </a:endParaRPr>
          </a:p>
        </p:txBody>
      </p:sp>
      <p:sp>
        <p:nvSpPr>
          <p:cNvPr id="52" name="Content Placeholder 3"/>
          <p:cNvSpPr txBox="1">
            <a:spLocks/>
          </p:cNvSpPr>
          <p:nvPr/>
        </p:nvSpPr>
        <p:spPr>
          <a:xfrm>
            <a:off x="6623402" y="4186185"/>
            <a:ext cx="5314328" cy="1926336"/>
          </a:xfrm>
          <a:prstGeom prst="rect">
            <a:avLst/>
          </a:prstGeom>
        </p:spPr>
        <p:txBody>
          <a:bodyPr/>
          <a:lstStyle>
            <a:lvl1pPr marL="237744" indent="-237744" algn="l" rtl="0" eaLnBrk="1" fontAlgn="base" hangingPunct="1">
              <a:lnSpc>
                <a:spcPct val="90000"/>
              </a:lnSpc>
              <a:spcBef>
                <a:spcPts val="1200"/>
              </a:spcBef>
              <a:spcAft>
                <a:spcPct val="0"/>
              </a:spcAft>
              <a:buSzPct val="100000"/>
              <a:buFont typeface="Arial"/>
              <a:buChar char="•"/>
              <a:defRPr sz="2000" b="1">
                <a:solidFill>
                  <a:schemeClr val="tx1"/>
                </a:solidFill>
                <a:latin typeface="+mn-lt"/>
                <a:ea typeface="+mn-ea"/>
                <a:cs typeface="+mn-cs"/>
              </a:defRPr>
            </a:lvl1pPr>
            <a:lvl2pPr marL="539496" indent="-256032" algn="l" rtl="0" eaLnBrk="1" fontAlgn="base" hangingPunct="1">
              <a:lnSpc>
                <a:spcPct val="90000"/>
              </a:lnSpc>
              <a:spcBef>
                <a:spcPts val="600"/>
              </a:spcBef>
              <a:spcAft>
                <a:spcPct val="0"/>
              </a:spcAft>
              <a:buSzPct val="100000"/>
              <a:buChar char="–"/>
              <a:defRPr b="1">
                <a:solidFill>
                  <a:schemeClr val="tx1"/>
                </a:solidFill>
                <a:latin typeface="+mn-lt"/>
                <a:ea typeface="ＭＳ Ｐゴシック" pitchFamily="-110" charset="-128"/>
              </a:defRPr>
            </a:lvl2pPr>
            <a:lvl3pPr marL="758952" indent="-182880" algn="l" rtl="0" eaLnBrk="1" fontAlgn="base" hangingPunct="1">
              <a:lnSpc>
                <a:spcPct val="90000"/>
              </a:lnSpc>
              <a:spcBef>
                <a:spcPts val="600"/>
              </a:spcBef>
              <a:spcAft>
                <a:spcPct val="0"/>
              </a:spcAft>
              <a:buSzPct val="90000"/>
              <a:buFont typeface="Wingdings" charset="2"/>
              <a:buChar char="§"/>
              <a:defRPr sz="1600" b="1">
                <a:solidFill>
                  <a:schemeClr val="tx1"/>
                </a:solidFill>
                <a:latin typeface="+mn-lt"/>
                <a:ea typeface="ＭＳ Ｐゴシック" pitchFamily="-110" charset="-128"/>
              </a:defRPr>
            </a:lvl3pPr>
            <a:lvl4pPr marL="1033272" indent="0" algn="l" rtl="0" eaLnBrk="1" fontAlgn="base" hangingPunct="1">
              <a:lnSpc>
                <a:spcPct val="90000"/>
              </a:lnSpc>
              <a:spcBef>
                <a:spcPts val="600"/>
              </a:spcBef>
              <a:spcAft>
                <a:spcPct val="0"/>
              </a:spcAft>
              <a:buSzPct val="100000"/>
              <a:buFontTx/>
              <a:buNone/>
              <a:defRPr sz="1400" b="1">
                <a:solidFill>
                  <a:schemeClr val="tx1"/>
                </a:solidFill>
                <a:latin typeface="+mn-lt"/>
                <a:ea typeface="ＭＳ Ｐゴシック" pitchFamily="-110" charset="-128"/>
              </a:defRPr>
            </a:lvl4pPr>
            <a:lvl5pPr marL="1261872" indent="0" algn="l" rtl="0" eaLnBrk="1" fontAlgn="base" hangingPunct="1">
              <a:lnSpc>
                <a:spcPct val="90000"/>
              </a:lnSpc>
              <a:spcBef>
                <a:spcPts val="600"/>
              </a:spcBef>
              <a:spcAft>
                <a:spcPct val="0"/>
              </a:spcAft>
              <a:buSzPct val="85000"/>
              <a:buFontTx/>
              <a:buNone/>
              <a:defRPr sz="1200" b="1">
                <a:solidFill>
                  <a:schemeClr val="tx1"/>
                </a:solidFill>
                <a:latin typeface="+mn-lt"/>
                <a:ea typeface="ＭＳ Ｐゴシック" pitchFamily="-110" charset="-128"/>
              </a:defRPr>
            </a:lvl5pPr>
            <a:lvl6pPr marL="22860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6pPr>
            <a:lvl7pPr marL="27432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7pPr>
            <a:lvl8pPr marL="32004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8pPr>
            <a:lvl9pPr marL="36576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9pPr>
          </a:lstStyle>
          <a:p>
            <a:r>
              <a:rPr lang="en-US" sz="1600" kern="0" dirty="0" smtClean="0"/>
              <a:t>Attacker needs IP addresses to contact victim. Benign processes need IP addresses for network operations</a:t>
            </a:r>
          </a:p>
          <a:p>
            <a:r>
              <a:rPr lang="en-US" sz="1600" kern="0" dirty="0" smtClean="0"/>
              <a:t>Need to sync IP rotation schedule and other state (e.g. routing rules) across network</a:t>
            </a:r>
          </a:p>
          <a:p>
            <a:r>
              <a:rPr lang="en-US" sz="1600" kern="0" dirty="0" smtClean="0"/>
              <a:t>Need to provide API (e.g. DNS) to lookup current IP address</a:t>
            </a:r>
          </a:p>
          <a:p>
            <a:endParaRPr lang="en-US" sz="1600" kern="0" dirty="0"/>
          </a:p>
        </p:txBody>
      </p:sp>
    </p:spTree>
    <p:extLst>
      <p:ext uri="{BB962C8B-B14F-4D97-AF65-F5344CB8AC3E}">
        <p14:creationId xmlns:p14="http://schemas.microsoft.com/office/powerpoint/2010/main" val="2760566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259945" cy="813816"/>
          </a:xfrm>
        </p:spPr>
        <p:txBody>
          <a:bodyPr/>
          <a:lstStyle/>
          <a:p>
            <a:r>
              <a:rPr lang="en-US" dirty="0"/>
              <a:t>Lesson </a:t>
            </a:r>
            <a:r>
              <a:rPr lang="en-US" dirty="0" smtClean="0"/>
              <a:t>2: Hide Information That Only The Attacker Needs</a:t>
            </a:r>
            <a:br>
              <a:rPr lang="en-US" dirty="0" smtClean="0"/>
            </a:br>
            <a:r>
              <a:rPr lang="en-US" dirty="0" smtClean="0"/>
              <a:t>Lessons and Opportunities</a:t>
            </a:r>
            <a:endParaRPr lang="en-US" dirty="0"/>
          </a:p>
        </p:txBody>
      </p:sp>
      <p:sp>
        <p:nvSpPr>
          <p:cNvPr id="5" name="Content Placeholder 2"/>
          <p:cNvSpPr>
            <a:spLocks noGrp="1"/>
          </p:cNvSpPr>
          <p:nvPr>
            <p:ph idx="1"/>
          </p:nvPr>
        </p:nvSpPr>
        <p:spPr>
          <a:xfrm>
            <a:off x="618584" y="1680865"/>
            <a:ext cx="5314328" cy="4436471"/>
          </a:xfrm>
        </p:spPr>
        <p:txBody>
          <a:bodyPr/>
          <a:lstStyle/>
          <a:p>
            <a:r>
              <a:rPr lang="en-US" dirty="0" smtClean="0"/>
              <a:t>Hiding information needed by benign processes:</a:t>
            </a:r>
          </a:p>
          <a:p>
            <a:pPr lvl="1"/>
            <a:r>
              <a:rPr lang="en-US" dirty="0" smtClean="0"/>
              <a:t>Imposes additional overhead</a:t>
            </a:r>
          </a:p>
          <a:p>
            <a:pPr lvl="1"/>
            <a:r>
              <a:rPr lang="en-US" dirty="0" smtClean="0"/>
              <a:t>May allow the attacker to bypass the MTD</a:t>
            </a:r>
          </a:p>
          <a:p>
            <a:pPr lvl="1"/>
            <a:r>
              <a:rPr lang="en-US" dirty="0" smtClean="0"/>
              <a:t>May introduce consistency challenges</a:t>
            </a:r>
          </a:p>
          <a:p>
            <a:r>
              <a:rPr lang="en-US" dirty="0" smtClean="0"/>
              <a:t>Hiding information only needed by an attacker generally avoids these issues</a:t>
            </a:r>
          </a:p>
          <a:p>
            <a:r>
              <a:rPr lang="en-US" dirty="0" smtClean="0"/>
              <a:t>The space is a spectrum. Some defenses target information needed by a limited set of benign processes</a:t>
            </a:r>
          </a:p>
          <a:p>
            <a:pPr lvl="1"/>
            <a:r>
              <a:rPr lang="en-US" dirty="0" smtClean="0"/>
              <a:t>May not require API or synchronization techniques</a:t>
            </a:r>
          </a:p>
        </p:txBody>
      </p:sp>
      <p:sp>
        <p:nvSpPr>
          <p:cNvPr id="6" name="Content Placeholder 3"/>
          <p:cNvSpPr>
            <a:spLocks noGrp="1"/>
          </p:cNvSpPr>
          <p:nvPr>
            <p:ph idx="10"/>
          </p:nvPr>
        </p:nvSpPr>
        <p:spPr>
          <a:xfrm>
            <a:off x="6201066" y="1680865"/>
            <a:ext cx="5314328" cy="4436472"/>
          </a:xfrm>
        </p:spPr>
        <p:txBody>
          <a:bodyPr/>
          <a:lstStyle/>
          <a:p>
            <a:r>
              <a:rPr lang="en-US" dirty="0" smtClean="0"/>
              <a:t>Systematic identification of information critical to attackers</a:t>
            </a:r>
          </a:p>
          <a:p>
            <a:pPr lvl="1"/>
            <a:r>
              <a:rPr lang="en-US" dirty="0" smtClean="0"/>
              <a:t>Need to leverage realistic threat models</a:t>
            </a:r>
          </a:p>
          <a:p>
            <a:pPr lvl="1"/>
            <a:r>
              <a:rPr lang="en-US" dirty="0" smtClean="0"/>
              <a:t>Need to identify how/if this info is used by benign processes </a:t>
            </a:r>
          </a:p>
          <a:p>
            <a:r>
              <a:rPr lang="en-US" dirty="0" smtClean="0"/>
              <a:t>Possibility for ‘tunable’ MTDs that trade overhead &amp; sync challenges with coverage/efficacy</a:t>
            </a:r>
          </a:p>
        </p:txBody>
      </p:sp>
      <p:sp>
        <p:nvSpPr>
          <p:cNvPr id="7" name="TextBox 6"/>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8" name="TextBox 7"/>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2514086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3: Threat Model and System Type Matter</a:t>
            </a:r>
            <a:endParaRPr lang="en-US" dirty="0"/>
          </a:p>
        </p:txBody>
      </p:sp>
      <p:sp>
        <p:nvSpPr>
          <p:cNvPr id="37" name="Content Placeholder 36"/>
          <p:cNvSpPr>
            <a:spLocks noGrp="1"/>
          </p:cNvSpPr>
          <p:nvPr>
            <p:ph idx="1"/>
          </p:nvPr>
        </p:nvSpPr>
        <p:spPr>
          <a:xfrm>
            <a:off x="633819" y="4020536"/>
            <a:ext cx="5314328" cy="2096799"/>
          </a:xfrm>
        </p:spPr>
        <p:txBody>
          <a:bodyPr/>
          <a:lstStyle/>
          <a:p>
            <a:r>
              <a:rPr lang="en-US" dirty="0" smtClean="0"/>
              <a:t>Security community lacks standard metrics of efficacy. To evaluate defenses, researchers created ad-hoc metrics</a:t>
            </a:r>
          </a:p>
          <a:p>
            <a:r>
              <a:rPr lang="en-US" dirty="0" smtClean="0"/>
              <a:t>These implicitly restricted attacker capabilities and were shown inadequate by new attack techniques</a:t>
            </a:r>
            <a:endParaRPr lang="en-US" dirty="0"/>
          </a:p>
        </p:txBody>
      </p:sp>
      <p:sp>
        <p:nvSpPr>
          <p:cNvPr id="38" name="Content Placeholder 37"/>
          <p:cNvSpPr>
            <a:spLocks noGrp="1"/>
          </p:cNvSpPr>
          <p:nvPr>
            <p:ph idx="10"/>
          </p:nvPr>
        </p:nvSpPr>
        <p:spPr>
          <a:xfrm>
            <a:off x="6216301" y="4020536"/>
            <a:ext cx="5314328" cy="2096800"/>
          </a:xfrm>
        </p:spPr>
        <p:txBody>
          <a:bodyPr/>
          <a:lstStyle/>
          <a:p>
            <a:r>
              <a:rPr lang="en-US" dirty="0" smtClean="0"/>
              <a:t>Many MTDs cause a halt/crash in response to an attack attempt (e.g. memory violation)</a:t>
            </a:r>
          </a:p>
          <a:p>
            <a:r>
              <a:rPr lang="en-US" dirty="0" smtClean="0"/>
              <a:t>In cyber-physical environments this may cause lasting physical harm</a:t>
            </a:r>
          </a:p>
          <a:p>
            <a:r>
              <a:rPr lang="en-US" dirty="0" smtClean="0"/>
              <a:t>Especially problematic if FP rate in non-zero</a:t>
            </a:r>
            <a:endParaRPr lang="en-US" dirty="0"/>
          </a:p>
        </p:txBody>
      </p:sp>
      <p:sp>
        <p:nvSpPr>
          <p:cNvPr id="7" name="Right Arrow 6"/>
          <p:cNvSpPr/>
          <p:nvPr/>
        </p:nvSpPr>
        <p:spPr bwMode="auto">
          <a:xfrm>
            <a:off x="1522412" y="2057400"/>
            <a:ext cx="3756133" cy="1219200"/>
          </a:xfrm>
          <a:prstGeom prst="rightArrow">
            <a:avLst/>
          </a:prstGeom>
          <a:solidFill>
            <a:schemeClr val="accent5">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8" name="Oval 7"/>
          <p:cNvSpPr/>
          <p:nvPr/>
        </p:nvSpPr>
        <p:spPr bwMode="auto">
          <a:xfrm>
            <a:off x="1832806" y="2514600"/>
            <a:ext cx="228600" cy="2286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9" name="TextBox 8"/>
          <p:cNvSpPr txBox="1"/>
          <p:nvPr/>
        </p:nvSpPr>
        <p:spPr>
          <a:xfrm>
            <a:off x="1228800" y="1166926"/>
            <a:ext cx="1436612" cy="523220"/>
          </a:xfrm>
          <a:prstGeom prst="rect">
            <a:avLst/>
          </a:prstGeom>
          <a:noFill/>
        </p:spPr>
        <p:txBody>
          <a:bodyPr wrap="none" rtlCol="0">
            <a:spAutoFit/>
          </a:bodyPr>
          <a:lstStyle/>
          <a:p>
            <a:pPr algn="ctr"/>
            <a:r>
              <a:rPr lang="en-US" sz="1400" b="1" dirty="0" smtClean="0"/>
              <a:t>Entropy-based</a:t>
            </a:r>
          </a:p>
          <a:p>
            <a:pPr algn="ctr"/>
            <a:r>
              <a:rPr lang="en-US" sz="1400" b="1" dirty="0" smtClean="0"/>
              <a:t>metrics</a:t>
            </a:r>
            <a:endParaRPr lang="en-US" sz="1400" b="1" dirty="0"/>
          </a:p>
        </p:txBody>
      </p:sp>
      <p:sp>
        <p:nvSpPr>
          <p:cNvPr id="10" name="Oval 9"/>
          <p:cNvSpPr/>
          <p:nvPr/>
        </p:nvSpPr>
        <p:spPr bwMode="auto">
          <a:xfrm>
            <a:off x="2328645" y="2514600"/>
            <a:ext cx="228600" cy="2286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1" name="TextBox 10"/>
          <p:cNvSpPr txBox="1"/>
          <p:nvPr/>
        </p:nvSpPr>
        <p:spPr>
          <a:xfrm>
            <a:off x="1534689" y="3456546"/>
            <a:ext cx="1816523" cy="523220"/>
          </a:xfrm>
          <a:prstGeom prst="rect">
            <a:avLst/>
          </a:prstGeom>
          <a:noFill/>
        </p:spPr>
        <p:txBody>
          <a:bodyPr wrap="none" rtlCol="0">
            <a:spAutoFit/>
          </a:bodyPr>
          <a:lstStyle/>
          <a:p>
            <a:pPr algn="ctr"/>
            <a:r>
              <a:rPr lang="en-US" sz="1400" b="1" dirty="0" smtClean="0"/>
              <a:t>Memory disclosure</a:t>
            </a:r>
          </a:p>
          <a:p>
            <a:pPr algn="ctr"/>
            <a:r>
              <a:rPr lang="en-US" sz="1400" b="1" dirty="0" smtClean="0"/>
              <a:t>attacks</a:t>
            </a:r>
            <a:endParaRPr lang="en-US" sz="1400" b="1" dirty="0"/>
          </a:p>
        </p:txBody>
      </p:sp>
      <p:sp>
        <p:nvSpPr>
          <p:cNvPr id="12" name="TextBox 11"/>
          <p:cNvSpPr txBox="1"/>
          <p:nvPr/>
        </p:nvSpPr>
        <p:spPr>
          <a:xfrm>
            <a:off x="2633834" y="1166926"/>
            <a:ext cx="1098378" cy="523220"/>
          </a:xfrm>
          <a:prstGeom prst="rect">
            <a:avLst/>
          </a:prstGeom>
          <a:noFill/>
        </p:spPr>
        <p:txBody>
          <a:bodyPr wrap="none" rtlCol="0">
            <a:spAutoFit/>
          </a:bodyPr>
          <a:lstStyle/>
          <a:p>
            <a:pPr algn="ctr"/>
            <a:r>
              <a:rPr lang="en-US" sz="1400" b="1" dirty="0" smtClean="0"/>
              <a:t>Gadget </a:t>
            </a:r>
          </a:p>
          <a:p>
            <a:pPr algn="ctr"/>
            <a:r>
              <a:rPr lang="en-US" sz="1400" b="1" dirty="0" smtClean="0"/>
              <a:t>availability</a:t>
            </a:r>
            <a:endParaRPr lang="en-US" sz="1400" b="1" dirty="0"/>
          </a:p>
        </p:txBody>
      </p:sp>
      <p:sp>
        <p:nvSpPr>
          <p:cNvPr id="13" name="Oval 12"/>
          <p:cNvSpPr/>
          <p:nvPr/>
        </p:nvSpPr>
        <p:spPr bwMode="auto">
          <a:xfrm>
            <a:off x="3046412" y="2514600"/>
            <a:ext cx="228600" cy="2286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4" name="Oval 13"/>
          <p:cNvSpPr/>
          <p:nvPr/>
        </p:nvSpPr>
        <p:spPr bwMode="auto">
          <a:xfrm>
            <a:off x="3902318" y="2506049"/>
            <a:ext cx="228600" cy="2286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6" name="TextBox 15"/>
          <p:cNvSpPr txBox="1"/>
          <p:nvPr/>
        </p:nvSpPr>
        <p:spPr>
          <a:xfrm>
            <a:off x="3590059" y="3425092"/>
            <a:ext cx="853118" cy="523220"/>
          </a:xfrm>
          <a:prstGeom prst="rect">
            <a:avLst/>
          </a:prstGeom>
          <a:noFill/>
        </p:spPr>
        <p:txBody>
          <a:bodyPr wrap="none" rtlCol="0">
            <a:spAutoFit/>
          </a:bodyPr>
          <a:lstStyle/>
          <a:p>
            <a:pPr algn="ctr"/>
            <a:r>
              <a:rPr lang="en-US" sz="1400" b="1" dirty="0" err="1" smtClean="0"/>
              <a:t>RelROP</a:t>
            </a:r>
            <a:endParaRPr lang="en-US" sz="1400" b="1" dirty="0"/>
          </a:p>
          <a:p>
            <a:pPr algn="ctr"/>
            <a:r>
              <a:rPr lang="en-US" sz="1400" b="1" dirty="0" smtClean="0"/>
              <a:t>attacks</a:t>
            </a:r>
            <a:endParaRPr lang="en-US" sz="1400" b="1" dirty="0"/>
          </a:p>
        </p:txBody>
      </p:sp>
      <p:cxnSp>
        <p:nvCxnSpPr>
          <p:cNvPr id="18" name="Straight Connector 17"/>
          <p:cNvCxnSpPr>
            <a:stCxn id="9" idx="2"/>
            <a:endCxn id="8" idx="0"/>
          </p:cNvCxnSpPr>
          <p:nvPr/>
        </p:nvCxnSpPr>
        <p:spPr bwMode="auto">
          <a:xfrm>
            <a:off x="1947106" y="1690146"/>
            <a:ext cx="0" cy="82445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TextBox 19"/>
          <p:cNvSpPr txBox="1"/>
          <p:nvPr/>
        </p:nvSpPr>
        <p:spPr>
          <a:xfrm>
            <a:off x="796681" y="1831644"/>
            <a:ext cx="1235775" cy="307777"/>
          </a:xfrm>
          <a:prstGeom prst="rect">
            <a:avLst/>
          </a:prstGeom>
          <a:noFill/>
        </p:spPr>
        <p:txBody>
          <a:bodyPr wrap="square" rtlCol="0">
            <a:spAutoFit/>
          </a:bodyPr>
          <a:lstStyle/>
          <a:p>
            <a:pPr algn="ctr"/>
            <a:r>
              <a:rPr lang="en-US" sz="1400" b="1" dirty="0" smtClean="0"/>
              <a:t>2005 - 2012</a:t>
            </a:r>
            <a:endParaRPr lang="en-US" sz="1400" b="1" dirty="0"/>
          </a:p>
        </p:txBody>
      </p:sp>
      <p:cxnSp>
        <p:nvCxnSpPr>
          <p:cNvPr id="22" name="Straight Connector 21"/>
          <p:cNvCxnSpPr>
            <a:endCxn id="11" idx="0"/>
          </p:cNvCxnSpPr>
          <p:nvPr/>
        </p:nvCxnSpPr>
        <p:spPr bwMode="auto">
          <a:xfrm>
            <a:off x="2442945" y="2781300"/>
            <a:ext cx="6" cy="67524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TextBox 22"/>
          <p:cNvSpPr txBox="1"/>
          <p:nvPr/>
        </p:nvSpPr>
        <p:spPr>
          <a:xfrm>
            <a:off x="2374306" y="3076544"/>
            <a:ext cx="582211" cy="307777"/>
          </a:xfrm>
          <a:prstGeom prst="rect">
            <a:avLst/>
          </a:prstGeom>
          <a:noFill/>
        </p:spPr>
        <p:txBody>
          <a:bodyPr wrap="none" rtlCol="0">
            <a:spAutoFit/>
          </a:bodyPr>
          <a:lstStyle/>
          <a:p>
            <a:pPr algn="ctr"/>
            <a:r>
              <a:rPr lang="en-US" sz="1400" b="1" dirty="0" smtClean="0"/>
              <a:t>2012</a:t>
            </a:r>
            <a:endParaRPr lang="en-US" sz="1400" b="1" dirty="0"/>
          </a:p>
        </p:txBody>
      </p:sp>
      <p:cxnSp>
        <p:nvCxnSpPr>
          <p:cNvPr id="26" name="Straight Connector 25"/>
          <p:cNvCxnSpPr>
            <a:stCxn id="12" idx="2"/>
            <a:endCxn id="13" idx="0"/>
          </p:cNvCxnSpPr>
          <p:nvPr/>
        </p:nvCxnSpPr>
        <p:spPr bwMode="auto">
          <a:xfrm flipH="1">
            <a:off x="3160712" y="1690146"/>
            <a:ext cx="22311" cy="82445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TextBox 28"/>
          <p:cNvSpPr txBox="1"/>
          <p:nvPr/>
        </p:nvSpPr>
        <p:spPr>
          <a:xfrm>
            <a:off x="3146807" y="1867399"/>
            <a:ext cx="1146847" cy="307777"/>
          </a:xfrm>
          <a:prstGeom prst="rect">
            <a:avLst/>
          </a:prstGeom>
          <a:noFill/>
        </p:spPr>
        <p:txBody>
          <a:bodyPr wrap="square" rtlCol="0">
            <a:spAutoFit/>
          </a:bodyPr>
          <a:lstStyle/>
          <a:p>
            <a:pPr algn="ctr"/>
            <a:r>
              <a:rPr lang="en-US" sz="1400" b="1" dirty="0" smtClean="0"/>
              <a:t>2012 - 2017</a:t>
            </a:r>
            <a:endParaRPr lang="en-US" sz="1400" b="1" dirty="0"/>
          </a:p>
        </p:txBody>
      </p:sp>
      <p:cxnSp>
        <p:nvCxnSpPr>
          <p:cNvPr id="34" name="Straight Connector 33"/>
          <p:cNvCxnSpPr>
            <a:stCxn id="14" idx="4"/>
            <a:endCxn id="16" idx="0"/>
          </p:cNvCxnSpPr>
          <p:nvPr/>
        </p:nvCxnSpPr>
        <p:spPr bwMode="auto">
          <a:xfrm>
            <a:off x="4016618" y="2734649"/>
            <a:ext cx="0" cy="69044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6" name="TextBox 35"/>
          <p:cNvSpPr txBox="1"/>
          <p:nvPr/>
        </p:nvSpPr>
        <p:spPr>
          <a:xfrm>
            <a:off x="4014200" y="3085910"/>
            <a:ext cx="582211" cy="307777"/>
          </a:xfrm>
          <a:prstGeom prst="rect">
            <a:avLst/>
          </a:prstGeom>
          <a:noFill/>
        </p:spPr>
        <p:txBody>
          <a:bodyPr wrap="none" rtlCol="0">
            <a:spAutoFit/>
          </a:bodyPr>
          <a:lstStyle/>
          <a:p>
            <a:pPr algn="ctr"/>
            <a:r>
              <a:rPr lang="en-US" sz="1400" b="1" dirty="0" smtClean="0"/>
              <a:t>2019</a:t>
            </a:r>
            <a:endParaRPr lang="en-US" sz="1400" b="1" dirty="0"/>
          </a:p>
        </p:txBody>
      </p:sp>
      <p:sp>
        <p:nvSpPr>
          <p:cNvPr id="39" name="Rounded Rectangle 38"/>
          <p:cNvSpPr/>
          <p:nvPr/>
        </p:nvSpPr>
        <p:spPr bwMode="auto">
          <a:xfrm>
            <a:off x="7060804" y="1247842"/>
            <a:ext cx="1173511" cy="245590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Process 1 Memory</a:t>
            </a:r>
          </a:p>
        </p:txBody>
      </p:sp>
      <p:sp>
        <p:nvSpPr>
          <p:cNvPr id="40" name="Rectangle 39"/>
          <p:cNvSpPr/>
          <p:nvPr/>
        </p:nvSpPr>
        <p:spPr bwMode="auto">
          <a:xfrm>
            <a:off x="7055469" y="1617174"/>
            <a:ext cx="1172130" cy="533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Text</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sp>
        <p:nvSpPr>
          <p:cNvPr id="41" name="Rectangle 40"/>
          <p:cNvSpPr/>
          <p:nvPr/>
        </p:nvSpPr>
        <p:spPr bwMode="auto">
          <a:xfrm>
            <a:off x="7055649" y="2520896"/>
            <a:ext cx="117213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Segment </a:t>
            </a:r>
            <a:endParaRPr kumimoji="0" lang="en-US" sz="1400" b="1" i="0" u="none" strike="noStrike" cap="none" normalizeH="0" baseline="0" dirty="0" smtClean="0">
              <a:ln>
                <a:noFill/>
              </a:ln>
              <a:solidFill>
                <a:schemeClr val="tx1"/>
              </a:solidFill>
              <a:effectLst/>
              <a:latin typeface="Arial" pitchFamily="-110" charset="0"/>
            </a:endParaRPr>
          </a:p>
        </p:txBody>
      </p:sp>
      <p:pic>
        <p:nvPicPr>
          <p:cNvPr id="45" name="Picture 44"/>
          <p:cNvPicPr>
            <a:picLocks noChangeAspect="1"/>
          </p:cNvPicPr>
          <p:nvPr/>
        </p:nvPicPr>
        <p:blipFill rotWithShape="1">
          <a:blip r:embed="rId3">
            <a:duotone>
              <a:prstClr val="black"/>
              <a:srgbClr val="FF000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l="20000" t="7778" r="18889" b="30000"/>
          <a:stretch/>
        </p:blipFill>
        <p:spPr>
          <a:xfrm>
            <a:off x="6196605" y="1078798"/>
            <a:ext cx="787523" cy="801842"/>
          </a:xfrm>
          <a:prstGeom prst="rect">
            <a:avLst/>
          </a:prstGeom>
        </p:spPr>
      </p:pic>
      <p:sp>
        <p:nvSpPr>
          <p:cNvPr id="46" name="Right Arrow 45"/>
          <p:cNvSpPr/>
          <p:nvPr/>
        </p:nvSpPr>
        <p:spPr bwMode="auto">
          <a:xfrm rot="1803257">
            <a:off x="6261745" y="1929114"/>
            <a:ext cx="969001" cy="375489"/>
          </a:xfrm>
          <a:prstGeom prst="rightArrow">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itchFamily="-110" charset="0"/>
              </a:rPr>
              <a:t>$hellC0D3</a:t>
            </a:r>
          </a:p>
        </p:txBody>
      </p:sp>
      <p:sp>
        <p:nvSpPr>
          <p:cNvPr id="51" name="Right Arrow 50"/>
          <p:cNvSpPr/>
          <p:nvPr/>
        </p:nvSpPr>
        <p:spPr bwMode="auto">
          <a:xfrm>
            <a:off x="8347692" y="2296668"/>
            <a:ext cx="978408" cy="484632"/>
          </a:xfrm>
          <a:prstGeom prst="rightArrow">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110" charset="0"/>
              </a:rPr>
              <a:t>Trap</a:t>
            </a:r>
          </a:p>
        </p:txBody>
      </p:sp>
      <p:pic>
        <p:nvPicPr>
          <p:cNvPr id="52" name="Picture 5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67406" y="1951591"/>
            <a:ext cx="2625298" cy="1325009"/>
          </a:xfrm>
          <a:prstGeom prst="rect">
            <a:avLst/>
          </a:prstGeom>
        </p:spPr>
      </p:pic>
    </p:spTree>
    <p:extLst>
      <p:ext uri="{BB962C8B-B14F-4D97-AF65-F5344CB8AC3E}">
        <p14:creationId xmlns:p14="http://schemas.microsoft.com/office/powerpoint/2010/main" val="3853518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449" y="100584"/>
            <a:ext cx="10259945" cy="813816"/>
          </a:xfrm>
        </p:spPr>
        <p:txBody>
          <a:bodyPr/>
          <a:lstStyle/>
          <a:p>
            <a:r>
              <a:rPr lang="en-US" dirty="0"/>
              <a:t>Lesson 3: Threat Model and System Type </a:t>
            </a:r>
            <a:r>
              <a:rPr lang="en-US" dirty="0" smtClean="0"/>
              <a:t>Matter</a:t>
            </a:r>
            <a:br>
              <a:rPr lang="en-US" dirty="0" smtClean="0"/>
            </a:br>
            <a:r>
              <a:rPr lang="en-US" dirty="0" smtClean="0"/>
              <a:t>Lessons and Opportunities</a:t>
            </a:r>
            <a:endParaRPr lang="en-US" dirty="0"/>
          </a:p>
        </p:txBody>
      </p:sp>
      <p:sp>
        <p:nvSpPr>
          <p:cNvPr id="5" name="Content Placeholder 2"/>
          <p:cNvSpPr>
            <a:spLocks noGrp="1"/>
          </p:cNvSpPr>
          <p:nvPr>
            <p:ph idx="1"/>
          </p:nvPr>
        </p:nvSpPr>
        <p:spPr>
          <a:xfrm>
            <a:off x="618584" y="1680865"/>
            <a:ext cx="5314328" cy="4436471"/>
          </a:xfrm>
        </p:spPr>
        <p:txBody>
          <a:bodyPr/>
          <a:lstStyle/>
          <a:p>
            <a:r>
              <a:rPr lang="en-US" dirty="0" smtClean="0"/>
              <a:t>Ad-hoc metrics may underestimate the ingenuity of attackers and overestimate the security provided by a MTD</a:t>
            </a:r>
          </a:p>
          <a:p>
            <a:pPr lvl="1"/>
            <a:r>
              <a:rPr lang="en-US" dirty="0" smtClean="0"/>
              <a:t>Dangerous to claim a defense makes an attack ‘too hard’</a:t>
            </a:r>
          </a:p>
          <a:p>
            <a:r>
              <a:rPr lang="en-US" dirty="0" smtClean="0"/>
              <a:t>Implicit assumption that attacks on integrity are ‘worse’ than loss of availability can make defense deployment </a:t>
            </a:r>
            <a:r>
              <a:rPr lang="en-US" i="1" dirty="0" smtClean="0"/>
              <a:t>reduce </a:t>
            </a:r>
            <a:r>
              <a:rPr lang="en-US" dirty="0" smtClean="0"/>
              <a:t>assurance of system</a:t>
            </a:r>
            <a:endParaRPr lang="en-US" i="1" dirty="0" smtClean="0"/>
          </a:p>
        </p:txBody>
      </p:sp>
      <p:sp>
        <p:nvSpPr>
          <p:cNvPr id="6" name="Content Placeholder 3"/>
          <p:cNvSpPr>
            <a:spLocks noGrp="1"/>
          </p:cNvSpPr>
          <p:nvPr>
            <p:ph idx="10"/>
          </p:nvPr>
        </p:nvSpPr>
        <p:spPr>
          <a:xfrm>
            <a:off x="6201066" y="1680865"/>
            <a:ext cx="5314328" cy="4436472"/>
          </a:xfrm>
        </p:spPr>
        <p:txBody>
          <a:bodyPr/>
          <a:lstStyle/>
          <a:p>
            <a:r>
              <a:rPr lang="en-US" dirty="0" smtClean="0"/>
              <a:t>Develop evaluation criteria that are informed by realistic attacker behavior</a:t>
            </a:r>
          </a:p>
          <a:p>
            <a:pPr lvl="1"/>
            <a:r>
              <a:rPr lang="en-US" dirty="0" smtClean="0"/>
              <a:t>Avoid assuming attackers a limited to specific techniques</a:t>
            </a:r>
          </a:p>
          <a:p>
            <a:r>
              <a:rPr lang="en-US" dirty="0" smtClean="0"/>
              <a:t>Target MTD development for non-conventional platforms</a:t>
            </a:r>
          </a:p>
          <a:p>
            <a:pPr lvl="1"/>
            <a:r>
              <a:rPr lang="en-US" dirty="0" smtClean="0"/>
              <a:t>Real-time predictability constraints</a:t>
            </a:r>
          </a:p>
          <a:p>
            <a:pPr lvl="1"/>
            <a:r>
              <a:rPr lang="en-US" smtClean="0"/>
              <a:t>High-availability requirements</a:t>
            </a:r>
          </a:p>
          <a:p>
            <a:pPr lvl="1"/>
            <a:endParaRPr lang="en-US" dirty="0" smtClean="0"/>
          </a:p>
        </p:txBody>
      </p:sp>
      <p:sp>
        <p:nvSpPr>
          <p:cNvPr id="7" name="TextBox 6"/>
          <p:cNvSpPr txBox="1"/>
          <p:nvPr/>
        </p:nvSpPr>
        <p:spPr>
          <a:xfrm flipH="1">
            <a:off x="618584" y="1066801"/>
            <a:ext cx="5314328" cy="461665"/>
          </a:xfrm>
          <a:prstGeom prst="rect">
            <a:avLst/>
          </a:prstGeom>
          <a:noFill/>
        </p:spPr>
        <p:txBody>
          <a:bodyPr wrap="square" rtlCol="0">
            <a:spAutoFit/>
          </a:bodyPr>
          <a:lstStyle/>
          <a:p>
            <a:pPr algn="ctr"/>
            <a:r>
              <a:rPr lang="en-US" b="1" u="sng" dirty="0" smtClean="0"/>
              <a:t>Lessons Learned</a:t>
            </a:r>
            <a:endParaRPr lang="en-US" b="1" u="sng" dirty="0"/>
          </a:p>
        </p:txBody>
      </p:sp>
      <p:sp>
        <p:nvSpPr>
          <p:cNvPr id="8" name="TextBox 7"/>
          <p:cNvSpPr txBox="1"/>
          <p:nvPr/>
        </p:nvSpPr>
        <p:spPr>
          <a:xfrm flipH="1">
            <a:off x="6094412" y="1066800"/>
            <a:ext cx="5314328" cy="461665"/>
          </a:xfrm>
          <a:prstGeom prst="rect">
            <a:avLst/>
          </a:prstGeom>
          <a:noFill/>
        </p:spPr>
        <p:txBody>
          <a:bodyPr wrap="square" rtlCol="0">
            <a:spAutoFit/>
          </a:bodyPr>
          <a:lstStyle/>
          <a:p>
            <a:pPr algn="ctr"/>
            <a:r>
              <a:rPr lang="en-US" b="1" u="sng" dirty="0" smtClean="0"/>
              <a:t>Future Opportunities</a:t>
            </a:r>
            <a:endParaRPr lang="en-US" b="1" u="sng" dirty="0"/>
          </a:p>
        </p:txBody>
      </p:sp>
    </p:spTree>
    <p:extLst>
      <p:ext uri="{BB962C8B-B14F-4D97-AF65-F5344CB8AC3E}">
        <p14:creationId xmlns:p14="http://schemas.microsoft.com/office/powerpoint/2010/main" val="1344212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Lincoln_2012_v16x9">
  <a:themeElements>
    <a:clrScheme name="Custom 1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400" b="1" i="0" u="none" strike="noStrike" cap="none" normalizeH="0" baseline="0" dirty="0" smtClean="0">
            <a:ln>
              <a:noFill/>
            </a:ln>
            <a:solidFill>
              <a:schemeClr val="tx1"/>
            </a:solidFill>
            <a:effectLst/>
            <a:latin typeface="Arial" pitchFamily="-110" charset="0"/>
          </a:defRPr>
        </a:defPPr>
      </a:lstStyle>
    </a:spDef>
    <a:lnDef>
      <a:spPr bwMode="auto">
        <a:solidFill>
          <a:schemeClr val="accent1"/>
        </a:solidFill>
        <a:ln w="12700" cap="flat" cmpd="sng" algn="ctr">
          <a:solidFill>
            <a:schemeClr val="tx1"/>
          </a:solidFill>
          <a:prstDash val="solid"/>
          <a:round/>
          <a:headEnd type="none" w="sm" len="sm"/>
          <a:tailEnd type="none" w="sm" len="sm"/>
        </a:ln>
        <a:effectLst/>
      </a:spPr>
      <a:bodyPr/>
      <a:lstStyle/>
    </a:lnDef>
    <a:txDef>
      <a:spPr>
        <a:noFill/>
      </a:spPr>
      <a:bodyPr wrap="square" rtlCol="0">
        <a:spAutoFit/>
      </a:bodyPr>
      <a:lstStyle>
        <a:defPPr algn="ctr">
          <a:defRPr sz="1400" b="1" dirty="0"/>
        </a:defPPr>
      </a:lstStyle>
    </a:tx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Lincoln_2012_v16x9</Template>
  <TotalTime>29782</TotalTime>
  <Pages>1</Pages>
  <Words>4549</Words>
  <Application>Microsoft Office PowerPoint</Application>
  <PresentationFormat>Custom</PresentationFormat>
  <Paragraphs>342</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Arial</vt:lpstr>
      <vt:lpstr>Times New Roman</vt:lpstr>
      <vt:lpstr>Wingdings</vt:lpstr>
      <vt:lpstr>Lincoln_2012_v16x9</vt:lpstr>
      <vt:lpstr>Lessons Learned in Network and Memory-Based Moving Target Defenses</vt:lpstr>
      <vt:lpstr>Seven Years of Moving-Target Research</vt:lpstr>
      <vt:lpstr>Moving-Target Taxonomy</vt:lpstr>
      <vt:lpstr>Lesson 1: Attackers Can Use APIs Too 2017 NotPetya Attack</vt:lpstr>
      <vt:lpstr>Lesson 1: Attackers Can Use APIs Too Lessons and Opportunities</vt:lpstr>
      <vt:lpstr>Lesson 2: Hide Information That Only The Attacker Needs</vt:lpstr>
      <vt:lpstr>Lesson 2: Hide Information That Only The Attacker Needs Lessons and Opportunities</vt:lpstr>
      <vt:lpstr>Lesson 3: Threat Model and System Type Matter</vt:lpstr>
      <vt:lpstr>Lesson 3: Threat Model and System Type Matter Lessons and Opportunities</vt:lpstr>
      <vt:lpstr>Lesson 4: Used Improperly, MTD May Help Attackers</vt:lpstr>
      <vt:lpstr>Lesson 4: Used Improperly, MTD May Help Attackers Lessons and Opportunities</vt:lpstr>
      <vt:lpstr>Lesson 5: Timescale of Movement Must Match Threat Model</vt:lpstr>
      <vt:lpstr>Lesson 5: Timescale of Movement Must Match Threat Model Lessons and Opportunities</vt:lpstr>
      <vt:lpstr>Lesson 6: MTDs Must Preserve System-Wide Consistency</vt:lpstr>
      <vt:lpstr>Lesson 6: MTDs Must Preserve System-Wide Consistency Lessons and Opportunities</vt:lpstr>
      <vt:lpstr>Summary</vt:lpstr>
      <vt:lpstr>Questions?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that may be useful</dc:title>
  <dc:subject/>
  <dc:creator>John Holodnak</dc:creator>
  <cp:keywords/>
  <dc:description/>
  <cp:lastModifiedBy>Jero, Samuel - 0558 - MITLL</cp:lastModifiedBy>
  <cp:revision>192</cp:revision>
  <cp:lastPrinted>2001-06-18T18:57:59Z</cp:lastPrinted>
  <dcterms:created xsi:type="dcterms:W3CDTF">2019-04-19T16:50:39Z</dcterms:created>
  <dcterms:modified xsi:type="dcterms:W3CDTF">2020-11-05T21:18:02Z</dcterms:modified>
  <cp:category/>
</cp:coreProperties>
</file>