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4"/>
  </p:notesMasterIdLst>
  <p:handoutMasterIdLst>
    <p:handoutMasterId r:id="rId25"/>
  </p:handoutMasterIdLst>
  <p:sldIdLst>
    <p:sldId id="464" r:id="rId2"/>
    <p:sldId id="1383" r:id="rId3"/>
    <p:sldId id="1429" r:id="rId4"/>
    <p:sldId id="1435" r:id="rId5"/>
    <p:sldId id="1386" r:id="rId6"/>
    <p:sldId id="1430" r:id="rId7"/>
    <p:sldId id="1441" r:id="rId8"/>
    <p:sldId id="1387" r:id="rId9"/>
    <p:sldId id="1442" r:id="rId10"/>
    <p:sldId id="1443" r:id="rId11"/>
    <p:sldId id="1392" r:id="rId12"/>
    <p:sldId id="1444" r:id="rId13"/>
    <p:sldId id="1432" r:id="rId14"/>
    <p:sldId id="1433" r:id="rId15"/>
    <p:sldId id="1385" r:id="rId16"/>
    <p:sldId id="1394" r:id="rId17"/>
    <p:sldId id="1438" r:id="rId18"/>
    <p:sldId id="1396" r:id="rId19"/>
    <p:sldId id="1447" r:id="rId20"/>
    <p:sldId id="1446" r:id="rId21"/>
    <p:sldId id="1439" r:id="rId22"/>
    <p:sldId id="1402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FF"/>
    <a:srgbClr val="3366FF"/>
    <a:srgbClr val="FFF68C"/>
    <a:srgbClr val="010201"/>
    <a:srgbClr val="1DFF16"/>
    <a:srgbClr val="FFE39D"/>
    <a:srgbClr val="3939FF"/>
    <a:srgbClr val="009900"/>
    <a:srgbClr val="4F4FFF"/>
    <a:srgbClr val="43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9" autoAdjust="0"/>
    <p:restoredTop sz="86399" autoAdjust="0"/>
  </p:normalViewPr>
  <p:slideViewPr>
    <p:cSldViewPr>
      <p:cViewPr>
        <p:scale>
          <a:sx n="87" d="100"/>
          <a:sy n="87" d="100"/>
        </p:scale>
        <p:origin x="960" y="63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-13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928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27EE-CE67-8D49-9B39-1131C2AC498B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9A28-BB81-9E43-A4EF-0D274BA2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3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F046-5085-47BE-BCB2-8EE453FF0BEE}" type="datetimeFigureOut">
              <a:rPr lang="en-US" smtClean="0"/>
              <a:pPr/>
              <a:t>1/31/21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D9E86-DA7C-4979-9B23-43B449DA5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92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3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Relies on many assumption, the one we focus on 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D9E86-DA7C-4979-9B23-43B449DA51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4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experiment consists of a single path switching flow between a source and destination node connected by N = 9 disjoint paths. The flow was a bulk data transfer of size 20 </a:t>
            </a:r>
            <a:r>
              <a:rPr lang="en-US" i="1" dirty="0"/>
              <a:t>MB</a:t>
            </a:r>
            <a:r>
              <a:rPr lang="en-US" dirty="0"/>
              <a:t>. The bulk data is divided into messages of size 256 </a:t>
            </a:r>
            <a:r>
              <a:rPr lang="en-US" i="1" dirty="0"/>
              <a:t>B </a:t>
            </a:r>
            <a:r>
              <a:rPr lang="en-US" dirty="0"/>
              <a:t>for transmission. The multi-path switching parameter K is set to 5 and the switching interval </a:t>
            </a:r>
            <a:r>
              <a:rPr lang="el-GR" dirty="0"/>
              <a:t>δ </a:t>
            </a:r>
            <a:r>
              <a:rPr lang="en-US" dirty="0"/>
              <a:t>is set to to 100 </a:t>
            </a:r>
            <a:r>
              <a:rPr lang="en-US" dirty="0" err="1"/>
              <a:t>ms.</a:t>
            </a:r>
            <a:r>
              <a:rPr lang="en-US" dirty="0"/>
              <a:t> Two scenarios are considered where path delays are drawn uniformly from the range [0,250] </a:t>
            </a:r>
            <a:r>
              <a:rPr lang="en-US" dirty="0" err="1"/>
              <a:t>ms</a:t>
            </a:r>
            <a:r>
              <a:rPr lang="en-US" dirty="0"/>
              <a:t> and the set {0,100,200} </a:t>
            </a:r>
            <a:r>
              <a:rPr lang="en-US" dirty="0" err="1"/>
              <a:t>ms.</a:t>
            </a:r>
            <a:r>
              <a:rPr lang="en-US" dirty="0"/>
              <a:t> Each of the paths also incurred 50 </a:t>
            </a:r>
            <a:r>
              <a:rPr lang="en-US" dirty="0" err="1"/>
              <a:t>ms</a:t>
            </a:r>
            <a:r>
              <a:rPr lang="en-US" dirty="0"/>
              <a:t> of jitter meaning that the latency on an individual path could randomly vary by up to 50 </a:t>
            </a:r>
            <a:r>
              <a:rPr lang="en-US" dirty="0" err="1"/>
              <a:t>ms</a:t>
            </a:r>
            <a:r>
              <a:rPr lang="en-US" dirty="0"/>
              <a:t> for each packet transmitted over the path. These latency values were selected as we believe they represent a reasonable upper bound on the amount of latency experienced by typical Internet traffic.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D9E86-DA7C-4979-9B23-43B449DA51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2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network attack, switches are compromised when they are vulnerable, maybe because a weak password was used or a software vulnerability is present in their implementation. Switches in an enterprise-level network often have rather homogeneous models, so we assume that the attacker has access to all switches and can redirect a copy of the traffic to their machine.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D9E86-DA7C-4979-9B23-43B449DA51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1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Independent switching interval, </a:t>
            </a:r>
            <a:r>
              <a:rPr lang="el-GR" dirty="0"/>
              <a:t>δ = 200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D9E86-DA7C-4979-9B23-43B449DA515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3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</a:t>
            </a:r>
            <a:r>
              <a:rPr lang="en-US" i="1" dirty="0" err="1"/>
              <a:t>ms</a:t>
            </a:r>
            <a:r>
              <a:rPr lang="en-US" i="1" dirty="0"/>
              <a:t> </a:t>
            </a:r>
            <a:r>
              <a:rPr lang="en-US" dirty="0"/>
              <a:t>delay on each link, randomly sampled delay from the continuous interval [0 </a:t>
            </a:r>
            <a:r>
              <a:rPr lang="en-US" i="1" dirty="0" err="1"/>
              <a:t>ms</a:t>
            </a:r>
            <a:r>
              <a:rPr lang="en-US" dirty="0"/>
              <a:t>, 100 </a:t>
            </a:r>
            <a:r>
              <a:rPr lang="en-US" i="1" dirty="0" err="1"/>
              <a:t>ms</a:t>
            </a:r>
            <a:r>
              <a:rPr lang="en-US" dirty="0"/>
              <a:t>] is applied before the first node and a randomly sampled jitter from the continuous interval [0 </a:t>
            </a:r>
            <a:r>
              <a:rPr lang="el-GR" dirty="0"/>
              <a:t>μ</a:t>
            </a:r>
            <a:r>
              <a:rPr lang="en-US" dirty="0"/>
              <a:t>s, 100 </a:t>
            </a:r>
            <a:r>
              <a:rPr lang="el-GR" dirty="0"/>
              <a:t>μ</a:t>
            </a:r>
            <a:r>
              <a:rPr lang="en-US" dirty="0"/>
              <a:t>s] is applied on each share sent.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D9E86-DA7C-4979-9B23-43B449DA515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7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7162800" cy="1219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858000" cy="1676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4676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3962400"/>
            <a:ext cx="74676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Cristina Nita-Rotaru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3781-2216-4485-B7CD-236DB9132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65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65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Cristina Nita-Rotaru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3FBE-875E-4DFB-A621-933094F27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14272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8192750" y="6452552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152400"/>
            <a:ext cx="8458200" cy="685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1" r:id="rId12"/>
    <p:sldLayoutId id="2147484082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moviesegmentstoassessgrammargoals.blogspot.com/2016/05/sponge-bob-verb-to-b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reepngimg.com/png/29730-alice-in-wonderland-hd" TargetMode="External"/><Relationship Id="rId9" Type="http://schemas.openxmlformats.org/officeDocument/2006/relationships/hyperlink" Target="https://en.wiktionary.org/wiki/evi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8153400" cy="1905000"/>
          </a:xfrm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dirty="0"/>
              <a:t>More than a Fair Share: </a:t>
            </a:r>
            <a:br>
              <a:rPr lang="en-US" dirty="0"/>
            </a:br>
            <a:r>
              <a:rPr lang="en-US" dirty="0"/>
              <a:t>Network Data Remanence Attacks against Secret Sharing-based Schemes</a:t>
            </a:r>
            <a:br>
              <a:rPr lang="en-US" dirty="0"/>
            </a:br>
            <a:endParaRPr lang="en-US" dirty="0"/>
          </a:p>
        </p:txBody>
      </p:sp>
      <p:sp>
        <p:nvSpPr>
          <p:cNvPr id="1812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89225"/>
            <a:ext cx="8001000" cy="2263775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Leila Rashidi, Daniel </a:t>
            </a:r>
            <a:r>
              <a:rPr lang="en-US" sz="2400" dirty="0" err="1"/>
              <a:t>Kostecki</a:t>
            </a:r>
            <a:r>
              <a:rPr lang="en-US" sz="2400" dirty="0"/>
              <a:t>, Alexander James, Anthony Peterson, Majid Ghaderi, Samuel </a:t>
            </a:r>
            <a:r>
              <a:rPr lang="en-US" sz="2400" dirty="0" err="1"/>
              <a:t>Jero</a:t>
            </a:r>
            <a:r>
              <a:rPr lang="en-US" sz="2400" dirty="0"/>
              <a:t>, </a:t>
            </a:r>
            <a:r>
              <a:rPr lang="en-US" sz="2400" b="1" dirty="0"/>
              <a:t>Cristina Nita-Rotaru</a:t>
            </a:r>
            <a:r>
              <a:rPr lang="en-US" sz="2400" dirty="0"/>
              <a:t>, Hamed </a:t>
            </a:r>
            <a:r>
              <a:rPr lang="en-US" sz="2400" dirty="0" err="1"/>
              <a:t>Okhravi</a:t>
            </a:r>
            <a:r>
              <a:rPr lang="en-US" sz="2400" dirty="0"/>
              <a:t>, </a:t>
            </a:r>
            <a:r>
              <a:rPr lang="en-US" sz="2400" dirty="0" err="1"/>
              <a:t>Reihaneh</a:t>
            </a:r>
            <a:r>
              <a:rPr lang="en-US" sz="2400" dirty="0"/>
              <a:t> </a:t>
            </a:r>
            <a:r>
              <a:rPr lang="en-US" sz="2400" dirty="0" err="1"/>
              <a:t>Safavi-Naini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8DA1E2A-1E6C-2F41-8890-4E3112E0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4813772"/>
            <a:ext cx="2025650" cy="844497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EE5BC74-3A8D-7740-83A6-0467A531C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67577"/>
            <a:ext cx="3218483" cy="1199823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54CE67B7-9EA5-4E41-8E88-BA63EA9AB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368800"/>
            <a:ext cx="2914650" cy="1727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5445-B22E-4B4F-8A44-38665D3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990600"/>
          </a:xfrm>
        </p:spPr>
        <p:txBody>
          <a:bodyPr/>
          <a:lstStyle/>
          <a:p>
            <a:r>
              <a:rPr lang="en-US" dirty="0"/>
              <a:t>Network Data Remanence Side-Channel (NDR)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312BB-E1C9-EC40-8832-AFE8ED46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CC8BE-7187-A548-A55A-0F317A2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CFCA2B-F431-DF41-9377-00709A6CE4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610"/>
            <a:ext cx="8229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(5, 9) scheme, showing active paths – paths that have ongoing packets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E720A-9ACA-5F42-B258-61BECA7BC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2057400"/>
            <a:ext cx="4318000" cy="347363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19AE00E-E273-F548-838E-86EFBDE921BC}"/>
              </a:ext>
            </a:extLst>
          </p:cNvPr>
          <p:cNvSpPr txBox="1">
            <a:spLocks/>
          </p:cNvSpPr>
          <p:nvPr/>
        </p:nvSpPr>
        <p:spPr>
          <a:xfrm>
            <a:off x="496824" y="5715000"/>
            <a:ext cx="8458200" cy="1584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Packets linger longer in the network creating a side-channel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FBCDF3-A82F-6240-A386-E1635582B6D1}"/>
              </a:ext>
            </a:extLst>
          </p:cNvPr>
          <p:cNvGrpSpPr/>
          <p:nvPr/>
        </p:nvGrpSpPr>
        <p:grpSpPr>
          <a:xfrm>
            <a:off x="4572000" y="3533966"/>
            <a:ext cx="3010715" cy="2060574"/>
            <a:chOff x="4800600" y="3959226"/>
            <a:chExt cx="3010715" cy="206057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6E2558-494C-BD4D-8C99-C15D17ABBE20}"/>
                </a:ext>
              </a:extLst>
            </p:cNvPr>
            <p:cNvSpPr/>
            <p:nvPr/>
          </p:nvSpPr>
          <p:spPr>
            <a:xfrm>
              <a:off x="4800600" y="3959226"/>
              <a:ext cx="3010715" cy="2060574"/>
            </a:xfrm>
            <a:custGeom>
              <a:avLst/>
              <a:gdLst>
                <a:gd name="connsiteX0" fmla="*/ 3372665 w 3629840"/>
                <a:gd name="connsiteY0" fmla="*/ 300038 h 2514600"/>
                <a:gd name="connsiteX1" fmla="*/ 3372665 w 3629840"/>
                <a:gd name="connsiteY1" fmla="*/ 300038 h 2514600"/>
                <a:gd name="connsiteX2" fmla="*/ 3115490 w 3629840"/>
                <a:gd name="connsiteY2" fmla="*/ 142875 h 2514600"/>
                <a:gd name="connsiteX3" fmla="*/ 2329678 w 3629840"/>
                <a:gd name="connsiteY3" fmla="*/ 0 h 2514600"/>
                <a:gd name="connsiteX4" fmla="*/ 1558153 w 3629840"/>
                <a:gd name="connsiteY4" fmla="*/ 14288 h 2514600"/>
                <a:gd name="connsiteX5" fmla="*/ 1472428 w 3629840"/>
                <a:gd name="connsiteY5" fmla="*/ 57150 h 2514600"/>
                <a:gd name="connsiteX6" fmla="*/ 1415278 w 3629840"/>
                <a:gd name="connsiteY6" fmla="*/ 71438 h 2514600"/>
                <a:gd name="connsiteX7" fmla="*/ 1300978 w 3629840"/>
                <a:gd name="connsiteY7" fmla="*/ 128588 h 2514600"/>
                <a:gd name="connsiteX8" fmla="*/ 1258115 w 3629840"/>
                <a:gd name="connsiteY8" fmla="*/ 157163 h 2514600"/>
                <a:gd name="connsiteX9" fmla="*/ 1015228 w 3629840"/>
                <a:gd name="connsiteY9" fmla="*/ 185738 h 2514600"/>
                <a:gd name="connsiteX10" fmla="*/ 900928 w 3629840"/>
                <a:gd name="connsiteY10" fmla="*/ 214313 h 2514600"/>
                <a:gd name="connsiteX11" fmla="*/ 815203 w 3629840"/>
                <a:gd name="connsiteY11" fmla="*/ 300038 h 2514600"/>
                <a:gd name="connsiteX12" fmla="*/ 772340 w 3629840"/>
                <a:gd name="connsiteY12" fmla="*/ 357188 h 2514600"/>
                <a:gd name="connsiteX13" fmla="*/ 686615 w 3629840"/>
                <a:gd name="connsiteY13" fmla="*/ 471488 h 2514600"/>
                <a:gd name="connsiteX14" fmla="*/ 643753 w 3629840"/>
                <a:gd name="connsiteY14" fmla="*/ 528638 h 2514600"/>
                <a:gd name="connsiteX15" fmla="*/ 615178 w 3629840"/>
                <a:gd name="connsiteY15" fmla="*/ 571500 h 2514600"/>
                <a:gd name="connsiteX16" fmla="*/ 572315 w 3629840"/>
                <a:gd name="connsiteY16" fmla="*/ 628650 h 2514600"/>
                <a:gd name="connsiteX17" fmla="*/ 486590 w 3629840"/>
                <a:gd name="connsiteY17" fmla="*/ 771525 h 2514600"/>
                <a:gd name="connsiteX18" fmla="*/ 443728 w 3629840"/>
                <a:gd name="connsiteY18" fmla="*/ 842963 h 2514600"/>
                <a:gd name="connsiteX19" fmla="*/ 415153 w 3629840"/>
                <a:gd name="connsiteY19" fmla="*/ 942975 h 2514600"/>
                <a:gd name="connsiteX20" fmla="*/ 358003 w 3629840"/>
                <a:gd name="connsiteY20" fmla="*/ 1085850 h 2514600"/>
                <a:gd name="connsiteX21" fmla="*/ 329428 w 3629840"/>
                <a:gd name="connsiteY21" fmla="*/ 1171575 h 2514600"/>
                <a:gd name="connsiteX22" fmla="*/ 300853 w 3629840"/>
                <a:gd name="connsiteY22" fmla="*/ 1257300 h 2514600"/>
                <a:gd name="connsiteX23" fmla="*/ 286565 w 3629840"/>
                <a:gd name="connsiteY23" fmla="*/ 1300163 h 2514600"/>
                <a:gd name="connsiteX24" fmla="*/ 257990 w 3629840"/>
                <a:gd name="connsiteY24" fmla="*/ 1414463 h 2514600"/>
                <a:gd name="connsiteX25" fmla="*/ 243703 w 3629840"/>
                <a:gd name="connsiteY25" fmla="*/ 1457325 h 2514600"/>
                <a:gd name="connsiteX26" fmla="*/ 143690 w 3629840"/>
                <a:gd name="connsiteY26" fmla="*/ 1585913 h 2514600"/>
                <a:gd name="connsiteX27" fmla="*/ 100828 w 3629840"/>
                <a:gd name="connsiteY27" fmla="*/ 1614488 h 2514600"/>
                <a:gd name="connsiteX28" fmla="*/ 57965 w 3629840"/>
                <a:gd name="connsiteY28" fmla="*/ 1628775 h 2514600"/>
                <a:gd name="connsiteX29" fmla="*/ 815 w 3629840"/>
                <a:gd name="connsiteY29" fmla="*/ 1714500 h 2514600"/>
                <a:gd name="connsiteX30" fmla="*/ 29390 w 3629840"/>
                <a:gd name="connsiteY30" fmla="*/ 1843088 h 2514600"/>
                <a:gd name="connsiteX31" fmla="*/ 72253 w 3629840"/>
                <a:gd name="connsiteY31" fmla="*/ 1885950 h 2514600"/>
                <a:gd name="connsiteX32" fmla="*/ 115115 w 3629840"/>
                <a:gd name="connsiteY32" fmla="*/ 1943100 h 2514600"/>
                <a:gd name="connsiteX33" fmla="*/ 215128 w 3629840"/>
                <a:gd name="connsiteY33" fmla="*/ 2028825 h 2514600"/>
                <a:gd name="connsiteX34" fmla="*/ 257990 w 3629840"/>
                <a:gd name="connsiteY34" fmla="*/ 2057400 h 2514600"/>
                <a:gd name="connsiteX35" fmla="*/ 315140 w 3629840"/>
                <a:gd name="connsiteY35" fmla="*/ 2071688 h 2514600"/>
                <a:gd name="connsiteX36" fmla="*/ 358003 w 3629840"/>
                <a:gd name="connsiteY36" fmla="*/ 2100263 h 2514600"/>
                <a:gd name="connsiteX37" fmla="*/ 458015 w 3629840"/>
                <a:gd name="connsiteY37" fmla="*/ 2128838 h 2514600"/>
                <a:gd name="connsiteX38" fmla="*/ 543740 w 3629840"/>
                <a:gd name="connsiteY38" fmla="*/ 2157413 h 2514600"/>
                <a:gd name="connsiteX39" fmla="*/ 586603 w 3629840"/>
                <a:gd name="connsiteY39" fmla="*/ 2171700 h 2514600"/>
                <a:gd name="connsiteX40" fmla="*/ 743765 w 3629840"/>
                <a:gd name="connsiteY40" fmla="*/ 2214563 h 2514600"/>
                <a:gd name="connsiteX41" fmla="*/ 829490 w 3629840"/>
                <a:gd name="connsiteY41" fmla="*/ 2328863 h 2514600"/>
                <a:gd name="connsiteX42" fmla="*/ 886640 w 3629840"/>
                <a:gd name="connsiteY42" fmla="*/ 2386013 h 2514600"/>
                <a:gd name="connsiteX43" fmla="*/ 915215 w 3629840"/>
                <a:gd name="connsiteY43" fmla="*/ 2428875 h 2514600"/>
                <a:gd name="connsiteX44" fmla="*/ 1015228 w 3629840"/>
                <a:gd name="connsiteY44" fmla="*/ 2500313 h 2514600"/>
                <a:gd name="connsiteX45" fmla="*/ 1072378 w 3629840"/>
                <a:gd name="connsiteY45" fmla="*/ 2514600 h 2514600"/>
                <a:gd name="connsiteX46" fmla="*/ 1300978 w 3629840"/>
                <a:gd name="connsiteY46" fmla="*/ 2500313 h 2514600"/>
                <a:gd name="connsiteX47" fmla="*/ 1443853 w 3629840"/>
                <a:gd name="connsiteY47" fmla="*/ 2471738 h 2514600"/>
                <a:gd name="connsiteX48" fmla="*/ 1572440 w 3629840"/>
                <a:gd name="connsiteY48" fmla="*/ 2428875 h 2514600"/>
                <a:gd name="connsiteX49" fmla="*/ 1629590 w 3629840"/>
                <a:gd name="connsiteY49" fmla="*/ 2400300 h 2514600"/>
                <a:gd name="connsiteX50" fmla="*/ 1729603 w 3629840"/>
                <a:gd name="connsiteY50" fmla="*/ 2371725 h 2514600"/>
                <a:gd name="connsiteX51" fmla="*/ 1772465 w 3629840"/>
                <a:gd name="connsiteY51" fmla="*/ 2343150 h 2514600"/>
                <a:gd name="connsiteX52" fmla="*/ 1829615 w 3629840"/>
                <a:gd name="connsiteY52" fmla="*/ 2328863 h 2514600"/>
                <a:gd name="connsiteX53" fmla="*/ 1915340 w 3629840"/>
                <a:gd name="connsiteY53" fmla="*/ 2243138 h 2514600"/>
                <a:gd name="connsiteX54" fmla="*/ 1929628 w 3629840"/>
                <a:gd name="connsiteY54" fmla="*/ 2185988 h 2514600"/>
                <a:gd name="connsiteX55" fmla="*/ 1986778 w 3629840"/>
                <a:gd name="connsiteY55" fmla="*/ 2171700 h 2514600"/>
                <a:gd name="connsiteX56" fmla="*/ 2072503 w 3629840"/>
                <a:gd name="connsiteY56" fmla="*/ 2143125 h 2514600"/>
                <a:gd name="connsiteX57" fmla="*/ 2158228 w 3629840"/>
                <a:gd name="connsiteY57" fmla="*/ 2114550 h 2514600"/>
                <a:gd name="connsiteX58" fmla="*/ 2229665 w 3629840"/>
                <a:gd name="connsiteY58" fmla="*/ 2085975 h 2514600"/>
                <a:gd name="connsiteX59" fmla="*/ 2329678 w 3629840"/>
                <a:gd name="connsiteY59" fmla="*/ 2071688 h 2514600"/>
                <a:gd name="connsiteX60" fmla="*/ 2515415 w 3629840"/>
                <a:gd name="connsiteY60" fmla="*/ 2014538 h 2514600"/>
                <a:gd name="connsiteX61" fmla="*/ 2615428 w 3629840"/>
                <a:gd name="connsiteY61" fmla="*/ 1985963 h 2514600"/>
                <a:gd name="connsiteX62" fmla="*/ 2715440 w 3629840"/>
                <a:gd name="connsiteY62" fmla="*/ 1971675 h 2514600"/>
                <a:gd name="connsiteX63" fmla="*/ 2801165 w 3629840"/>
                <a:gd name="connsiteY63" fmla="*/ 1957388 h 2514600"/>
                <a:gd name="connsiteX64" fmla="*/ 3044053 w 3629840"/>
                <a:gd name="connsiteY64" fmla="*/ 1928813 h 2514600"/>
                <a:gd name="connsiteX65" fmla="*/ 3229790 w 3629840"/>
                <a:gd name="connsiteY65" fmla="*/ 1914525 h 2514600"/>
                <a:gd name="connsiteX66" fmla="*/ 3272653 w 3629840"/>
                <a:gd name="connsiteY66" fmla="*/ 1900238 h 2514600"/>
                <a:gd name="connsiteX67" fmla="*/ 3415528 w 3629840"/>
                <a:gd name="connsiteY67" fmla="*/ 1771650 h 2514600"/>
                <a:gd name="connsiteX68" fmla="*/ 3444103 w 3629840"/>
                <a:gd name="connsiteY68" fmla="*/ 1728788 h 2514600"/>
                <a:gd name="connsiteX69" fmla="*/ 3529828 w 3629840"/>
                <a:gd name="connsiteY69" fmla="*/ 1643063 h 2514600"/>
                <a:gd name="connsiteX70" fmla="*/ 3586978 w 3629840"/>
                <a:gd name="connsiteY70" fmla="*/ 1557338 h 2514600"/>
                <a:gd name="connsiteX71" fmla="*/ 3615553 w 3629840"/>
                <a:gd name="connsiteY71" fmla="*/ 1471613 h 2514600"/>
                <a:gd name="connsiteX72" fmla="*/ 3629840 w 3629840"/>
                <a:gd name="connsiteY72" fmla="*/ 1428750 h 2514600"/>
                <a:gd name="connsiteX73" fmla="*/ 3601265 w 3629840"/>
                <a:gd name="connsiteY73" fmla="*/ 1271588 h 2514600"/>
                <a:gd name="connsiteX74" fmla="*/ 3572690 w 3629840"/>
                <a:gd name="connsiteY74" fmla="*/ 1228725 h 2514600"/>
                <a:gd name="connsiteX75" fmla="*/ 3544115 w 3629840"/>
                <a:gd name="connsiteY75" fmla="*/ 1143000 h 2514600"/>
                <a:gd name="connsiteX76" fmla="*/ 3529828 w 3629840"/>
                <a:gd name="connsiteY76" fmla="*/ 1100138 h 2514600"/>
                <a:gd name="connsiteX77" fmla="*/ 3544115 w 3629840"/>
                <a:gd name="connsiteY77" fmla="*/ 728663 h 2514600"/>
                <a:gd name="connsiteX78" fmla="*/ 3558403 w 3629840"/>
                <a:gd name="connsiteY78" fmla="*/ 671513 h 2514600"/>
                <a:gd name="connsiteX79" fmla="*/ 3529828 w 3629840"/>
                <a:gd name="connsiteY79" fmla="*/ 514350 h 2514600"/>
                <a:gd name="connsiteX80" fmla="*/ 3501253 w 3629840"/>
                <a:gd name="connsiteY80" fmla="*/ 471488 h 2514600"/>
                <a:gd name="connsiteX81" fmla="*/ 3415528 w 3629840"/>
                <a:gd name="connsiteY81" fmla="*/ 400050 h 2514600"/>
                <a:gd name="connsiteX82" fmla="*/ 3315515 w 3629840"/>
                <a:gd name="connsiteY82" fmla="*/ 285750 h 2514600"/>
                <a:gd name="connsiteX83" fmla="*/ 3286940 w 3629840"/>
                <a:gd name="connsiteY83" fmla="*/ 271463 h 2514600"/>
                <a:gd name="connsiteX84" fmla="*/ 3372665 w 3629840"/>
                <a:gd name="connsiteY84" fmla="*/ 300038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629840" h="2514600">
                  <a:moveTo>
                    <a:pt x="3372665" y="300038"/>
                  </a:moveTo>
                  <a:lnTo>
                    <a:pt x="3372665" y="300038"/>
                  </a:lnTo>
                  <a:cubicBezTo>
                    <a:pt x="3286940" y="247650"/>
                    <a:pt x="3209906" y="177208"/>
                    <a:pt x="3115490" y="142875"/>
                  </a:cubicBezTo>
                  <a:cubicBezTo>
                    <a:pt x="2742616" y="7284"/>
                    <a:pt x="2654685" y="18057"/>
                    <a:pt x="2329678" y="0"/>
                  </a:cubicBezTo>
                  <a:cubicBezTo>
                    <a:pt x="2072503" y="4763"/>
                    <a:pt x="1814802" y="-2822"/>
                    <a:pt x="1558153" y="14288"/>
                  </a:cubicBezTo>
                  <a:cubicBezTo>
                    <a:pt x="1526276" y="16413"/>
                    <a:pt x="1502091" y="45285"/>
                    <a:pt x="1472428" y="57150"/>
                  </a:cubicBezTo>
                  <a:cubicBezTo>
                    <a:pt x="1454196" y="64443"/>
                    <a:pt x="1434328" y="66675"/>
                    <a:pt x="1415278" y="71438"/>
                  </a:cubicBezTo>
                  <a:cubicBezTo>
                    <a:pt x="1288353" y="166631"/>
                    <a:pt x="1425814" y="75087"/>
                    <a:pt x="1300978" y="128588"/>
                  </a:cubicBezTo>
                  <a:cubicBezTo>
                    <a:pt x="1285195" y="135352"/>
                    <a:pt x="1274193" y="151134"/>
                    <a:pt x="1258115" y="157163"/>
                  </a:cubicBezTo>
                  <a:cubicBezTo>
                    <a:pt x="1207049" y="176313"/>
                    <a:pt x="1029969" y="184510"/>
                    <a:pt x="1015228" y="185738"/>
                  </a:cubicBezTo>
                  <a:cubicBezTo>
                    <a:pt x="977128" y="195263"/>
                    <a:pt x="924492" y="182895"/>
                    <a:pt x="900928" y="214313"/>
                  </a:cubicBezTo>
                  <a:cubicBezTo>
                    <a:pt x="760844" y="401089"/>
                    <a:pt x="940555" y="174686"/>
                    <a:pt x="815203" y="300038"/>
                  </a:cubicBezTo>
                  <a:cubicBezTo>
                    <a:pt x="798365" y="316876"/>
                    <a:pt x="787837" y="339108"/>
                    <a:pt x="772340" y="357188"/>
                  </a:cubicBezTo>
                  <a:cubicBezTo>
                    <a:pt x="659221" y="489159"/>
                    <a:pt x="809446" y="287241"/>
                    <a:pt x="686615" y="471488"/>
                  </a:cubicBezTo>
                  <a:cubicBezTo>
                    <a:pt x="673406" y="491301"/>
                    <a:pt x="657594" y="509261"/>
                    <a:pt x="643753" y="528638"/>
                  </a:cubicBezTo>
                  <a:cubicBezTo>
                    <a:pt x="633772" y="542611"/>
                    <a:pt x="625159" y="557527"/>
                    <a:pt x="615178" y="571500"/>
                  </a:cubicBezTo>
                  <a:cubicBezTo>
                    <a:pt x="601337" y="590877"/>
                    <a:pt x="585971" y="609142"/>
                    <a:pt x="572315" y="628650"/>
                  </a:cubicBezTo>
                  <a:cubicBezTo>
                    <a:pt x="478475" y="762707"/>
                    <a:pt x="545951" y="664674"/>
                    <a:pt x="486590" y="771525"/>
                  </a:cubicBezTo>
                  <a:cubicBezTo>
                    <a:pt x="473104" y="795800"/>
                    <a:pt x="456147" y="818125"/>
                    <a:pt x="443728" y="842963"/>
                  </a:cubicBezTo>
                  <a:cubicBezTo>
                    <a:pt x="431721" y="866978"/>
                    <a:pt x="422022" y="920077"/>
                    <a:pt x="415153" y="942975"/>
                  </a:cubicBezTo>
                  <a:cubicBezTo>
                    <a:pt x="358293" y="1132511"/>
                    <a:pt x="415287" y="942641"/>
                    <a:pt x="358003" y="1085850"/>
                  </a:cubicBezTo>
                  <a:cubicBezTo>
                    <a:pt x="346816" y="1113816"/>
                    <a:pt x="338953" y="1143000"/>
                    <a:pt x="329428" y="1171575"/>
                  </a:cubicBezTo>
                  <a:lnTo>
                    <a:pt x="300853" y="1257300"/>
                  </a:lnTo>
                  <a:cubicBezTo>
                    <a:pt x="296090" y="1271588"/>
                    <a:pt x="290218" y="1285552"/>
                    <a:pt x="286565" y="1300163"/>
                  </a:cubicBezTo>
                  <a:cubicBezTo>
                    <a:pt x="277040" y="1338263"/>
                    <a:pt x="270409" y="1377206"/>
                    <a:pt x="257990" y="1414463"/>
                  </a:cubicBezTo>
                  <a:cubicBezTo>
                    <a:pt x="253228" y="1428750"/>
                    <a:pt x="251017" y="1444160"/>
                    <a:pt x="243703" y="1457325"/>
                  </a:cubicBezTo>
                  <a:cubicBezTo>
                    <a:pt x="216236" y="1506765"/>
                    <a:pt x="186778" y="1550006"/>
                    <a:pt x="143690" y="1585913"/>
                  </a:cubicBezTo>
                  <a:cubicBezTo>
                    <a:pt x="130499" y="1596906"/>
                    <a:pt x="116187" y="1606809"/>
                    <a:pt x="100828" y="1614488"/>
                  </a:cubicBezTo>
                  <a:cubicBezTo>
                    <a:pt x="87357" y="1621223"/>
                    <a:pt x="72253" y="1624013"/>
                    <a:pt x="57965" y="1628775"/>
                  </a:cubicBezTo>
                  <a:cubicBezTo>
                    <a:pt x="38915" y="1657350"/>
                    <a:pt x="-6635" y="1680975"/>
                    <a:pt x="815" y="1714500"/>
                  </a:cubicBezTo>
                  <a:cubicBezTo>
                    <a:pt x="10340" y="1757363"/>
                    <a:pt x="12502" y="1802557"/>
                    <a:pt x="29390" y="1843088"/>
                  </a:cubicBezTo>
                  <a:cubicBezTo>
                    <a:pt x="37161" y="1861739"/>
                    <a:pt x="59103" y="1870609"/>
                    <a:pt x="72253" y="1885950"/>
                  </a:cubicBezTo>
                  <a:cubicBezTo>
                    <a:pt x="87750" y="1904030"/>
                    <a:pt x="99618" y="1925020"/>
                    <a:pt x="115115" y="1943100"/>
                  </a:cubicBezTo>
                  <a:cubicBezTo>
                    <a:pt x="147910" y="1981361"/>
                    <a:pt x="173522" y="1999106"/>
                    <a:pt x="215128" y="2028825"/>
                  </a:cubicBezTo>
                  <a:cubicBezTo>
                    <a:pt x="229101" y="2038806"/>
                    <a:pt x="242207" y="2050636"/>
                    <a:pt x="257990" y="2057400"/>
                  </a:cubicBezTo>
                  <a:cubicBezTo>
                    <a:pt x="276039" y="2065135"/>
                    <a:pt x="296090" y="2066925"/>
                    <a:pt x="315140" y="2071688"/>
                  </a:cubicBezTo>
                  <a:cubicBezTo>
                    <a:pt x="329428" y="2081213"/>
                    <a:pt x="342644" y="2092584"/>
                    <a:pt x="358003" y="2100263"/>
                  </a:cubicBezTo>
                  <a:cubicBezTo>
                    <a:pt x="382007" y="2112265"/>
                    <a:pt x="435132" y="2121973"/>
                    <a:pt x="458015" y="2128838"/>
                  </a:cubicBezTo>
                  <a:cubicBezTo>
                    <a:pt x="486865" y="2137493"/>
                    <a:pt x="515165" y="2147888"/>
                    <a:pt x="543740" y="2157413"/>
                  </a:cubicBezTo>
                  <a:cubicBezTo>
                    <a:pt x="558028" y="2162175"/>
                    <a:pt x="571992" y="2168047"/>
                    <a:pt x="586603" y="2171700"/>
                  </a:cubicBezTo>
                  <a:cubicBezTo>
                    <a:pt x="715514" y="2203928"/>
                    <a:pt x="663646" y="2187855"/>
                    <a:pt x="743765" y="2214563"/>
                  </a:cubicBezTo>
                  <a:cubicBezTo>
                    <a:pt x="776514" y="2263687"/>
                    <a:pt x="784241" y="2277958"/>
                    <a:pt x="829490" y="2328863"/>
                  </a:cubicBezTo>
                  <a:cubicBezTo>
                    <a:pt x="847388" y="2348999"/>
                    <a:pt x="869107" y="2365558"/>
                    <a:pt x="886640" y="2386013"/>
                  </a:cubicBezTo>
                  <a:cubicBezTo>
                    <a:pt x="897815" y="2399050"/>
                    <a:pt x="903073" y="2416733"/>
                    <a:pt x="915215" y="2428875"/>
                  </a:cubicBezTo>
                  <a:cubicBezTo>
                    <a:pt x="918876" y="2432536"/>
                    <a:pt x="1001029" y="2494228"/>
                    <a:pt x="1015228" y="2500313"/>
                  </a:cubicBezTo>
                  <a:cubicBezTo>
                    <a:pt x="1033277" y="2508048"/>
                    <a:pt x="1053328" y="2509838"/>
                    <a:pt x="1072378" y="2514600"/>
                  </a:cubicBezTo>
                  <a:cubicBezTo>
                    <a:pt x="1148578" y="2509838"/>
                    <a:pt x="1225133" y="2509064"/>
                    <a:pt x="1300978" y="2500313"/>
                  </a:cubicBezTo>
                  <a:cubicBezTo>
                    <a:pt x="1349226" y="2494746"/>
                    <a:pt x="1443853" y="2471738"/>
                    <a:pt x="1443853" y="2471738"/>
                  </a:cubicBezTo>
                  <a:cubicBezTo>
                    <a:pt x="1587501" y="2399914"/>
                    <a:pt x="1406260" y="2484269"/>
                    <a:pt x="1572440" y="2428875"/>
                  </a:cubicBezTo>
                  <a:cubicBezTo>
                    <a:pt x="1592646" y="2422140"/>
                    <a:pt x="1610013" y="2408690"/>
                    <a:pt x="1629590" y="2400300"/>
                  </a:cubicBezTo>
                  <a:cubicBezTo>
                    <a:pt x="1658280" y="2388004"/>
                    <a:pt x="1700610" y="2378974"/>
                    <a:pt x="1729603" y="2371725"/>
                  </a:cubicBezTo>
                  <a:cubicBezTo>
                    <a:pt x="1743890" y="2362200"/>
                    <a:pt x="1756682" y="2349914"/>
                    <a:pt x="1772465" y="2343150"/>
                  </a:cubicBezTo>
                  <a:cubicBezTo>
                    <a:pt x="1790514" y="2335415"/>
                    <a:pt x="1813528" y="2340124"/>
                    <a:pt x="1829615" y="2328863"/>
                  </a:cubicBezTo>
                  <a:cubicBezTo>
                    <a:pt x="1862721" y="2305689"/>
                    <a:pt x="1915340" y="2243138"/>
                    <a:pt x="1915340" y="2243138"/>
                  </a:cubicBezTo>
                  <a:cubicBezTo>
                    <a:pt x="1920103" y="2224088"/>
                    <a:pt x="1915743" y="2199873"/>
                    <a:pt x="1929628" y="2185988"/>
                  </a:cubicBezTo>
                  <a:cubicBezTo>
                    <a:pt x="1943513" y="2172103"/>
                    <a:pt x="1967970" y="2177343"/>
                    <a:pt x="1986778" y="2171700"/>
                  </a:cubicBezTo>
                  <a:cubicBezTo>
                    <a:pt x="2015628" y="2163045"/>
                    <a:pt x="2043928" y="2152650"/>
                    <a:pt x="2072503" y="2143125"/>
                  </a:cubicBezTo>
                  <a:cubicBezTo>
                    <a:pt x="2072517" y="2143120"/>
                    <a:pt x="2158215" y="2114555"/>
                    <a:pt x="2158228" y="2114550"/>
                  </a:cubicBezTo>
                  <a:cubicBezTo>
                    <a:pt x="2182040" y="2105025"/>
                    <a:pt x="2204784" y="2092195"/>
                    <a:pt x="2229665" y="2085975"/>
                  </a:cubicBezTo>
                  <a:cubicBezTo>
                    <a:pt x="2262336" y="2077807"/>
                    <a:pt x="2296340" y="2076450"/>
                    <a:pt x="2329678" y="2071688"/>
                  </a:cubicBezTo>
                  <a:cubicBezTo>
                    <a:pt x="2448939" y="2023983"/>
                    <a:pt x="2358838" y="2056292"/>
                    <a:pt x="2515415" y="2014538"/>
                  </a:cubicBezTo>
                  <a:cubicBezTo>
                    <a:pt x="2548916" y="2005604"/>
                    <a:pt x="2581526" y="1993228"/>
                    <a:pt x="2615428" y="1985963"/>
                  </a:cubicBezTo>
                  <a:cubicBezTo>
                    <a:pt x="2648356" y="1978907"/>
                    <a:pt x="2682156" y="1976796"/>
                    <a:pt x="2715440" y="1971675"/>
                  </a:cubicBezTo>
                  <a:cubicBezTo>
                    <a:pt x="2744072" y="1967270"/>
                    <a:pt x="2772487" y="1961485"/>
                    <a:pt x="2801165" y="1957388"/>
                  </a:cubicBezTo>
                  <a:cubicBezTo>
                    <a:pt x="2846548" y="1950905"/>
                    <a:pt x="3002775" y="1932566"/>
                    <a:pt x="3044053" y="1928813"/>
                  </a:cubicBezTo>
                  <a:cubicBezTo>
                    <a:pt x="3105893" y="1923191"/>
                    <a:pt x="3167878" y="1919288"/>
                    <a:pt x="3229790" y="1914525"/>
                  </a:cubicBezTo>
                  <a:cubicBezTo>
                    <a:pt x="3244078" y="1909763"/>
                    <a:pt x="3259182" y="1906973"/>
                    <a:pt x="3272653" y="1900238"/>
                  </a:cubicBezTo>
                  <a:cubicBezTo>
                    <a:pt x="3320637" y="1876246"/>
                    <a:pt x="3397018" y="1799415"/>
                    <a:pt x="3415528" y="1771650"/>
                  </a:cubicBezTo>
                  <a:cubicBezTo>
                    <a:pt x="3425053" y="1757363"/>
                    <a:pt x="3432695" y="1741622"/>
                    <a:pt x="3444103" y="1728788"/>
                  </a:cubicBezTo>
                  <a:cubicBezTo>
                    <a:pt x="3470951" y="1698584"/>
                    <a:pt x="3507412" y="1676687"/>
                    <a:pt x="3529828" y="1643063"/>
                  </a:cubicBezTo>
                  <a:lnTo>
                    <a:pt x="3586978" y="1557338"/>
                  </a:lnTo>
                  <a:lnTo>
                    <a:pt x="3615553" y="1471613"/>
                  </a:lnTo>
                  <a:lnTo>
                    <a:pt x="3629840" y="1428750"/>
                  </a:lnTo>
                  <a:cubicBezTo>
                    <a:pt x="3624914" y="1389341"/>
                    <a:pt x="3623291" y="1315640"/>
                    <a:pt x="3601265" y="1271588"/>
                  </a:cubicBezTo>
                  <a:cubicBezTo>
                    <a:pt x="3593586" y="1256229"/>
                    <a:pt x="3582215" y="1243013"/>
                    <a:pt x="3572690" y="1228725"/>
                  </a:cubicBezTo>
                  <a:lnTo>
                    <a:pt x="3544115" y="1143000"/>
                  </a:lnTo>
                  <a:lnTo>
                    <a:pt x="3529828" y="1100138"/>
                  </a:lnTo>
                  <a:cubicBezTo>
                    <a:pt x="3534590" y="976313"/>
                    <a:pt x="3535872" y="852305"/>
                    <a:pt x="3544115" y="728663"/>
                  </a:cubicBezTo>
                  <a:cubicBezTo>
                    <a:pt x="3545421" y="709070"/>
                    <a:pt x="3558403" y="691149"/>
                    <a:pt x="3558403" y="671513"/>
                  </a:cubicBezTo>
                  <a:cubicBezTo>
                    <a:pt x="3558403" y="641969"/>
                    <a:pt x="3549920" y="554534"/>
                    <a:pt x="3529828" y="514350"/>
                  </a:cubicBezTo>
                  <a:cubicBezTo>
                    <a:pt x="3522149" y="498991"/>
                    <a:pt x="3513395" y="483630"/>
                    <a:pt x="3501253" y="471488"/>
                  </a:cubicBezTo>
                  <a:cubicBezTo>
                    <a:pt x="3418703" y="388939"/>
                    <a:pt x="3497448" y="505377"/>
                    <a:pt x="3415528" y="400050"/>
                  </a:cubicBezTo>
                  <a:cubicBezTo>
                    <a:pt x="3341910" y="305397"/>
                    <a:pt x="3390425" y="330695"/>
                    <a:pt x="3315515" y="285750"/>
                  </a:cubicBezTo>
                  <a:cubicBezTo>
                    <a:pt x="3306383" y="280271"/>
                    <a:pt x="3296465" y="276225"/>
                    <a:pt x="3286940" y="271463"/>
                  </a:cubicBezTo>
                  <a:lnTo>
                    <a:pt x="3372665" y="300038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8E53DB-5F3B-D843-AAE2-ACD2781370F4}"/>
                </a:ext>
              </a:extLst>
            </p:cNvPr>
            <p:cNvSpPr txBox="1"/>
            <p:nvPr/>
          </p:nvSpPr>
          <p:spPr>
            <a:xfrm>
              <a:off x="6381969" y="4463860"/>
              <a:ext cx="1238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NOT 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1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Capability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001000" cy="4937760"/>
          </a:xfrm>
        </p:spPr>
        <p:txBody>
          <a:bodyPr>
            <a:normAutofit/>
          </a:bodyPr>
          <a:lstStyle/>
          <a:p>
            <a:r>
              <a:rPr lang="en-US" dirty="0"/>
              <a:t>Captures packets at nodes</a:t>
            </a:r>
          </a:p>
          <a:p>
            <a:pPr lvl="1"/>
            <a:r>
              <a:rPr lang="en-US" dirty="0"/>
              <a:t>have access to all of the nodes, but </a:t>
            </a:r>
            <a:r>
              <a:rPr lang="en-US" u="sng" dirty="0"/>
              <a:t>they cannot possibly capture traffic from all of them at all times.</a:t>
            </a:r>
          </a:p>
          <a:p>
            <a:pPr lvl="1"/>
            <a:r>
              <a:rPr lang="en-US" dirty="0"/>
              <a:t>can only capture traffic at a fraction of nodes at each time.</a:t>
            </a:r>
          </a:p>
          <a:p>
            <a:r>
              <a:rPr lang="en-US" dirty="0"/>
              <a:t>Able to listen to at most K nodes simultaneously (K is number of paths used by MSSS)</a:t>
            </a:r>
          </a:p>
          <a:p>
            <a:r>
              <a:rPr lang="en-US" dirty="0"/>
              <a:t>Can switch what paths they are listening to and at what intermediate nodes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MSSS Attacks that </a:t>
            </a:r>
            <a:r>
              <a:rPr lang="en-US" u="sng" dirty="0"/>
              <a:t>Do Not Exploit NDR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5B9382E-348B-4E46-BE21-368764A7B9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/>
              <a:t>Attacker switches nodes or not, does it know or not the time the sender switches paths </a:t>
            </a:r>
          </a:p>
          <a:p>
            <a:endParaRPr lang="en-US" dirty="0"/>
          </a:p>
          <a:p>
            <a:r>
              <a:rPr lang="en-US" b="1" dirty="0"/>
              <a:t>Fixed</a:t>
            </a:r>
            <a:r>
              <a:rPr lang="en-US" dirty="0"/>
              <a:t> attacker: does not switch nodes</a:t>
            </a:r>
          </a:p>
          <a:p>
            <a:r>
              <a:rPr lang="en-US" b="1" dirty="0"/>
              <a:t>Independent</a:t>
            </a:r>
            <a:r>
              <a:rPr lang="en-US" dirty="0"/>
              <a:t> attacker: switches nodes but does not know switching time</a:t>
            </a:r>
          </a:p>
          <a:p>
            <a:r>
              <a:rPr lang="en-US" b="1" dirty="0"/>
              <a:t>Synchronized</a:t>
            </a:r>
            <a:r>
              <a:rPr lang="en-US" dirty="0"/>
              <a:t> attacker: switches nodes and knows switching time, i.e. it is synchronized with the sender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Data Remanence Attacks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386840"/>
            <a:ext cx="7848598" cy="4937760"/>
          </a:xfrm>
        </p:spPr>
        <p:txBody>
          <a:bodyPr>
            <a:normAutofit/>
          </a:bodyPr>
          <a:lstStyle/>
          <a:p>
            <a:r>
              <a:rPr lang="en-US" b="1" dirty="0"/>
              <a:t>NDR Blind</a:t>
            </a:r>
            <a:r>
              <a:rPr lang="en-US" dirty="0"/>
              <a:t>: selects K nodes from all nodes on all paths</a:t>
            </a:r>
          </a:p>
          <a:p>
            <a:r>
              <a:rPr lang="en-US" b="1" dirty="0"/>
              <a:t>NDR Planned</a:t>
            </a:r>
            <a:r>
              <a:rPr lang="en-US" dirty="0"/>
              <a:t>: follows shares as they travel along the paths in the network </a:t>
            </a:r>
          </a:p>
          <a:p>
            <a:pPr lvl="1"/>
            <a:r>
              <a:rPr lang="en-US" dirty="0"/>
              <a:t>listens to K random nodes of distance 1 from the sender</a:t>
            </a:r>
          </a:p>
          <a:p>
            <a:pPr lvl="1"/>
            <a:r>
              <a:rPr lang="en-US" dirty="0"/>
              <a:t>probes K random nodes of distance 2 from the sender during the second switching interval</a:t>
            </a:r>
          </a:p>
          <a:p>
            <a:pPr lvl="1"/>
            <a:r>
              <a:rPr lang="en-US" dirty="0"/>
              <a:t>and so on ….</a:t>
            </a:r>
          </a:p>
          <a:p>
            <a:r>
              <a:rPr lang="en-US" b="1" dirty="0"/>
              <a:t>NDR Planned </a:t>
            </a:r>
            <a:r>
              <a:rPr lang="en-US" b="1" dirty="0" err="1"/>
              <a:t>Opt</a:t>
            </a:r>
            <a:r>
              <a:rPr lang="en-US" dirty="0"/>
              <a:t>: checks at each step to see if all shares needed to reconstruct a message are captured.</a:t>
            </a:r>
          </a:p>
          <a:p>
            <a:pPr lvl="1"/>
            <a:r>
              <a:rPr lang="en-US" dirty="0"/>
              <a:t>Starts at distance 1, instead of continuing with next hop 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8D9762-5570-A24C-96B7-5BCCDC6D6889}"/>
              </a:ext>
            </a:extLst>
          </p:cNvPr>
          <p:cNvCxnSpPr/>
          <p:nvPr/>
        </p:nvCxnSpPr>
        <p:spPr>
          <a:xfrm>
            <a:off x="304800" y="1371600"/>
            <a:ext cx="0" cy="441960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B354CE-D6F6-E64F-8E69-79FDE6A8F4CB}"/>
              </a:ext>
            </a:extLst>
          </p:cNvPr>
          <p:cNvSpPr txBox="1"/>
          <p:nvPr/>
        </p:nvSpPr>
        <p:spPr>
          <a:xfrm rot="5400000">
            <a:off x="-396933" y="3843338"/>
            <a:ext cx="17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Attacker strength</a:t>
            </a:r>
          </a:p>
        </p:txBody>
      </p:sp>
    </p:spTree>
    <p:extLst>
      <p:ext uri="{BB962C8B-B14F-4D97-AF65-F5344CB8AC3E}">
        <p14:creationId xmlns:p14="http://schemas.microsoft.com/office/powerpoint/2010/main" val="365520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48;p21">
            <a:extLst>
              <a:ext uri="{FF2B5EF4-FFF2-40B4-BE49-F238E27FC236}">
                <a16:creationId xmlns:a16="http://schemas.microsoft.com/office/drawing/2014/main" id="{29B622F6-6FB6-C64C-9286-33EFC026F46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29201" y="2149144"/>
            <a:ext cx="3581399" cy="341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Data Recovery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95920" y="898994"/>
            <a:ext cx="2895600" cy="1219199"/>
          </a:xfrm>
        </p:spPr>
        <p:txBody>
          <a:bodyPr>
            <a:normAutofit fontScale="32500" lnSpcReduction="20000"/>
          </a:bodyPr>
          <a:lstStyle/>
          <a:p>
            <a:pPr marL="146050" indent="0">
              <a:spcBef>
                <a:spcPts val="0"/>
              </a:spcBef>
              <a:buSzPts val="1300"/>
              <a:buNone/>
            </a:pPr>
            <a:endParaRPr lang="en-US" sz="2000" i="1" dirty="0"/>
          </a:p>
          <a:p>
            <a:pPr marL="146050" indent="0">
              <a:spcBef>
                <a:spcPts val="0"/>
              </a:spcBef>
              <a:buSzPts val="1300"/>
              <a:buNone/>
            </a:pPr>
            <a:endParaRPr lang="en-US" sz="6200" i="1" dirty="0"/>
          </a:p>
          <a:p>
            <a:pPr marL="146050" lvl="0" indent="0">
              <a:spcBef>
                <a:spcPts val="0"/>
              </a:spcBef>
              <a:buSzPts val="1300"/>
              <a:buNone/>
            </a:pPr>
            <a:r>
              <a:rPr lang="en-US" sz="6200" dirty="0"/>
              <a:t>L: path length </a:t>
            </a:r>
          </a:p>
          <a:p>
            <a:pPr marL="146050" lvl="0" indent="0">
              <a:spcBef>
                <a:spcPts val="0"/>
              </a:spcBef>
              <a:buSzPts val="1300"/>
              <a:buNone/>
            </a:pPr>
            <a:r>
              <a:rPr lang="en-US" sz="6200" dirty="0"/>
              <a:t>K: # shares</a:t>
            </a:r>
          </a:p>
          <a:p>
            <a:pPr marL="146050" lvl="0" indent="0">
              <a:spcBef>
                <a:spcPts val="0"/>
              </a:spcBef>
              <a:buSzPts val="1300"/>
              <a:buNone/>
            </a:pPr>
            <a:r>
              <a:rPr lang="en-US" sz="6200" dirty="0"/>
              <a:t>N: # paths, 10</a:t>
            </a:r>
          </a:p>
          <a:p>
            <a:pPr marL="146050" lvl="0" indent="0">
              <a:spcBef>
                <a:spcPts val="0"/>
              </a:spcBef>
              <a:buSzPts val="1300"/>
              <a:buNone/>
            </a:pPr>
            <a:endParaRPr lang="en-US" sz="6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F645BA-2E90-4149-BBAD-127D7274F5A3}"/>
              </a:ext>
            </a:extLst>
          </p:cNvPr>
          <p:cNvGrpSpPr/>
          <p:nvPr/>
        </p:nvGrpSpPr>
        <p:grpSpPr>
          <a:xfrm>
            <a:off x="5715000" y="2087243"/>
            <a:ext cx="3352800" cy="2560957"/>
            <a:chOff x="3962399" y="1249043"/>
            <a:chExt cx="4648201" cy="323945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8EAE3E-FC89-DD4D-BEDA-449C7E76E91B}"/>
                </a:ext>
              </a:extLst>
            </p:cNvPr>
            <p:cNvSpPr/>
            <p:nvPr/>
          </p:nvSpPr>
          <p:spPr>
            <a:xfrm>
              <a:off x="4419601" y="1295400"/>
              <a:ext cx="1238332" cy="1371600"/>
            </a:xfrm>
            <a:custGeom>
              <a:avLst/>
              <a:gdLst>
                <a:gd name="connsiteX0" fmla="*/ 115049 w 858081"/>
                <a:gd name="connsiteY0" fmla="*/ 0 h 1371600"/>
                <a:gd name="connsiteX1" fmla="*/ 115049 w 858081"/>
                <a:gd name="connsiteY1" fmla="*/ 0 h 1371600"/>
                <a:gd name="connsiteX2" fmla="*/ 86474 w 858081"/>
                <a:gd name="connsiteY2" fmla="*/ 128587 h 1371600"/>
                <a:gd name="connsiteX3" fmla="*/ 57899 w 858081"/>
                <a:gd name="connsiteY3" fmla="*/ 242887 h 1371600"/>
                <a:gd name="connsiteX4" fmla="*/ 43612 w 858081"/>
                <a:gd name="connsiteY4" fmla="*/ 300037 h 1371600"/>
                <a:gd name="connsiteX5" fmla="*/ 15037 w 858081"/>
                <a:gd name="connsiteY5" fmla="*/ 428625 h 1371600"/>
                <a:gd name="connsiteX6" fmla="*/ 15037 w 858081"/>
                <a:gd name="connsiteY6" fmla="*/ 771525 h 1371600"/>
                <a:gd name="connsiteX7" fmla="*/ 86474 w 858081"/>
                <a:gd name="connsiteY7" fmla="*/ 914400 h 1371600"/>
                <a:gd name="connsiteX8" fmla="*/ 115049 w 858081"/>
                <a:gd name="connsiteY8" fmla="*/ 957262 h 1371600"/>
                <a:gd name="connsiteX9" fmla="*/ 143624 w 858081"/>
                <a:gd name="connsiteY9" fmla="*/ 1042987 h 1371600"/>
                <a:gd name="connsiteX10" fmla="*/ 186487 w 858081"/>
                <a:gd name="connsiteY10" fmla="*/ 1128712 h 1371600"/>
                <a:gd name="connsiteX11" fmla="*/ 229349 w 858081"/>
                <a:gd name="connsiteY11" fmla="*/ 1171575 h 1371600"/>
                <a:gd name="connsiteX12" fmla="*/ 300787 w 858081"/>
                <a:gd name="connsiteY12" fmla="*/ 1257300 h 1371600"/>
                <a:gd name="connsiteX13" fmla="*/ 343649 w 858081"/>
                <a:gd name="connsiteY13" fmla="*/ 1271587 h 1371600"/>
                <a:gd name="connsiteX14" fmla="*/ 372224 w 858081"/>
                <a:gd name="connsiteY14" fmla="*/ 1314450 h 1371600"/>
                <a:gd name="connsiteX15" fmla="*/ 443662 w 858081"/>
                <a:gd name="connsiteY15" fmla="*/ 1371600 h 1371600"/>
                <a:gd name="connsiteX16" fmla="*/ 515099 w 858081"/>
                <a:gd name="connsiteY16" fmla="*/ 1243012 h 1371600"/>
                <a:gd name="connsiteX17" fmla="*/ 543674 w 858081"/>
                <a:gd name="connsiteY17" fmla="*/ 1200150 h 1371600"/>
                <a:gd name="connsiteX18" fmla="*/ 572249 w 858081"/>
                <a:gd name="connsiteY18" fmla="*/ 1143000 h 1371600"/>
                <a:gd name="connsiteX19" fmla="*/ 615112 w 858081"/>
                <a:gd name="connsiteY19" fmla="*/ 1057275 h 1371600"/>
                <a:gd name="connsiteX20" fmla="*/ 657974 w 858081"/>
                <a:gd name="connsiteY20" fmla="*/ 957262 h 1371600"/>
                <a:gd name="connsiteX21" fmla="*/ 686549 w 858081"/>
                <a:gd name="connsiteY21" fmla="*/ 871537 h 1371600"/>
                <a:gd name="connsiteX22" fmla="*/ 715124 w 858081"/>
                <a:gd name="connsiteY22" fmla="*/ 685800 h 1371600"/>
                <a:gd name="connsiteX23" fmla="*/ 743699 w 858081"/>
                <a:gd name="connsiteY23" fmla="*/ 585787 h 1371600"/>
                <a:gd name="connsiteX24" fmla="*/ 829424 w 858081"/>
                <a:gd name="connsiteY24" fmla="*/ 514350 h 1371600"/>
                <a:gd name="connsiteX25" fmla="*/ 843712 w 858081"/>
                <a:gd name="connsiteY25" fmla="*/ 357187 h 1371600"/>
                <a:gd name="connsiteX26" fmla="*/ 829424 w 858081"/>
                <a:gd name="connsiteY26" fmla="*/ 314325 h 1371600"/>
                <a:gd name="connsiteX27" fmla="*/ 743699 w 858081"/>
                <a:gd name="connsiteY27" fmla="*/ 257175 h 1371600"/>
                <a:gd name="connsiteX28" fmla="*/ 700837 w 858081"/>
                <a:gd name="connsiteY28" fmla="*/ 228600 h 1371600"/>
                <a:gd name="connsiteX29" fmla="*/ 657974 w 858081"/>
                <a:gd name="connsiteY29" fmla="*/ 214312 h 1371600"/>
                <a:gd name="connsiteX30" fmla="*/ 615112 w 858081"/>
                <a:gd name="connsiteY30" fmla="*/ 185737 h 1371600"/>
                <a:gd name="connsiteX31" fmla="*/ 529387 w 858081"/>
                <a:gd name="connsiteY31" fmla="*/ 157162 h 1371600"/>
                <a:gd name="connsiteX32" fmla="*/ 329362 w 858081"/>
                <a:gd name="connsiteY32" fmla="*/ 128587 h 1371600"/>
                <a:gd name="connsiteX33" fmla="*/ 200774 w 858081"/>
                <a:gd name="connsiteY33" fmla="*/ 100012 h 1371600"/>
                <a:gd name="connsiteX34" fmla="*/ 129337 w 858081"/>
                <a:gd name="connsiteY34" fmla="*/ 85725 h 1371600"/>
                <a:gd name="connsiteX35" fmla="*/ 86474 w 858081"/>
                <a:gd name="connsiteY35" fmla="*/ 128587 h 1371600"/>
                <a:gd name="connsiteX36" fmla="*/ 86474 w 858081"/>
                <a:gd name="connsiteY36" fmla="*/ 128587 h 1371600"/>
                <a:gd name="connsiteX37" fmla="*/ 157912 w 858081"/>
                <a:gd name="connsiteY37" fmla="*/ 71437 h 1371600"/>
                <a:gd name="connsiteX38" fmla="*/ 157912 w 858081"/>
                <a:gd name="connsiteY38" fmla="*/ 714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081" h="1371600">
                  <a:moveTo>
                    <a:pt x="115049" y="0"/>
                  </a:moveTo>
                  <a:lnTo>
                    <a:pt x="115049" y="0"/>
                  </a:lnTo>
                  <a:cubicBezTo>
                    <a:pt x="105524" y="42862"/>
                    <a:pt x="96531" y="85846"/>
                    <a:pt x="86474" y="128587"/>
                  </a:cubicBezTo>
                  <a:cubicBezTo>
                    <a:pt x="77479" y="166816"/>
                    <a:pt x="67424" y="204787"/>
                    <a:pt x="57899" y="242887"/>
                  </a:cubicBezTo>
                  <a:cubicBezTo>
                    <a:pt x="53137" y="261937"/>
                    <a:pt x="47463" y="280782"/>
                    <a:pt x="43612" y="300037"/>
                  </a:cubicBezTo>
                  <a:cubicBezTo>
                    <a:pt x="25473" y="390730"/>
                    <a:pt x="35214" y="347916"/>
                    <a:pt x="15037" y="428625"/>
                  </a:cubicBezTo>
                  <a:cubicBezTo>
                    <a:pt x="-2568" y="604669"/>
                    <a:pt x="-7318" y="570328"/>
                    <a:pt x="15037" y="771525"/>
                  </a:cubicBezTo>
                  <a:cubicBezTo>
                    <a:pt x="22576" y="839377"/>
                    <a:pt x="44801" y="851890"/>
                    <a:pt x="86474" y="914400"/>
                  </a:cubicBezTo>
                  <a:cubicBezTo>
                    <a:pt x="95999" y="928687"/>
                    <a:pt x="109619" y="940972"/>
                    <a:pt x="115049" y="957262"/>
                  </a:cubicBezTo>
                  <a:lnTo>
                    <a:pt x="143624" y="1042987"/>
                  </a:lnTo>
                  <a:cubicBezTo>
                    <a:pt x="157944" y="1085946"/>
                    <a:pt x="155713" y="1091783"/>
                    <a:pt x="186487" y="1128712"/>
                  </a:cubicBezTo>
                  <a:cubicBezTo>
                    <a:pt x="199422" y="1144234"/>
                    <a:pt x="216414" y="1156053"/>
                    <a:pt x="229349" y="1171575"/>
                  </a:cubicBezTo>
                  <a:cubicBezTo>
                    <a:pt x="262293" y="1211108"/>
                    <a:pt x="253830" y="1225995"/>
                    <a:pt x="300787" y="1257300"/>
                  </a:cubicBezTo>
                  <a:cubicBezTo>
                    <a:pt x="313318" y="1265654"/>
                    <a:pt x="329362" y="1266825"/>
                    <a:pt x="343649" y="1271587"/>
                  </a:cubicBezTo>
                  <a:cubicBezTo>
                    <a:pt x="353174" y="1285875"/>
                    <a:pt x="358815" y="1303723"/>
                    <a:pt x="372224" y="1314450"/>
                  </a:cubicBezTo>
                  <a:cubicBezTo>
                    <a:pt x="470813" y="1393320"/>
                    <a:pt x="361770" y="1248761"/>
                    <a:pt x="443662" y="1371600"/>
                  </a:cubicBezTo>
                  <a:cubicBezTo>
                    <a:pt x="477774" y="1303376"/>
                    <a:pt x="470252" y="1314768"/>
                    <a:pt x="515099" y="1243012"/>
                  </a:cubicBezTo>
                  <a:cubicBezTo>
                    <a:pt x="524200" y="1228451"/>
                    <a:pt x="535155" y="1215059"/>
                    <a:pt x="543674" y="1200150"/>
                  </a:cubicBezTo>
                  <a:cubicBezTo>
                    <a:pt x="554241" y="1181658"/>
                    <a:pt x="561682" y="1161492"/>
                    <a:pt x="572249" y="1143000"/>
                  </a:cubicBezTo>
                  <a:cubicBezTo>
                    <a:pt x="608028" y="1080386"/>
                    <a:pt x="596402" y="1122759"/>
                    <a:pt x="615112" y="1057275"/>
                  </a:cubicBezTo>
                  <a:cubicBezTo>
                    <a:pt x="668026" y="872077"/>
                    <a:pt x="588370" y="1113872"/>
                    <a:pt x="657974" y="957262"/>
                  </a:cubicBezTo>
                  <a:cubicBezTo>
                    <a:pt x="670207" y="929737"/>
                    <a:pt x="686549" y="871537"/>
                    <a:pt x="686549" y="871537"/>
                  </a:cubicBezTo>
                  <a:cubicBezTo>
                    <a:pt x="698919" y="772579"/>
                    <a:pt x="696425" y="769945"/>
                    <a:pt x="715124" y="685800"/>
                  </a:cubicBezTo>
                  <a:cubicBezTo>
                    <a:pt x="716711" y="678660"/>
                    <a:pt x="735746" y="597717"/>
                    <a:pt x="743699" y="585787"/>
                  </a:cubicBezTo>
                  <a:cubicBezTo>
                    <a:pt x="765699" y="552787"/>
                    <a:pt x="797799" y="535434"/>
                    <a:pt x="829424" y="514350"/>
                  </a:cubicBezTo>
                  <a:cubicBezTo>
                    <a:pt x="862099" y="416324"/>
                    <a:pt x="866791" y="449504"/>
                    <a:pt x="843712" y="357187"/>
                  </a:cubicBezTo>
                  <a:cubicBezTo>
                    <a:pt x="840059" y="342576"/>
                    <a:pt x="840073" y="324974"/>
                    <a:pt x="829424" y="314325"/>
                  </a:cubicBezTo>
                  <a:cubicBezTo>
                    <a:pt x="805140" y="290041"/>
                    <a:pt x="772274" y="276225"/>
                    <a:pt x="743699" y="257175"/>
                  </a:cubicBezTo>
                  <a:cubicBezTo>
                    <a:pt x="729412" y="247650"/>
                    <a:pt x="717127" y="234030"/>
                    <a:pt x="700837" y="228600"/>
                  </a:cubicBezTo>
                  <a:cubicBezTo>
                    <a:pt x="686549" y="223837"/>
                    <a:pt x="671445" y="221047"/>
                    <a:pt x="657974" y="214312"/>
                  </a:cubicBezTo>
                  <a:cubicBezTo>
                    <a:pt x="642616" y="206633"/>
                    <a:pt x="630803" y="192711"/>
                    <a:pt x="615112" y="185737"/>
                  </a:cubicBezTo>
                  <a:cubicBezTo>
                    <a:pt x="587587" y="173504"/>
                    <a:pt x="557962" y="166687"/>
                    <a:pt x="529387" y="157162"/>
                  </a:cubicBezTo>
                  <a:cubicBezTo>
                    <a:pt x="436624" y="126241"/>
                    <a:pt x="501509" y="144237"/>
                    <a:pt x="329362" y="128587"/>
                  </a:cubicBezTo>
                  <a:cubicBezTo>
                    <a:pt x="245945" y="100783"/>
                    <a:pt x="326498" y="125157"/>
                    <a:pt x="200774" y="100012"/>
                  </a:cubicBezTo>
                  <a:cubicBezTo>
                    <a:pt x="123564" y="84570"/>
                    <a:pt x="167005" y="85725"/>
                    <a:pt x="129337" y="85725"/>
                  </a:cubicBezTo>
                  <a:lnTo>
                    <a:pt x="86474" y="128587"/>
                  </a:lnTo>
                  <a:lnTo>
                    <a:pt x="86474" y="128587"/>
                  </a:lnTo>
                  <a:lnTo>
                    <a:pt x="157912" y="71437"/>
                  </a:lnTo>
                  <a:lnTo>
                    <a:pt x="157912" y="714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E321361-4DD0-FC41-BD5E-65815A95997F}"/>
                </a:ext>
              </a:extLst>
            </p:cNvPr>
            <p:cNvSpPr/>
            <p:nvPr/>
          </p:nvSpPr>
          <p:spPr>
            <a:xfrm>
              <a:off x="6629400" y="1249043"/>
              <a:ext cx="1981200" cy="1371600"/>
            </a:xfrm>
            <a:custGeom>
              <a:avLst/>
              <a:gdLst>
                <a:gd name="connsiteX0" fmla="*/ 115049 w 858081"/>
                <a:gd name="connsiteY0" fmla="*/ 0 h 1371600"/>
                <a:gd name="connsiteX1" fmla="*/ 115049 w 858081"/>
                <a:gd name="connsiteY1" fmla="*/ 0 h 1371600"/>
                <a:gd name="connsiteX2" fmla="*/ 86474 w 858081"/>
                <a:gd name="connsiteY2" fmla="*/ 128587 h 1371600"/>
                <a:gd name="connsiteX3" fmla="*/ 57899 w 858081"/>
                <a:gd name="connsiteY3" fmla="*/ 242887 h 1371600"/>
                <a:gd name="connsiteX4" fmla="*/ 43612 w 858081"/>
                <a:gd name="connsiteY4" fmla="*/ 300037 h 1371600"/>
                <a:gd name="connsiteX5" fmla="*/ 15037 w 858081"/>
                <a:gd name="connsiteY5" fmla="*/ 428625 h 1371600"/>
                <a:gd name="connsiteX6" fmla="*/ 15037 w 858081"/>
                <a:gd name="connsiteY6" fmla="*/ 771525 h 1371600"/>
                <a:gd name="connsiteX7" fmla="*/ 86474 w 858081"/>
                <a:gd name="connsiteY7" fmla="*/ 914400 h 1371600"/>
                <a:gd name="connsiteX8" fmla="*/ 115049 w 858081"/>
                <a:gd name="connsiteY8" fmla="*/ 957262 h 1371600"/>
                <a:gd name="connsiteX9" fmla="*/ 143624 w 858081"/>
                <a:gd name="connsiteY9" fmla="*/ 1042987 h 1371600"/>
                <a:gd name="connsiteX10" fmla="*/ 186487 w 858081"/>
                <a:gd name="connsiteY10" fmla="*/ 1128712 h 1371600"/>
                <a:gd name="connsiteX11" fmla="*/ 229349 w 858081"/>
                <a:gd name="connsiteY11" fmla="*/ 1171575 h 1371600"/>
                <a:gd name="connsiteX12" fmla="*/ 300787 w 858081"/>
                <a:gd name="connsiteY12" fmla="*/ 1257300 h 1371600"/>
                <a:gd name="connsiteX13" fmla="*/ 343649 w 858081"/>
                <a:gd name="connsiteY13" fmla="*/ 1271587 h 1371600"/>
                <a:gd name="connsiteX14" fmla="*/ 372224 w 858081"/>
                <a:gd name="connsiteY14" fmla="*/ 1314450 h 1371600"/>
                <a:gd name="connsiteX15" fmla="*/ 443662 w 858081"/>
                <a:gd name="connsiteY15" fmla="*/ 1371600 h 1371600"/>
                <a:gd name="connsiteX16" fmla="*/ 515099 w 858081"/>
                <a:gd name="connsiteY16" fmla="*/ 1243012 h 1371600"/>
                <a:gd name="connsiteX17" fmla="*/ 543674 w 858081"/>
                <a:gd name="connsiteY17" fmla="*/ 1200150 h 1371600"/>
                <a:gd name="connsiteX18" fmla="*/ 572249 w 858081"/>
                <a:gd name="connsiteY18" fmla="*/ 1143000 h 1371600"/>
                <a:gd name="connsiteX19" fmla="*/ 615112 w 858081"/>
                <a:gd name="connsiteY19" fmla="*/ 1057275 h 1371600"/>
                <a:gd name="connsiteX20" fmla="*/ 657974 w 858081"/>
                <a:gd name="connsiteY20" fmla="*/ 957262 h 1371600"/>
                <a:gd name="connsiteX21" fmla="*/ 686549 w 858081"/>
                <a:gd name="connsiteY21" fmla="*/ 871537 h 1371600"/>
                <a:gd name="connsiteX22" fmla="*/ 715124 w 858081"/>
                <a:gd name="connsiteY22" fmla="*/ 685800 h 1371600"/>
                <a:gd name="connsiteX23" fmla="*/ 743699 w 858081"/>
                <a:gd name="connsiteY23" fmla="*/ 585787 h 1371600"/>
                <a:gd name="connsiteX24" fmla="*/ 829424 w 858081"/>
                <a:gd name="connsiteY24" fmla="*/ 514350 h 1371600"/>
                <a:gd name="connsiteX25" fmla="*/ 843712 w 858081"/>
                <a:gd name="connsiteY25" fmla="*/ 357187 h 1371600"/>
                <a:gd name="connsiteX26" fmla="*/ 829424 w 858081"/>
                <a:gd name="connsiteY26" fmla="*/ 314325 h 1371600"/>
                <a:gd name="connsiteX27" fmla="*/ 743699 w 858081"/>
                <a:gd name="connsiteY27" fmla="*/ 257175 h 1371600"/>
                <a:gd name="connsiteX28" fmla="*/ 700837 w 858081"/>
                <a:gd name="connsiteY28" fmla="*/ 228600 h 1371600"/>
                <a:gd name="connsiteX29" fmla="*/ 657974 w 858081"/>
                <a:gd name="connsiteY29" fmla="*/ 214312 h 1371600"/>
                <a:gd name="connsiteX30" fmla="*/ 615112 w 858081"/>
                <a:gd name="connsiteY30" fmla="*/ 185737 h 1371600"/>
                <a:gd name="connsiteX31" fmla="*/ 529387 w 858081"/>
                <a:gd name="connsiteY31" fmla="*/ 157162 h 1371600"/>
                <a:gd name="connsiteX32" fmla="*/ 329362 w 858081"/>
                <a:gd name="connsiteY32" fmla="*/ 128587 h 1371600"/>
                <a:gd name="connsiteX33" fmla="*/ 200774 w 858081"/>
                <a:gd name="connsiteY33" fmla="*/ 100012 h 1371600"/>
                <a:gd name="connsiteX34" fmla="*/ 129337 w 858081"/>
                <a:gd name="connsiteY34" fmla="*/ 85725 h 1371600"/>
                <a:gd name="connsiteX35" fmla="*/ 86474 w 858081"/>
                <a:gd name="connsiteY35" fmla="*/ 128587 h 1371600"/>
                <a:gd name="connsiteX36" fmla="*/ 86474 w 858081"/>
                <a:gd name="connsiteY36" fmla="*/ 128587 h 1371600"/>
                <a:gd name="connsiteX37" fmla="*/ 157912 w 858081"/>
                <a:gd name="connsiteY37" fmla="*/ 71437 h 1371600"/>
                <a:gd name="connsiteX38" fmla="*/ 157912 w 858081"/>
                <a:gd name="connsiteY38" fmla="*/ 714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081" h="1371600">
                  <a:moveTo>
                    <a:pt x="115049" y="0"/>
                  </a:moveTo>
                  <a:lnTo>
                    <a:pt x="115049" y="0"/>
                  </a:lnTo>
                  <a:cubicBezTo>
                    <a:pt x="105524" y="42862"/>
                    <a:pt x="96531" y="85846"/>
                    <a:pt x="86474" y="128587"/>
                  </a:cubicBezTo>
                  <a:cubicBezTo>
                    <a:pt x="77479" y="166816"/>
                    <a:pt x="67424" y="204787"/>
                    <a:pt x="57899" y="242887"/>
                  </a:cubicBezTo>
                  <a:cubicBezTo>
                    <a:pt x="53137" y="261937"/>
                    <a:pt x="47463" y="280782"/>
                    <a:pt x="43612" y="300037"/>
                  </a:cubicBezTo>
                  <a:cubicBezTo>
                    <a:pt x="25473" y="390730"/>
                    <a:pt x="35214" y="347916"/>
                    <a:pt x="15037" y="428625"/>
                  </a:cubicBezTo>
                  <a:cubicBezTo>
                    <a:pt x="-2568" y="604669"/>
                    <a:pt x="-7318" y="570328"/>
                    <a:pt x="15037" y="771525"/>
                  </a:cubicBezTo>
                  <a:cubicBezTo>
                    <a:pt x="22576" y="839377"/>
                    <a:pt x="44801" y="851890"/>
                    <a:pt x="86474" y="914400"/>
                  </a:cubicBezTo>
                  <a:cubicBezTo>
                    <a:pt x="95999" y="928687"/>
                    <a:pt x="109619" y="940972"/>
                    <a:pt x="115049" y="957262"/>
                  </a:cubicBezTo>
                  <a:lnTo>
                    <a:pt x="143624" y="1042987"/>
                  </a:lnTo>
                  <a:cubicBezTo>
                    <a:pt x="157944" y="1085946"/>
                    <a:pt x="155713" y="1091783"/>
                    <a:pt x="186487" y="1128712"/>
                  </a:cubicBezTo>
                  <a:cubicBezTo>
                    <a:pt x="199422" y="1144234"/>
                    <a:pt x="216414" y="1156053"/>
                    <a:pt x="229349" y="1171575"/>
                  </a:cubicBezTo>
                  <a:cubicBezTo>
                    <a:pt x="262293" y="1211108"/>
                    <a:pt x="253830" y="1225995"/>
                    <a:pt x="300787" y="1257300"/>
                  </a:cubicBezTo>
                  <a:cubicBezTo>
                    <a:pt x="313318" y="1265654"/>
                    <a:pt x="329362" y="1266825"/>
                    <a:pt x="343649" y="1271587"/>
                  </a:cubicBezTo>
                  <a:cubicBezTo>
                    <a:pt x="353174" y="1285875"/>
                    <a:pt x="358815" y="1303723"/>
                    <a:pt x="372224" y="1314450"/>
                  </a:cubicBezTo>
                  <a:cubicBezTo>
                    <a:pt x="470813" y="1393320"/>
                    <a:pt x="361770" y="1248761"/>
                    <a:pt x="443662" y="1371600"/>
                  </a:cubicBezTo>
                  <a:cubicBezTo>
                    <a:pt x="477774" y="1303376"/>
                    <a:pt x="470252" y="1314768"/>
                    <a:pt x="515099" y="1243012"/>
                  </a:cubicBezTo>
                  <a:cubicBezTo>
                    <a:pt x="524200" y="1228451"/>
                    <a:pt x="535155" y="1215059"/>
                    <a:pt x="543674" y="1200150"/>
                  </a:cubicBezTo>
                  <a:cubicBezTo>
                    <a:pt x="554241" y="1181658"/>
                    <a:pt x="561682" y="1161492"/>
                    <a:pt x="572249" y="1143000"/>
                  </a:cubicBezTo>
                  <a:cubicBezTo>
                    <a:pt x="608028" y="1080386"/>
                    <a:pt x="596402" y="1122759"/>
                    <a:pt x="615112" y="1057275"/>
                  </a:cubicBezTo>
                  <a:cubicBezTo>
                    <a:pt x="668026" y="872077"/>
                    <a:pt x="588370" y="1113872"/>
                    <a:pt x="657974" y="957262"/>
                  </a:cubicBezTo>
                  <a:cubicBezTo>
                    <a:pt x="670207" y="929737"/>
                    <a:pt x="686549" y="871537"/>
                    <a:pt x="686549" y="871537"/>
                  </a:cubicBezTo>
                  <a:cubicBezTo>
                    <a:pt x="698919" y="772579"/>
                    <a:pt x="696425" y="769945"/>
                    <a:pt x="715124" y="685800"/>
                  </a:cubicBezTo>
                  <a:cubicBezTo>
                    <a:pt x="716711" y="678660"/>
                    <a:pt x="735746" y="597717"/>
                    <a:pt x="743699" y="585787"/>
                  </a:cubicBezTo>
                  <a:cubicBezTo>
                    <a:pt x="765699" y="552787"/>
                    <a:pt x="797799" y="535434"/>
                    <a:pt x="829424" y="514350"/>
                  </a:cubicBezTo>
                  <a:cubicBezTo>
                    <a:pt x="862099" y="416324"/>
                    <a:pt x="866791" y="449504"/>
                    <a:pt x="843712" y="357187"/>
                  </a:cubicBezTo>
                  <a:cubicBezTo>
                    <a:pt x="840059" y="342576"/>
                    <a:pt x="840073" y="324974"/>
                    <a:pt x="829424" y="314325"/>
                  </a:cubicBezTo>
                  <a:cubicBezTo>
                    <a:pt x="805140" y="290041"/>
                    <a:pt x="772274" y="276225"/>
                    <a:pt x="743699" y="257175"/>
                  </a:cubicBezTo>
                  <a:cubicBezTo>
                    <a:pt x="729412" y="247650"/>
                    <a:pt x="717127" y="234030"/>
                    <a:pt x="700837" y="228600"/>
                  </a:cubicBezTo>
                  <a:cubicBezTo>
                    <a:pt x="686549" y="223837"/>
                    <a:pt x="671445" y="221047"/>
                    <a:pt x="657974" y="214312"/>
                  </a:cubicBezTo>
                  <a:cubicBezTo>
                    <a:pt x="642616" y="206633"/>
                    <a:pt x="630803" y="192711"/>
                    <a:pt x="615112" y="185737"/>
                  </a:cubicBezTo>
                  <a:cubicBezTo>
                    <a:pt x="587587" y="173504"/>
                    <a:pt x="557962" y="166687"/>
                    <a:pt x="529387" y="157162"/>
                  </a:cubicBezTo>
                  <a:cubicBezTo>
                    <a:pt x="436624" y="126241"/>
                    <a:pt x="501509" y="144237"/>
                    <a:pt x="329362" y="128587"/>
                  </a:cubicBezTo>
                  <a:cubicBezTo>
                    <a:pt x="245945" y="100783"/>
                    <a:pt x="326498" y="125157"/>
                    <a:pt x="200774" y="100012"/>
                  </a:cubicBezTo>
                  <a:cubicBezTo>
                    <a:pt x="123564" y="84570"/>
                    <a:pt x="167005" y="85725"/>
                    <a:pt x="129337" y="85725"/>
                  </a:cubicBezTo>
                  <a:lnTo>
                    <a:pt x="86474" y="128587"/>
                  </a:lnTo>
                  <a:lnTo>
                    <a:pt x="86474" y="128587"/>
                  </a:lnTo>
                  <a:lnTo>
                    <a:pt x="157912" y="71437"/>
                  </a:lnTo>
                  <a:lnTo>
                    <a:pt x="157912" y="714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0871F98-BF13-684E-8243-6F9D61F70DF2}"/>
                </a:ext>
              </a:extLst>
            </p:cNvPr>
            <p:cNvSpPr/>
            <p:nvPr/>
          </p:nvSpPr>
          <p:spPr>
            <a:xfrm>
              <a:off x="6477000" y="3116896"/>
              <a:ext cx="1981200" cy="1371600"/>
            </a:xfrm>
            <a:custGeom>
              <a:avLst/>
              <a:gdLst>
                <a:gd name="connsiteX0" fmla="*/ 115049 w 858081"/>
                <a:gd name="connsiteY0" fmla="*/ 0 h 1371600"/>
                <a:gd name="connsiteX1" fmla="*/ 115049 w 858081"/>
                <a:gd name="connsiteY1" fmla="*/ 0 h 1371600"/>
                <a:gd name="connsiteX2" fmla="*/ 86474 w 858081"/>
                <a:gd name="connsiteY2" fmla="*/ 128587 h 1371600"/>
                <a:gd name="connsiteX3" fmla="*/ 57899 w 858081"/>
                <a:gd name="connsiteY3" fmla="*/ 242887 h 1371600"/>
                <a:gd name="connsiteX4" fmla="*/ 43612 w 858081"/>
                <a:gd name="connsiteY4" fmla="*/ 300037 h 1371600"/>
                <a:gd name="connsiteX5" fmla="*/ 15037 w 858081"/>
                <a:gd name="connsiteY5" fmla="*/ 428625 h 1371600"/>
                <a:gd name="connsiteX6" fmla="*/ 15037 w 858081"/>
                <a:gd name="connsiteY6" fmla="*/ 771525 h 1371600"/>
                <a:gd name="connsiteX7" fmla="*/ 86474 w 858081"/>
                <a:gd name="connsiteY7" fmla="*/ 914400 h 1371600"/>
                <a:gd name="connsiteX8" fmla="*/ 115049 w 858081"/>
                <a:gd name="connsiteY8" fmla="*/ 957262 h 1371600"/>
                <a:gd name="connsiteX9" fmla="*/ 143624 w 858081"/>
                <a:gd name="connsiteY9" fmla="*/ 1042987 h 1371600"/>
                <a:gd name="connsiteX10" fmla="*/ 186487 w 858081"/>
                <a:gd name="connsiteY10" fmla="*/ 1128712 h 1371600"/>
                <a:gd name="connsiteX11" fmla="*/ 229349 w 858081"/>
                <a:gd name="connsiteY11" fmla="*/ 1171575 h 1371600"/>
                <a:gd name="connsiteX12" fmla="*/ 300787 w 858081"/>
                <a:gd name="connsiteY12" fmla="*/ 1257300 h 1371600"/>
                <a:gd name="connsiteX13" fmla="*/ 343649 w 858081"/>
                <a:gd name="connsiteY13" fmla="*/ 1271587 h 1371600"/>
                <a:gd name="connsiteX14" fmla="*/ 372224 w 858081"/>
                <a:gd name="connsiteY14" fmla="*/ 1314450 h 1371600"/>
                <a:gd name="connsiteX15" fmla="*/ 443662 w 858081"/>
                <a:gd name="connsiteY15" fmla="*/ 1371600 h 1371600"/>
                <a:gd name="connsiteX16" fmla="*/ 515099 w 858081"/>
                <a:gd name="connsiteY16" fmla="*/ 1243012 h 1371600"/>
                <a:gd name="connsiteX17" fmla="*/ 543674 w 858081"/>
                <a:gd name="connsiteY17" fmla="*/ 1200150 h 1371600"/>
                <a:gd name="connsiteX18" fmla="*/ 572249 w 858081"/>
                <a:gd name="connsiteY18" fmla="*/ 1143000 h 1371600"/>
                <a:gd name="connsiteX19" fmla="*/ 615112 w 858081"/>
                <a:gd name="connsiteY19" fmla="*/ 1057275 h 1371600"/>
                <a:gd name="connsiteX20" fmla="*/ 657974 w 858081"/>
                <a:gd name="connsiteY20" fmla="*/ 957262 h 1371600"/>
                <a:gd name="connsiteX21" fmla="*/ 686549 w 858081"/>
                <a:gd name="connsiteY21" fmla="*/ 871537 h 1371600"/>
                <a:gd name="connsiteX22" fmla="*/ 715124 w 858081"/>
                <a:gd name="connsiteY22" fmla="*/ 685800 h 1371600"/>
                <a:gd name="connsiteX23" fmla="*/ 743699 w 858081"/>
                <a:gd name="connsiteY23" fmla="*/ 585787 h 1371600"/>
                <a:gd name="connsiteX24" fmla="*/ 829424 w 858081"/>
                <a:gd name="connsiteY24" fmla="*/ 514350 h 1371600"/>
                <a:gd name="connsiteX25" fmla="*/ 843712 w 858081"/>
                <a:gd name="connsiteY25" fmla="*/ 357187 h 1371600"/>
                <a:gd name="connsiteX26" fmla="*/ 829424 w 858081"/>
                <a:gd name="connsiteY26" fmla="*/ 314325 h 1371600"/>
                <a:gd name="connsiteX27" fmla="*/ 743699 w 858081"/>
                <a:gd name="connsiteY27" fmla="*/ 257175 h 1371600"/>
                <a:gd name="connsiteX28" fmla="*/ 700837 w 858081"/>
                <a:gd name="connsiteY28" fmla="*/ 228600 h 1371600"/>
                <a:gd name="connsiteX29" fmla="*/ 657974 w 858081"/>
                <a:gd name="connsiteY29" fmla="*/ 214312 h 1371600"/>
                <a:gd name="connsiteX30" fmla="*/ 615112 w 858081"/>
                <a:gd name="connsiteY30" fmla="*/ 185737 h 1371600"/>
                <a:gd name="connsiteX31" fmla="*/ 529387 w 858081"/>
                <a:gd name="connsiteY31" fmla="*/ 157162 h 1371600"/>
                <a:gd name="connsiteX32" fmla="*/ 329362 w 858081"/>
                <a:gd name="connsiteY32" fmla="*/ 128587 h 1371600"/>
                <a:gd name="connsiteX33" fmla="*/ 200774 w 858081"/>
                <a:gd name="connsiteY33" fmla="*/ 100012 h 1371600"/>
                <a:gd name="connsiteX34" fmla="*/ 129337 w 858081"/>
                <a:gd name="connsiteY34" fmla="*/ 85725 h 1371600"/>
                <a:gd name="connsiteX35" fmla="*/ 86474 w 858081"/>
                <a:gd name="connsiteY35" fmla="*/ 128587 h 1371600"/>
                <a:gd name="connsiteX36" fmla="*/ 86474 w 858081"/>
                <a:gd name="connsiteY36" fmla="*/ 128587 h 1371600"/>
                <a:gd name="connsiteX37" fmla="*/ 157912 w 858081"/>
                <a:gd name="connsiteY37" fmla="*/ 71437 h 1371600"/>
                <a:gd name="connsiteX38" fmla="*/ 157912 w 858081"/>
                <a:gd name="connsiteY38" fmla="*/ 714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081" h="1371600">
                  <a:moveTo>
                    <a:pt x="115049" y="0"/>
                  </a:moveTo>
                  <a:lnTo>
                    <a:pt x="115049" y="0"/>
                  </a:lnTo>
                  <a:cubicBezTo>
                    <a:pt x="105524" y="42862"/>
                    <a:pt x="96531" y="85846"/>
                    <a:pt x="86474" y="128587"/>
                  </a:cubicBezTo>
                  <a:cubicBezTo>
                    <a:pt x="77479" y="166816"/>
                    <a:pt x="67424" y="204787"/>
                    <a:pt x="57899" y="242887"/>
                  </a:cubicBezTo>
                  <a:cubicBezTo>
                    <a:pt x="53137" y="261937"/>
                    <a:pt x="47463" y="280782"/>
                    <a:pt x="43612" y="300037"/>
                  </a:cubicBezTo>
                  <a:cubicBezTo>
                    <a:pt x="25473" y="390730"/>
                    <a:pt x="35214" y="347916"/>
                    <a:pt x="15037" y="428625"/>
                  </a:cubicBezTo>
                  <a:cubicBezTo>
                    <a:pt x="-2568" y="604669"/>
                    <a:pt x="-7318" y="570328"/>
                    <a:pt x="15037" y="771525"/>
                  </a:cubicBezTo>
                  <a:cubicBezTo>
                    <a:pt x="22576" y="839377"/>
                    <a:pt x="44801" y="851890"/>
                    <a:pt x="86474" y="914400"/>
                  </a:cubicBezTo>
                  <a:cubicBezTo>
                    <a:pt x="95999" y="928687"/>
                    <a:pt x="109619" y="940972"/>
                    <a:pt x="115049" y="957262"/>
                  </a:cubicBezTo>
                  <a:lnTo>
                    <a:pt x="143624" y="1042987"/>
                  </a:lnTo>
                  <a:cubicBezTo>
                    <a:pt x="157944" y="1085946"/>
                    <a:pt x="155713" y="1091783"/>
                    <a:pt x="186487" y="1128712"/>
                  </a:cubicBezTo>
                  <a:cubicBezTo>
                    <a:pt x="199422" y="1144234"/>
                    <a:pt x="216414" y="1156053"/>
                    <a:pt x="229349" y="1171575"/>
                  </a:cubicBezTo>
                  <a:cubicBezTo>
                    <a:pt x="262293" y="1211108"/>
                    <a:pt x="253830" y="1225995"/>
                    <a:pt x="300787" y="1257300"/>
                  </a:cubicBezTo>
                  <a:cubicBezTo>
                    <a:pt x="313318" y="1265654"/>
                    <a:pt x="329362" y="1266825"/>
                    <a:pt x="343649" y="1271587"/>
                  </a:cubicBezTo>
                  <a:cubicBezTo>
                    <a:pt x="353174" y="1285875"/>
                    <a:pt x="358815" y="1303723"/>
                    <a:pt x="372224" y="1314450"/>
                  </a:cubicBezTo>
                  <a:cubicBezTo>
                    <a:pt x="470813" y="1393320"/>
                    <a:pt x="361770" y="1248761"/>
                    <a:pt x="443662" y="1371600"/>
                  </a:cubicBezTo>
                  <a:cubicBezTo>
                    <a:pt x="477774" y="1303376"/>
                    <a:pt x="470252" y="1314768"/>
                    <a:pt x="515099" y="1243012"/>
                  </a:cubicBezTo>
                  <a:cubicBezTo>
                    <a:pt x="524200" y="1228451"/>
                    <a:pt x="535155" y="1215059"/>
                    <a:pt x="543674" y="1200150"/>
                  </a:cubicBezTo>
                  <a:cubicBezTo>
                    <a:pt x="554241" y="1181658"/>
                    <a:pt x="561682" y="1161492"/>
                    <a:pt x="572249" y="1143000"/>
                  </a:cubicBezTo>
                  <a:cubicBezTo>
                    <a:pt x="608028" y="1080386"/>
                    <a:pt x="596402" y="1122759"/>
                    <a:pt x="615112" y="1057275"/>
                  </a:cubicBezTo>
                  <a:cubicBezTo>
                    <a:pt x="668026" y="872077"/>
                    <a:pt x="588370" y="1113872"/>
                    <a:pt x="657974" y="957262"/>
                  </a:cubicBezTo>
                  <a:cubicBezTo>
                    <a:pt x="670207" y="929737"/>
                    <a:pt x="686549" y="871537"/>
                    <a:pt x="686549" y="871537"/>
                  </a:cubicBezTo>
                  <a:cubicBezTo>
                    <a:pt x="698919" y="772579"/>
                    <a:pt x="696425" y="769945"/>
                    <a:pt x="715124" y="685800"/>
                  </a:cubicBezTo>
                  <a:cubicBezTo>
                    <a:pt x="716711" y="678660"/>
                    <a:pt x="735746" y="597717"/>
                    <a:pt x="743699" y="585787"/>
                  </a:cubicBezTo>
                  <a:cubicBezTo>
                    <a:pt x="765699" y="552787"/>
                    <a:pt x="797799" y="535434"/>
                    <a:pt x="829424" y="514350"/>
                  </a:cubicBezTo>
                  <a:cubicBezTo>
                    <a:pt x="862099" y="416324"/>
                    <a:pt x="866791" y="449504"/>
                    <a:pt x="843712" y="357187"/>
                  </a:cubicBezTo>
                  <a:cubicBezTo>
                    <a:pt x="840059" y="342576"/>
                    <a:pt x="840073" y="324974"/>
                    <a:pt x="829424" y="314325"/>
                  </a:cubicBezTo>
                  <a:cubicBezTo>
                    <a:pt x="805140" y="290041"/>
                    <a:pt x="772274" y="276225"/>
                    <a:pt x="743699" y="257175"/>
                  </a:cubicBezTo>
                  <a:cubicBezTo>
                    <a:pt x="729412" y="247650"/>
                    <a:pt x="717127" y="234030"/>
                    <a:pt x="700837" y="228600"/>
                  </a:cubicBezTo>
                  <a:cubicBezTo>
                    <a:pt x="686549" y="223837"/>
                    <a:pt x="671445" y="221047"/>
                    <a:pt x="657974" y="214312"/>
                  </a:cubicBezTo>
                  <a:cubicBezTo>
                    <a:pt x="642616" y="206633"/>
                    <a:pt x="630803" y="192711"/>
                    <a:pt x="615112" y="185737"/>
                  </a:cubicBezTo>
                  <a:cubicBezTo>
                    <a:pt x="587587" y="173504"/>
                    <a:pt x="557962" y="166687"/>
                    <a:pt x="529387" y="157162"/>
                  </a:cubicBezTo>
                  <a:cubicBezTo>
                    <a:pt x="436624" y="126241"/>
                    <a:pt x="501509" y="144237"/>
                    <a:pt x="329362" y="128587"/>
                  </a:cubicBezTo>
                  <a:cubicBezTo>
                    <a:pt x="245945" y="100783"/>
                    <a:pt x="326498" y="125157"/>
                    <a:pt x="200774" y="100012"/>
                  </a:cubicBezTo>
                  <a:cubicBezTo>
                    <a:pt x="123564" y="84570"/>
                    <a:pt x="167005" y="85725"/>
                    <a:pt x="129337" y="85725"/>
                  </a:cubicBezTo>
                  <a:lnTo>
                    <a:pt x="86474" y="128587"/>
                  </a:lnTo>
                  <a:lnTo>
                    <a:pt x="86474" y="128587"/>
                  </a:lnTo>
                  <a:lnTo>
                    <a:pt x="157912" y="71437"/>
                  </a:lnTo>
                  <a:lnTo>
                    <a:pt x="157912" y="714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BC0DBF5-6EF3-D045-8A2D-C317F7AAFA6C}"/>
                </a:ext>
              </a:extLst>
            </p:cNvPr>
            <p:cNvSpPr/>
            <p:nvPr/>
          </p:nvSpPr>
          <p:spPr>
            <a:xfrm>
              <a:off x="3962399" y="3048000"/>
              <a:ext cx="1695533" cy="1440496"/>
            </a:xfrm>
            <a:custGeom>
              <a:avLst/>
              <a:gdLst>
                <a:gd name="connsiteX0" fmla="*/ 115049 w 858081"/>
                <a:gd name="connsiteY0" fmla="*/ 0 h 1371600"/>
                <a:gd name="connsiteX1" fmla="*/ 115049 w 858081"/>
                <a:gd name="connsiteY1" fmla="*/ 0 h 1371600"/>
                <a:gd name="connsiteX2" fmla="*/ 86474 w 858081"/>
                <a:gd name="connsiteY2" fmla="*/ 128587 h 1371600"/>
                <a:gd name="connsiteX3" fmla="*/ 57899 w 858081"/>
                <a:gd name="connsiteY3" fmla="*/ 242887 h 1371600"/>
                <a:gd name="connsiteX4" fmla="*/ 43612 w 858081"/>
                <a:gd name="connsiteY4" fmla="*/ 300037 h 1371600"/>
                <a:gd name="connsiteX5" fmla="*/ 15037 w 858081"/>
                <a:gd name="connsiteY5" fmla="*/ 428625 h 1371600"/>
                <a:gd name="connsiteX6" fmla="*/ 15037 w 858081"/>
                <a:gd name="connsiteY6" fmla="*/ 771525 h 1371600"/>
                <a:gd name="connsiteX7" fmla="*/ 86474 w 858081"/>
                <a:gd name="connsiteY7" fmla="*/ 914400 h 1371600"/>
                <a:gd name="connsiteX8" fmla="*/ 115049 w 858081"/>
                <a:gd name="connsiteY8" fmla="*/ 957262 h 1371600"/>
                <a:gd name="connsiteX9" fmla="*/ 143624 w 858081"/>
                <a:gd name="connsiteY9" fmla="*/ 1042987 h 1371600"/>
                <a:gd name="connsiteX10" fmla="*/ 186487 w 858081"/>
                <a:gd name="connsiteY10" fmla="*/ 1128712 h 1371600"/>
                <a:gd name="connsiteX11" fmla="*/ 229349 w 858081"/>
                <a:gd name="connsiteY11" fmla="*/ 1171575 h 1371600"/>
                <a:gd name="connsiteX12" fmla="*/ 300787 w 858081"/>
                <a:gd name="connsiteY12" fmla="*/ 1257300 h 1371600"/>
                <a:gd name="connsiteX13" fmla="*/ 343649 w 858081"/>
                <a:gd name="connsiteY13" fmla="*/ 1271587 h 1371600"/>
                <a:gd name="connsiteX14" fmla="*/ 372224 w 858081"/>
                <a:gd name="connsiteY14" fmla="*/ 1314450 h 1371600"/>
                <a:gd name="connsiteX15" fmla="*/ 443662 w 858081"/>
                <a:gd name="connsiteY15" fmla="*/ 1371600 h 1371600"/>
                <a:gd name="connsiteX16" fmla="*/ 515099 w 858081"/>
                <a:gd name="connsiteY16" fmla="*/ 1243012 h 1371600"/>
                <a:gd name="connsiteX17" fmla="*/ 543674 w 858081"/>
                <a:gd name="connsiteY17" fmla="*/ 1200150 h 1371600"/>
                <a:gd name="connsiteX18" fmla="*/ 572249 w 858081"/>
                <a:gd name="connsiteY18" fmla="*/ 1143000 h 1371600"/>
                <a:gd name="connsiteX19" fmla="*/ 615112 w 858081"/>
                <a:gd name="connsiteY19" fmla="*/ 1057275 h 1371600"/>
                <a:gd name="connsiteX20" fmla="*/ 657974 w 858081"/>
                <a:gd name="connsiteY20" fmla="*/ 957262 h 1371600"/>
                <a:gd name="connsiteX21" fmla="*/ 686549 w 858081"/>
                <a:gd name="connsiteY21" fmla="*/ 871537 h 1371600"/>
                <a:gd name="connsiteX22" fmla="*/ 715124 w 858081"/>
                <a:gd name="connsiteY22" fmla="*/ 685800 h 1371600"/>
                <a:gd name="connsiteX23" fmla="*/ 743699 w 858081"/>
                <a:gd name="connsiteY23" fmla="*/ 585787 h 1371600"/>
                <a:gd name="connsiteX24" fmla="*/ 829424 w 858081"/>
                <a:gd name="connsiteY24" fmla="*/ 514350 h 1371600"/>
                <a:gd name="connsiteX25" fmla="*/ 843712 w 858081"/>
                <a:gd name="connsiteY25" fmla="*/ 357187 h 1371600"/>
                <a:gd name="connsiteX26" fmla="*/ 829424 w 858081"/>
                <a:gd name="connsiteY26" fmla="*/ 314325 h 1371600"/>
                <a:gd name="connsiteX27" fmla="*/ 743699 w 858081"/>
                <a:gd name="connsiteY27" fmla="*/ 257175 h 1371600"/>
                <a:gd name="connsiteX28" fmla="*/ 700837 w 858081"/>
                <a:gd name="connsiteY28" fmla="*/ 228600 h 1371600"/>
                <a:gd name="connsiteX29" fmla="*/ 657974 w 858081"/>
                <a:gd name="connsiteY29" fmla="*/ 214312 h 1371600"/>
                <a:gd name="connsiteX30" fmla="*/ 615112 w 858081"/>
                <a:gd name="connsiteY30" fmla="*/ 185737 h 1371600"/>
                <a:gd name="connsiteX31" fmla="*/ 529387 w 858081"/>
                <a:gd name="connsiteY31" fmla="*/ 157162 h 1371600"/>
                <a:gd name="connsiteX32" fmla="*/ 329362 w 858081"/>
                <a:gd name="connsiteY32" fmla="*/ 128587 h 1371600"/>
                <a:gd name="connsiteX33" fmla="*/ 200774 w 858081"/>
                <a:gd name="connsiteY33" fmla="*/ 100012 h 1371600"/>
                <a:gd name="connsiteX34" fmla="*/ 129337 w 858081"/>
                <a:gd name="connsiteY34" fmla="*/ 85725 h 1371600"/>
                <a:gd name="connsiteX35" fmla="*/ 86474 w 858081"/>
                <a:gd name="connsiteY35" fmla="*/ 128587 h 1371600"/>
                <a:gd name="connsiteX36" fmla="*/ 86474 w 858081"/>
                <a:gd name="connsiteY36" fmla="*/ 128587 h 1371600"/>
                <a:gd name="connsiteX37" fmla="*/ 157912 w 858081"/>
                <a:gd name="connsiteY37" fmla="*/ 71437 h 1371600"/>
                <a:gd name="connsiteX38" fmla="*/ 157912 w 858081"/>
                <a:gd name="connsiteY38" fmla="*/ 714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081" h="1371600">
                  <a:moveTo>
                    <a:pt x="115049" y="0"/>
                  </a:moveTo>
                  <a:lnTo>
                    <a:pt x="115049" y="0"/>
                  </a:lnTo>
                  <a:cubicBezTo>
                    <a:pt x="105524" y="42862"/>
                    <a:pt x="96531" y="85846"/>
                    <a:pt x="86474" y="128587"/>
                  </a:cubicBezTo>
                  <a:cubicBezTo>
                    <a:pt x="77479" y="166816"/>
                    <a:pt x="67424" y="204787"/>
                    <a:pt x="57899" y="242887"/>
                  </a:cubicBezTo>
                  <a:cubicBezTo>
                    <a:pt x="53137" y="261937"/>
                    <a:pt x="47463" y="280782"/>
                    <a:pt x="43612" y="300037"/>
                  </a:cubicBezTo>
                  <a:cubicBezTo>
                    <a:pt x="25473" y="390730"/>
                    <a:pt x="35214" y="347916"/>
                    <a:pt x="15037" y="428625"/>
                  </a:cubicBezTo>
                  <a:cubicBezTo>
                    <a:pt x="-2568" y="604669"/>
                    <a:pt x="-7318" y="570328"/>
                    <a:pt x="15037" y="771525"/>
                  </a:cubicBezTo>
                  <a:cubicBezTo>
                    <a:pt x="22576" y="839377"/>
                    <a:pt x="44801" y="851890"/>
                    <a:pt x="86474" y="914400"/>
                  </a:cubicBezTo>
                  <a:cubicBezTo>
                    <a:pt x="95999" y="928687"/>
                    <a:pt x="109619" y="940972"/>
                    <a:pt x="115049" y="957262"/>
                  </a:cubicBezTo>
                  <a:lnTo>
                    <a:pt x="143624" y="1042987"/>
                  </a:lnTo>
                  <a:cubicBezTo>
                    <a:pt x="157944" y="1085946"/>
                    <a:pt x="155713" y="1091783"/>
                    <a:pt x="186487" y="1128712"/>
                  </a:cubicBezTo>
                  <a:cubicBezTo>
                    <a:pt x="199422" y="1144234"/>
                    <a:pt x="216414" y="1156053"/>
                    <a:pt x="229349" y="1171575"/>
                  </a:cubicBezTo>
                  <a:cubicBezTo>
                    <a:pt x="262293" y="1211108"/>
                    <a:pt x="253830" y="1225995"/>
                    <a:pt x="300787" y="1257300"/>
                  </a:cubicBezTo>
                  <a:cubicBezTo>
                    <a:pt x="313318" y="1265654"/>
                    <a:pt x="329362" y="1266825"/>
                    <a:pt x="343649" y="1271587"/>
                  </a:cubicBezTo>
                  <a:cubicBezTo>
                    <a:pt x="353174" y="1285875"/>
                    <a:pt x="358815" y="1303723"/>
                    <a:pt x="372224" y="1314450"/>
                  </a:cubicBezTo>
                  <a:cubicBezTo>
                    <a:pt x="470813" y="1393320"/>
                    <a:pt x="361770" y="1248761"/>
                    <a:pt x="443662" y="1371600"/>
                  </a:cubicBezTo>
                  <a:cubicBezTo>
                    <a:pt x="477774" y="1303376"/>
                    <a:pt x="470252" y="1314768"/>
                    <a:pt x="515099" y="1243012"/>
                  </a:cubicBezTo>
                  <a:cubicBezTo>
                    <a:pt x="524200" y="1228451"/>
                    <a:pt x="535155" y="1215059"/>
                    <a:pt x="543674" y="1200150"/>
                  </a:cubicBezTo>
                  <a:cubicBezTo>
                    <a:pt x="554241" y="1181658"/>
                    <a:pt x="561682" y="1161492"/>
                    <a:pt x="572249" y="1143000"/>
                  </a:cubicBezTo>
                  <a:cubicBezTo>
                    <a:pt x="608028" y="1080386"/>
                    <a:pt x="596402" y="1122759"/>
                    <a:pt x="615112" y="1057275"/>
                  </a:cubicBezTo>
                  <a:cubicBezTo>
                    <a:pt x="668026" y="872077"/>
                    <a:pt x="588370" y="1113872"/>
                    <a:pt x="657974" y="957262"/>
                  </a:cubicBezTo>
                  <a:cubicBezTo>
                    <a:pt x="670207" y="929737"/>
                    <a:pt x="686549" y="871537"/>
                    <a:pt x="686549" y="871537"/>
                  </a:cubicBezTo>
                  <a:cubicBezTo>
                    <a:pt x="698919" y="772579"/>
                    <a:pt x="696425" y="769945"/>
                    <a:pt x="715124" y="685800"/>
                  </a:cubicBezTo>
                  <a:cubicBezTo>
                    <a:pt x="716711" y="678660"/>
                    <a:pt x="735746" y="597717"/>
                    <a:pt x="743699" y="585787"/>
                  </a:cubicBezTo>
                  <a:cubicBezTo>
                    <a:pt x="765699" y="552787"/>
                    <a:pt x="797799" y="535434"/>
                    <a:pt x="829424" y="514350"/>
                  </a:cubicBezTo>
                  <a:cubicBezTo>
                    <a:pt x="862099" y="416324"/>
                    <a:pt x="866791" y="449504"/>
                    <a:pt x="843712" y="357187"/>
                  </a:cubicBezTo>
                  <a:cubicBezTo>
                    <a:pt x="840059" y="342576"/>
                    <a:pt x="840073" y="324974"/>
                    <a:pt x="829424" y="314325"/>
                  </a:cubicBezTo>
                  <a:cubicBezTo>
                    <a:pt x="805140" y="290041"/>
                    <a:pt x="772274" y="276225"/>
                    <a:pt x="743699" y="257175"/>
                  </a:cubicBezTo>
                  <a:cubicBezTo>
                    <a:pt x="729412" y="247650"/>
                    <a:pt x="717127" y="234030"/>
                    <a:pt x="700837" y="228600"/>
                  </a:cubicBezTo>
                  <a:cubicBezTo>
                    <a:pt x="686549" y="223837"/>
                    <a:pt x="671445" y="221047"/>
                    <a:pt x="657974" y="214312"/>
                  </a:cubicBezTo>
                  <a:cubicBezTo>
                    <a:pt x="642616" y="206633"/>
                    <a:pt x="630803" y="192711"/>
                    <a:pt x="615112" y="185737"/>
                  </a:cubicBezTo>
                  <a:cubicBezTo>
                    <a:pt x="587587" y="173504"/>
                    <a:pt x="557962" y="166687"/>
                    <a:pt x="529387" y="157162"/>
                  </a:cubicBezTo>
                  <a:cubicBezTo>
                    <a:pt x="436624" y="126241"/>
                    <a:pt x="501509" y="144237"/>
                    <a:pt x="329362" y="128587"/>
                  </a:cubicBezTo>
                  <a:cubicBezTo>
                    <a:pt x="245945" y="100783"/>
                    <a:pt x="326498" y="125157"/>
                    <a:pt x="200774" y="100012"/>
                  </a:cubicBezTo>
                  <a:cubicBezTo>
                    <a:pt x="123564" y="84570"/>
                    <a:pt x="167005" y="85725"/>
                    <a:pt x="129337" y="85725"/>
                  </a:cubicBezTo>
                  <a:lnTo>
                    <a:pt x="86474" y="128587"/>
                  </a:lnTo>
                  <a:lnTo>
                    <a:pt x="86474" y="128587"/>
                  </a:lnTo>
                  <a:lnTo>
                    <a:pt x="157912" y="71437"/>
                  </a:lnTo>
                  <a:lnTo>
                    <a:pt x="157912" y="714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12896-DDC7-6E47-86C5-D843FC9668A9}"/>
              </a:ext>
            </a:extLst>
          </p:cNvPr>
          <p:cNvSpPr/>
          <p:nvPr/>
        </p:nvSpPr>
        <p:spPr>
          <a:xfrm>
            <a:off x="3810000" y="5029200"/>
            <a:ext cx="5791199" cy="655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NDR Planned attacker is very effective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NDR Blind is not very effective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10B48E-FCEC-2945-A1D9-D907639E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4628469" cy="615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3A8346-2431-8941-B1DD-61B9CAD7A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51" y="2839309"/>
            <a:ext cx="3810000" cy="742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C22F4F-2FB6-194C-B90F-57A344AE0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949663"/>
            <a:ext cx="3581400" cy="5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MSSS SDN-based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0518" y="5106670"/>
            <a:ext cx="7278082" cy="990600"/>
          </a:xfrm>
        </p:spPr>
        <p:txBody>
          <a:bodyPr>
            <a:normAutofit/>
          </a:bodyPr>
          <a:lstStyle/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sz="2400" dirty="0"/>
              <a:t>UDP ports are used to distinguish between paths</a:t>
            </a:r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sz="2400" dirty="0"/>
              <a:t>Receiver listens to all paths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5502B-4A5D-6E45-BF6A-167BAD84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68" y="1447800"/>
            <a:ext cx="680983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8590"/>
            <a:ext cx="3429000" cy="4937760"/>
          </a:xfrm>
        </p:spPr>
        <p:txBody>
          <a:bodyPr>
            <a:normAutofit/>
          </a:bodyPr>
          <a:lstStyle/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dirty="0"/>
              <a:t>Implemented with ONOS and Mininet</a:t>
            </a:r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dirty="0"/>
              <a:t>Vary path length and key shares</a:t>
            </a:r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dirty="0"/>
              <a:t>Model link delay</a:t>
            </a:r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endParaRPr lang="en-US" dirty="0"/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endParaRPr lang="en-US" dirty="0"/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sz="1800" dirty="0"/>
              <a:t>N = 10</a:t>
            </a:r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sz="1800" dirty="0"/>
              <a:t>L = 4</a:t>
            </a:r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sz="1800" dirty="0"/>
              <a:t>K = 3</a:t>
            </a:r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sz="1800" dirty="0"/>
              <a:t>Path switching  </a:t>
            </a:r>
            <a:r>
              <a:rPr lang="el-GR" sz="1800" dirty="0"/>
              <a:t>δ = 100</a:t>
            </a:r>
            <a:r>
              <a:rPr lang="en-US" sz="1800" dirty="0"/>
              <a:t> </a:t>
            </a:r>
            <a:r>
              <a:rPr lang="en-US" sz="1800" dirty="0" err="1"/>
              <a:t>ms</a:t>
            </a:r>
            <a:endParaRPr lang="en-US" sz="1800" dirty="0"/>
          </a:p>
          <a:p>
            <a:pPr marL="457200" indent="-311150">
              <a:spcBef>
                <a:spcPts val="0"/>
              </a:spcBef>
              <a:buSzPts val="1300"/>
              <a:buFont typeface="Wingdings 3"/>
              <a:buChar char="●"/>
            </a:pPr>
            <a:r>
              <a:rPr lang="en-US" sz="1800" dirty="0"/>
              <a:t>File size = 10MB </a:t>
            </a:r>
          </a:p>
          <a:p>
            <a:pPr marL="457200" lvl="0" indent="-311150">
              <a:spcBef>
                <a:spcPts val="0"/>
              </a:spcBef>
              <a:buSzPts val="1300"/>
              <a:buChar char="●"/>
            </a:pPr>
            <a:r>
              <a:rPr lang="en-US" sz="1800" dirty="0"/>
              <a:t>M = 512B</a:t>
            </a:r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1F214-2A58-FB46-BC95-16EE24CA8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41" y="1306682"/>
            <a:ext cx="6146059" cy="43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5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Path Delay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8E2786-9E51-F74C-816D-64B26C74C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371600"/>
            <a:ext cx="5410200" cy="4178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4BECAA2-0537-6942-BA86-0907F52B1FC2}"/>
              </a:ext>
            </a:extLst>
          </p:cNvPr>
          <p:cNvGrpSpPr/>
          <p:nvPr/>
        </p:nvGrpSpPr>
        <p:grpSpPr>
          <a:xfrm>
            <a:off x="3581400" y="1845943"/>
            <a:ext cx="3962400" cy="3157857"/>
            <a:chOff x="3962399" y="1249043"/>
            <a:chExt cx="4648201" cy="323945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762E9B-13AD-7048-8148-C3121F4A479E}"/>
                </a:ext>
              </a:extLst>
            </p:cNvPr>
            <p:cNvSpPr/>
            <p:nvPr/>
          </p:nvSpPr>
          <p:spPr>
            <a:xfrm>
              <a:off x="4419601" y="1295400"/>
              <a:ext cx="1238332" cy="1371600"/>
            </a:xfrm>
            <a:custGeom>
              <a:avLst/>
              <a:gdLst>
                <a:gd name="connsiteX0" fmla="*/ 115049 w 858081"/>
                <a:gd name="connsiteY0" fmla="*/ 0 h 1371600"/>
                <a:gd name="connsiteX1" fmla="*/ 115049 w 858081"/>
                <a:gd name="connsiteY1" fmla="*/ 0 h 1371600"/>
                <a:gd name="connsiteX2" fmla="*/ 86474 w 858081"/>
                <a:gd name="connsiteY2" fmla="*/ 128587 h 1371600"/>
                <a:gd name="connsiteX3" fmla="*/ 57899 w 858081"/>
                <a:gd name="connsiteY3" fmla="*/ 242887 h 1371600"/>
                <a:gd name="connsiteX4" fmla="*/ 43612 w 858081"/>
                <a:gd name="connsiteY4" fmla="*/ 300037 h 1371600"/>
                <a:gd name="connsiteX5" fmla="*/ 15037 w 858081"/>
                <a:gd name="connsiteY5" fmla="*/ 428625 h 1371600"/>
                <a:gd name="connsiteX6" fmla="*/ 15037 w 858081"/>
                <a:gd name="connsiteY6" fmla="*/ 771525 h 1371600"/>
                <a:gd name="connsiteX7" fmla="*/ 86474 w 858081"/>
                <a:gd name="connsiteY7" fmla="*/ 914400 h 1371600"/>
                <a:gd name="connsiteX8" fmla="*/ 115049 w 858081"/>
                <a:gd name="connsiteY8" fmla="*/ 957262 h 1371600"/>
                <a:gd name="connsiteX9" fmla="*/ 143624 w 858081"/>
                <a:gd name="connsiteY9" fmla="*/ 1042987 h 1371600"/>
                <a:gd name="connsiteX10" fmla="*/ 186487 w 858081"/>
                <a:gd name="connsiteY10" fmla="*/ 1128712 h 1371600"/>
                <a:gd name="connsiteX11" fmla="*/ 229349 w 858081"/>
                <a:gd name="connsiteY11" fmla="*/ 1171575 h 1371600"/>
                <a:gd name="connsiteX12" fmla="*/ 300787 w 858081"/>
                <a:gd name="connsiteY12" fmla="*/ 1257300 h 1371600"/>
                <a:gd name="connsiteX13" fmla="*/ 343649 w 858081"/>
                <a:gd name="connsiteY13" fmla="*/ 1271587 h 1371600"/>
                <a:gd name="connsiteX14" fmla="*/ 372224 w 858081"/>
                <a:gd name="connsiteY14" fmla="*/ 1314450 h 1371600"/>
                <a:gd name="connsiteX15" fmla="*/ 443662 w 858081"/>
                <a:gd name="connsiteY15" fmla="*/ 1371600 h 1371600"/>
                <a:gd name="connsiteX16" fmla="*/ 515099 w 858081"/>
                <a:gd name="connsiteY16" fmla="*/ 1243012 h 1371600"/>
                <a:gd name="connsiteX17" fmla="*/ 543674 w 858081"/>
                <a:gd name="connsiteY17" fmla="*/ 1200150 h 1371600"/>
                <a:gd name="connsiteX18" fmla="*/ 572249 w 858081"/>
                <a:gd name="connsiteY18" fmla="*/ 1143000 h 1371600"/>
                <a:gd name="connsiteX19" fmla="*/ 615112 w 858081"/>
                <a:gd name="connsiteY19" fmla="*/ 1057275 h 1371600"/>
                <a:gd name="connsiteX20" fmla="*/ 657974 w 858081"/>
                <a:gd name="connsiteY20" fmla="*/ 957262 h 1371600"/>
                <a:gd name="connsiteX21" fmla="*/ 686549 w 858081"/>
                <a:gd name="connsiteY21" fmla="*/ 871537 h 1371600"/>
                <a:gd name="connsiteX22" fmla="*/ 715124 w 858081"/>
                <a:gd name="connsiteY22" fmla="*/ 685800 h 1371600"/>
                <a:gd name="connsiteX23" fmla="*/ 743699 w 858081"/>
                <a:gd name="connsiteY23" fmla="*/ 585787 h 1371600"/>
                <a:gd name="connsiteX24" fmla="*/ 829424 w 858081"/>
                <a:gd name="connsiteY24" fmla="*/ 514350 h 1371600"/>
                <a:gd name="connsiteX25" fmla="*/ 843712 w 858081"/>
                <a:gd name="connsiteY25" fmla="*/ 357187 h 1371600"/>
                <a:gd name="connsiteX26" fmla="*/ 829424 w 858081"/>
                <a:gd name="connsiteY26" fmla="*/ 314325 h 1371600"/>
                <a:gd name="connsiteX27" fmla="*/ 743699 w 858081"/>
                <a:gd name="connsiteY27" fmla="*/ 257175 h 1371600"/>
                <a:gd name="connsiteX28" fmla="*/ 700837 w 858081"/>
                <a:gd name="connsiteY28" fmla="*/ 228600 h 1371600"/>
                <a:gd name="connsiteX29" fmla="*/ 657974 w 858081"/>
                <a:gd name="connsiteY29" fmla="*/ 214312 h 1371600"/>
                <a:gd name="connsiteX30" fmla="*/ 615112 w 858081"/>
                <a:gd name="connsiteY30" fmla="*/ 185737 h 1371600"/>
                <a:gd name="connsiteX31" fmla="*/ 529387 w 858081"/>
                <a:gd name="connsiteY31" fmla="*/ 157162 h 1371600"/>
                <a:gd name="connsiteX32" fmla="*/ 329362 w 858081"/>
                <a:gd name="connsiteY32" fmla="*/ 128587 h 1371600"/>
                <a:gd name="connsiteX33" fmla="*/ 200774 w 858081"/>
                <a:gd name="connsiteY33" fmla="*/ 100012 h 1371600"/>
                <a:gd name="connsiteX34" fmla="*/ 129337 w 858081"/>
                <a:gd name="connsiteY34" fmla="*/ 85725 h 1371600"/>
                <a:gd name="connsiteX35" fmla="*/ 86474 w 858081"/>
                <a:gd name="connsiteY35" fmla="*/ 128587 h 1371600"/>
                <a:gd name="connsiteX36" fmla="*/ 86474 w 858081"/>
                <a:gd name="connsiteY36" fmla="*/ 128587 h 1371600"/>
                <a:gd name="connsiteX37" fmla="*/ 157912 w 858081"/>
                <a:gd name="connsiteY37" fmla="*/ 71437 h 1371600"/>
                <a:gd name="connsiteX38" fmla="*/ 157912 w 858081"/>
                <a:gd name="connsiteY38" fmla="*/ 714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081" h="1371600">
                  <a:moveTo>
                    <a:pt x="115049" y="0"/>
                  </a:moveTo>
                  <a:lnTo>
                    <a:pt x="115049" y="0"/>
                  </a:lnTo>
                  <a:cubicBezTo>
                    <a:pt x="105524" y="42862"/>
                    <a:pt x="96531" y="85846"/>
                    <a:pt x="86474" y="128587"/>
                  </a:cubicBezTo>
                  <a:cubicBezTo>
                    <a:pt x="77479" y="166816"/>
                    <a:pt x="67424" y="204787"/>
                    <a:pt x="57899" y="242887"/>
                  </a:cubicBezTo>
                  <a:cubicBezTo>
                    <a:pt x="53137" y="261937"/>
                    <a:pt x="47463" y="280782"/>
                    <a:pt x="43612" y="300037"/>
                  </a:cubicBezTo>
                  <a:cubicBezTo>
                    <a:pt x="25473" y="390730"/>
                    <a:pt x="35214" y="347916"/>
                    <a:pt x="15037" y="428625"/>
                  </a:cubicBezTo>
                  <a:cubicBezTo>
                    <a:pt x="-2568" y="604669"/>
                    <a:pt x="-7318" y="570328"/>
                    <a:pt x="15037" y="771525"/>
                  </a:cubicBezTo>
                  <a:cubicBezTo>
                    <a:pt x="22576" y="839377"/>
                    <a:pt x="44801" y="851890"/>
                    <a:pt x="86474" y="914400"/>
                  </a:cubicBezTo>
                  <a:cubicBezTo>
                    <a:pt x="95999" y="928687"/>
                    <a:pt x="109619" y="940972"/>
                    <a:pt x="115049" y="957262"/>
                  </a:cubicBezTo>
                  <a:lnTo>
                    <a:pt x="143624" y="1042987"/>
                  </a:lnTo>
                  <a:cubicBezTo>
                    <a:pt x="157944" y="1085946"/>
                    <a:pt x="155713" y="1091783"/>
                    <a:pt x="186487" y="1128712"/>
                  </a:cubicBezTo>
                  <a:cubicBezTo>
                    <a:pt x="199422" y="1144234"/>
                    <a:pt x="216414" y="1156053"/>
                    <a:pt x="229349" y="1171575"/>
                  </a:cubicBezTo>
                  <a:cubicBezTo>
                    <a:pt x="262293" y="1211108"/>
                    <a:pt x="253830" y="1225995"/>
                    <a:pt x="300787" y="1257300"/>
                  </a:cubicBezTo>
                  <a:cubicBezTo>
                    <a:pt x="313318" y="1265654"/>
                    <a:pt x="329362" y="1266825"/>
                    <a:pt x="343649" y="1271587"/>
                  </a:cubicBezTo>
                  <a:cubicBezTo>
                    <a:pt x="353174" y="1285875"/>
                    <a:pt x="358815" y="1303723"/>
                    <a:pt x="372224" y="1314450"/>
                  </a:cubicBezTo>
                  <a:cubicBezTo>
                    <a:pt x="470813" y="1393320"/>
                    <a:pt x="361770" y="1248761"/>
                    <a:pt x="443662" y="1371600"/>
                  </a:cubicBezTo>
                  <a:cubicBezTo>
                    <a:pt x="477774" y="1303376"/>
                    <a:pt x="470252" y="1314768"/>
                    <a:pt x="515099" y="1243012"/>
                  </a:cubicBezTo>
                  <a:cubicBezTo>
                    <a:pt x="524200" y="1228451"/>
                    <a:pt x="535155" y="1215059"/>
                    <a:pt x="543674" y="1200150"/>
                  </a:cubicBezTo>
                  <a:cubicBezTo>
                    <a:pt x="554241" y="1181658"/>
                    <a:pt x="561682" y="1161492"/>
                    <a:pt x="572249" y="1143000"/>
                  </a:cubicBezTo>
                  <a:cubicBezTo>
                    <a:pt x="608028" y="1080386"/>
                    <a:pt x="596402" y="1122759"/>
                    <a:pt x="615112" y="1057275"/>
                  </a:cubicBezTo>
                  <a:cubicBezTo>
                    <a:pt x="668026" y="872077"/>
                    <a:pt x="588370" y="1113872"/>
                    <a:pt x="657974" y="957262"/>
                  </a:cubicBezTo>
                  <a:cubicBezTo>
                    <a:pt x="670207" y="929737"/>
                    <a:pt x="686549" y="871537"/>
                    <a:pt x="686549" y="871537"/>
                  </a:cubicBezTo>
                  <a:cubicBezTo>
                    <a:pt x="698919" y="772579"/>
                    <a:pt x="696425" y="769945"/>
                    <a:pt x="715124" y="685800"/>
                  </a:cubicBezTo>
                  <a:cubicBezTo>
                    <a:pt x="716711" y="678660"/>
                    <a:pt x="735746" y="597717"/>
                    <a:pt x="743699" y="585787"/>
                  </a:cubicBezTo>
                  <a:cubicBezTo>
                    <a:pt x="765699" y="552787"/>
                    <a:pt x="797799" y="535434"/>
                    <a:pt x="829424" y="514350"/>
                  </a:cubicBezTo>
                  <a:cubicBezTo>
                    <a:pt x="862099" y="416324"/>
                    <a:pt x="866791" y="449504"/>
                    <a:pt x="843712" y="357187"/>
                  </a:cubicBezTo>
                  <a:cubicBezTo>
                    <a:pt x="840059" y="342576"/>
                    <a:pt x="840073" y="324974"/>
                    <a:pt x="829424" y="314325"/>
                  </a:cubicBezTo>
                  <a:cubicBezTo>
                    <a:pt x="805140" y="290041"/>
                    <a:pt x="772274" y="276225"/>
                    <a:pt x="743699" y="257175"/>
                  </a:cubicBezTo>
                  <a:cubicBezTo>
                    <a:pt x="729412" y="247650"/>
                    <a:pt x="717127" y="234030"/>
                    <a:pt x="700837" y="228600"/>
                  </a:cubicBezTo>
                  <a:cubicBezTo>
                    <a:pt x="686549" y="223837"/>
                    <a:pt x="671445" y="221047"/>
                    <a:pt x="657974" y="214312"/>
                  </a:cubicBezTo>
                  <a:cubicBezTo>
                    <a:pt x="642616" y="206633"/>
                    <a:pt x="630803" y="192711"/>
                    <a:pt x="615112" y="185737"/>
                  </a:cubicBezTo>
                  <a:cubicBezTo>
                    <a:pt x="587587" y="173504"/>
                    <a:pt x="557962" y="166687"/>
                    <a:pt x="529387" y="157162"/>
                  </a:cubicBezTo>
                  <a:cubicBezTo>
                    <a:pt x="436624" y="126241"/>
                    <a:pt x="501509" y="144237"/>
                    <a:pt x="329362" y="128587"/>
                  </a:cubicBezTo>
                  <a:cubicBezTo>
                    <a:pt x="245945" y="100783"/>
                    <a:pt x="326498" y="125157"/>
                    <a:pt x="200774" y="100012"/>
                  </a:cubicBezTo>
                  <a:cubicBezTo>
                    <a:pt x="123564" y="84570"/>
                    <a:pt x="167005" y="85725"/>
                    <a:pt x="129337" y="85725"/>
                  </a:cubicBezTo>
                  <a:lnTo>
                    <a:pt x="86474" y="128587"/>
                  </a:lnTo>
                  <a:lnTo>
                    <a:pt x="86474" y="128587"/>
                  </a:lnTo>
                  <a:lnTo>
                    <a:pt x="157912" y="71437"/>
                  </a:lnTo>
                  <a:lnTo>
                    <a:pt x="157912" y="714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34DDE57-F15A-A048-9114-03B35CEA46FD}"/>
                </a:ext>
              </a:extLst>
            </p:cNvPr>
            <p:cNvSpPr/>
            <p:nvPr/>
          </p:nvSpPr>
          <p:spPr>
            <a:xfrm>
              <a:off x="6629400" y="1249043"/>
              <a:ext cx="1981200" cy="1371600"/>
            </a:xfrm>
            <a:custGeom>
              <a:avLst/>
              <a:gdLst>
                <a:gd name="connsiteX0" fmla="*/ 115049 w 858081"/>
                <a:gd name="connsiteY0" fmla="*/ 0 h 1371600"/>
                <a:gd name="connsiteX1" fmla="*/ 115049 w 858081"/>
                <a:gd name="connsiteY1" fmla="*/ 0 h 1371600"/>
                <a:gd name="connsiteX2" fmla="*/ 86474 w 858081"/>
                <a:gd name="connsiteY2" fmla="*/ 128587 h 1371600"/>
                <a:gd name="connsiteX3" fmla="*/ 57899 w 858081"/>
                <a:gd name="connsiteY3" fmla="*/ 242887 h 1371600"/>
                <a:gd name="connsiteX4" fmla="*/ 43612 w 858081"/>
                <a:gd name="connsiteY4" fmla="*/ 300037 h 1371600"/>
                <a:gd name="connsiteX5" fmla="*/ 15037 w 858081"/>
                <a:gd name="connsiteY5" fmla="*/ 428625 h 1371600"/>
                <a:gd name="connsiteX6" fmla="*/ 15037 w 858081"/>
                <a:gd name="connsiteY6" fmla="*/ 771525 h 1371600"/>
                <a:gd name="connsiteX7" fmla="*/ 86474 w 858081"/>
                <a:gd name="connsiteY7" fmla="*/ 914400 h 1371600"/>
                <a:gd name="connsiteX8" fmla="*/ 115049 w 858081"/>
                <a:gd name="connsiteY8" fmla="*/ 957262 h 1371600"/>
                <a:gd name="connsiteX9" fmla="*/ 143624 w 858081"/>
                <a:gd name="connsiteY9" fmla="*/ 1042987 h 1371600"/>
                <a:gd name="connsiteX10" fmla="*/ 186487 w 858081"/>
                <a:gd name="connsiteY10" fmla="*/ 1128712 h 1371600"/>
                <a:gd name="connsiteX11" fmla="*/ 229349 w 858081"/>
                <a:gd name="connsiteY11" fmla="*/ 1171575 h 1371600"/>
                <a:gd name="connsiteX12" fmla="*/ 300787 w 858081"/>
                <a:gd name="connsiteY12" fmla="*/ 1257300 h 1371600"/>
                <a:gd name="connsiteX13" fmla="*/ 343649 w 858081"/>
                <a:gd name="connsiteY13" fmla="*/ 1271587 h 1371600"/>
                <a:gd name="connsiteX14" fmla="*/ 372224 w 858081"/>
                <a:gd name="connsiteY14" fmla="*/ 1314450 h 1371600"/>
                <a:gd name="connsiteX15" fmla="*/ 443662 w 858081"/>
                <a:gd name="connsiteY15" fmla="*/ 1371600 h 1371600"/>
                <a:gd name="connsiteX16" fmla="*/ 515099 w 858081"/>
                <a:gd name="connsiteY16" fmla="*/ 1243012 h 1371600"/>
                <a:gd name="connsiteX17" fmla="*/ 543674 w 858081"/>
                <a:gd name="connsiteY17" fmla="*/ 1200150 h 1371600"/>
                <a:gd name="connsiteX18" fmla="*/ 572249 w 858081"/>
                <a:gd name="connsiteY18" fmla="*/ 1143000 h 1371600"/>
                <a:gd name="connsiteX19" fmla="*/ 615112 w 858081"/>
                <a:gd name="connsiteY19" fmla="*/ 1057275 h 1371600"/>
                <a:gd name="connsiteX20" fmla="*/ 657974 w 858081"/>
                <a:gd name="connsiteY20" fmla="*/ 957262 h 1371600"/>
                <a:gd name="connsiteX21" fmla="*/ 686549 w 858081"/>
                <a:gd name="connsiteY21" fmla="*/ 871537 h 1371600"/>
                <a:gd name="connsiteX22" fmla="*/ 715124 w 858081"/>
                <a:gd name="connsiteY22" fmla="*/ 685800 h 1371600"/>
                <a:gd name="connsiteX23" fmla="*/ 743699 w 858081"/>
                <a:gd name="connsiteY23" fmla="*/ 585787 h 1371600"/>
                <a:gd name="connsiteX24" fmla="*/ 829424 w 858081"/>
                <a:gd name="connsiteY24" fmla="*/ 514350 h 1371600"/>
                <a:gd name="connsiteX25" fmla="*/ 843712 w 858081"/>
                <a:gd name="connsiteY25" fmla="*/ 357187 h 1371600"/>
                <a:gd name="connsiteX26" fmla="*/ 829424 w 858081"/>
                <a:gd name="connsiteY26" fmla="*/ 314325 h 1371600"/>
                <a:gd name="connsiteX27" fmla="*/ 743699 w 858081"/>
                <a:gd name="connsiteY27" fmla="*/ 257175 h 1371600"/>
                <a:gd name="connsiteX28" fmla="*/ 700837 w 858081"/>
                <a:gd name="connsiteY28" fmla="*/ 228600 h 1371600"/>
                <a:gd name="connsiteX29" fmla="*/ 657974 w 858081"/>
                <a:gd name="connsiteY29" fmla="*/ 214312 h 1371600"/>
                <a:gd name="connsiteX30" fmla="*/ 615112 w 858081"/>
                <a:gd name="connsiteY30" fmla="*/ 185737 h 1371600"/>
                <a:gd name="connsiteX31" fmla="*/ 529387 w 858081"/>
                <a:gd name="connsiteY31" fmla="*/ 157162 h 1371600"/>
                <a:gd name="connsiteX32" fmla="*/ 329362 w 858081"/>
                <a:gd name="connsiteY32" fmla="*/ 128587 h 1371600"/>
                <a:gd name="connsiteX33" fmla="*/ 200774 w 858081"/>
                <a:gd name="connsiteY33" fmla="*/ 100012 h 1371600"/>
                <a:gd name="connsiteX34" fmla="*/ 129337 w 858081"/>
                <a:gd name="connsiteY34" fmla="*/ 85725 h 1371600"/>
                <a:gd name="connsiteX35" fmla="*/ 86474 w 858081"/>
                <a:gd name="connsiteY35" fmla="*/ 128587 h 1371600"/>
                <a:gd name="connsiteX36" fmla="*/ 86474 w 858081"/>
                <a:gd name="connsiteY36" fmla="*/ 128587 h 1371600"/>
                <a:gd name="connsiteX37" fmla="*/ 157912 w 858081"/>
                <a:gd name="connsiteY37" fmla="*/ 71437 h 1371600"/>
                <a:gd name="connsiteX38" fmla="*/ 157912 w 858081"/>
                <a:gd name="connsiteY38" fmla="*/ 714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081" h="1371600">
                  <a:moveTo>
                    <a:pt x="115049" y="0"/>
                  </a:moveTo>
                  <a:lnTo>
                    <a:pt x="115049" y="0"/>
                  </a:lnTo>
                  <a:cubicBezTo>
                    <a:pt x="105524" y="42862"/>
                    <a:pt x="96531" y="85846"/>
                    <a:pt x="86474" y="128587"/>
                  </a:cubicBezTo>
                  <a:cubicBezTo>
                    <a:pt x="77479" y="166816"/>
                    <a:pt x="67424" y="204787"/>
                    <a:pt x="57899" y="242887"/>
                  </a:cubicBezTo>
                  <a:cubicBezTo>
                    <a:pt x="53137" y="261937"/>
                    <a:pt x="47463" y="280782"/>
                    <a:pt x="43612" y="300037"/>
                  </a:cubicBezTo>
                  <a:cubicBezTo>
                    <a:pt x="25473" y="390730"/>
                    <a:pt x="35214" y="347916"/>
                    <a:pt x="15037" y="428625"/>
                  </a:cubicBezTo>
                  <a:cubicBezTo>
                    <a:pt x="-2568" y="604669"/>
                    <a:pt x="-7318" y="570328"/>
                    <a:pt x="15037" y="771525"/>
                  </a:cubicBezTo>
                  <a:cubicBezTo>
                    <a:pt x="22576" y="839377"/>
                    <a:pt x="44801" y="851890"/>
                    <a:pt x="86474" y="914400"/>
                  </a:cubicBezTo>
                  <a:cubicBezTo>
                    <a:pt x="95999" y="928687"/>
                    <a:pt x="109619" y="940972"/>
                    <a:pt x="115049" y="957262"/>
                  </a:cubicBezTo>
                  <a:lnTo>
                    <a:pt x="143624" y="1042987"/>
                  </a:lnTo>
                  <a:cubicBezTo>
                    <a:pt x="157944" y="1085946"/>
                    <a:pt x="155713" y="1091783"/>
                    <a:pt x="186487" y="1128712"/>
                  </a:cubicBezTo>
                  <a:cubicBezTo>
                    <a:pt x="199422" y="1144234"/>
                    <a:pt x="216414" y="1156053"/>
                    <a:pt x="229349" y="1171575"/>
                  </a:cubicBezTo>
                  <a:cubicBezTo>
                    <a:pt x="262293" y="1211108"/>
                    <a:pt x="253830" y="1225995"/>
                    <a:pt x="300787" y="1257300"/>
                  </a:cubicBezTo>
                  <a:cubicBezTo>
                    <a:pt x="313318" y="1265654"/>
                    <a:pt x="329362" y="1266825"/>
                    <a:pt x="343649" y="1271587"/>
                  </a:cubicBezTo>
                  <a:cubicBezTo>
                    <a:pt x="353174" y="1285875"/>
                    <a:pt x="358815" y="1303723"/>
                    <a:pt x="372224" y="1314450"/>
                  </a:cubicBezTo>
                  <a:cubicBezTo>
                    <a:pt x="470813" y="1393320"/>
                    <a:pt x="361770" y="1248761"/>
                    <a:pt x="443662" y="1371600"/>
                  </a:cubicBezTo>
                  <a:cubicBezTo>
                    <a:pt x="477774" y="1303376"/>
                    <a:pt x="470252" y="1314768"/>
                    <a:pt x="515099" y="1243012"/>
                  </a:cubicBezTo>
                  <a:cubicBezTo>
                    <a:pt x="524200" y="1228451"/>
                    <a:pt x="535155" y="1215059"/>
                    <a:pt x="543674" y="1200150"/>
                  </a:cubicBezTo>
                  <a:cubicBezTo>
                    <a:pt x="554241" y="1181658"/>
                    <a:pt x="561682" y="1161492"/>
                    <a:pt x="572249" y="1143000"/>
                  </a:cubicBezTo>
                  <a:cubicBezTo>
                    <a:pt x="608028" y="1080386"/>
                    <a:pt x="596402" y="1122759"/>
                    <a:pt x="615112" y="1057275"/>
                  </a:cubicBezTo>
                  <a:cubicBezTo>
                    <a:pt x="668026" y="872077"/>
                    <a:pt x="588370" y="1113872"/>
                    <a:pt x="657974" y="957262"/>
                  </a:cubicBezTo>
                  <a:cubicBezTo>
                    <a:pt x="670207" y="929737"/>
                    <a:pt x="686549" y="871537"/>
                    <a:pt x="686549" y="871537"/>
                  </a:cubicBezTo>
                  <a:cubicBezTo>
                    <a:pt x="698919" y="772579"/>
                    <a:pt x="696425" y="769945"/>
                    <a:pt x="715124" y="685800"/>
                  </a:cubicBezTo>
                  <a:cubicBezTo>
                    <a:pt x="716711" y="678660"/>
                    <a:pt x="735746" y="597717"/>
                    <a:pt x="743699" y="585787"/>
                  </a:cubicBezTo>
                  <a:cubicBezTo>
                    <a:pt x="765699" y="552787"/>
                    <a:pt x="797799" y="535434"/>
                    <a:pt x="829424" y="514350"/>
                  </a:cubicBezTo>
                  <a:cubicBezTo>
                    <a:pt x="862099" y="416324"/>
                    <a:pt x="866791" y="449504"/>
                    <a:pt x="843712" y="357187"/>
                  </a:cubicBezTo>
                  <a:cubicBezTo>
                    <a:pt x="840059" y="342576"/>
                    <a:pt x="840073" y="324974"/>
                    <a:pt x="829424" y="314325"/>
                  </a:cubicBezTo>
                  <a:cubicBezTo>
                    <a:pt x="805140" y="290041"/>
                    <a:pt x="772274" y="276225"/>
                    <a:pt x="743699" y="257175"/>
                  </a:cubicBezTo>
                  <a:cubicBezTo>
                    <a:pt x="729412" y="247650"/>
                    <a:pt x="717127" y="234030"/>
                    <a:pt x="700837" y="228600"/>
                  </a:cubicBezTo>
                  <a:cubicBezTo>
                    <a:pt x="686549" y="223837"/>
                    <a:pt x="671445" y="221047"/>
                    <a:pt x="657974" y="214312"/>
                  </a:cubicBezTo>
                  <a:cubicBezTo>
                    <a:pt x="642616" y="206633"/>
                    <a:pt x="630803" y="192711"/>
                    <a:pt x="615112" y="185737"/>
                  </a:cubicBezTo>
                  <a:cubicBezTo>
                    <a:pt x="587587" y="173504"/>
                    <a:pt x="557962" y="166687"/>
                    <a:pt x="529387" y="157162"/>
                  </a:cubicBezTo>
                  <a:cubicBezTo>
                    <a:pt x="436624" y="126241"/>
                    <a:pt x="501509" y="144237"/>
                    <a:pt x="329362" y="128587"/>
                  </a:cubicBezTo>
                  <a:cubicBezTo>
                    <a:pt x="245945" y="100783"/>
                    <a:pt x="326498" y="125157"/>
                    <a:pt x="200774" y="100012"/>
                  </a:cubicBezTo>
                  <a:cubicBezTo>
                    <a:pt x="123564" y="84570"/>
                    <a:pt x="167005" y="85725"/>
                    <a:pt x="129337" y="85725"/>
                  </a:cubicBezTo>
                  <a:lnTo>
                    <a:pt x="86474" y="128587"/>
                  </a:lnTo>
                  <a:lnTo>
                    <a:pt x="86474" y="128587"/>
                  </a:lnTo>
                  <a:lnTo>
                    <a:pt x="157912" y="71437"/>
                  </a:lnTo>
                  <a:lnTo>
                    <a:pt x="157912" y="714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9C6A5B0-7230-344C-A853-D3CBFEBE96E1}"/>
                </a:ext>
              </a:extLst>
            </p:cNvPr>
            <p:cNvSpPr/>
            <p:nvPr/>
          </p:nvSpPr>
          <p:spPr>
            <a:xfrm>
              <a:off x="6477000" y="3116896"/>
              <a:ext cx="1981200" cy="1371600"/>
            </a:xfrm>
            <a:custGeom>
              <a:avLst/>
              <a:gdLst>
                <a:gd name="connsiteX0" fmla="*/ 115049 w 858081"/>
                <a:gd name="connsiteY0" fmla="*/ 0 h 1371600"/>
                <a:gd name="connsiteX1" fmla="*/ 115049 w 858081"/>
                <a:gd name="connsiteY1" fmla="*/ 0 h 1371600"/>
                <a:gd name="connsiteX2" fmla="*/ 86474 w 858081"/>
                <a:gd name="connsiteY2" fmla="*/ 128587 h 1371600"/>
                <a:gd name="connsiteX3" fmla="*/ 57899 w 858081"/>
                <a:gd name="connsiteY3" fmla="*/ 242887 h 1371600"/>
                <a:gd name="connsiteX4" fmla="*/ 43612 w 858081"/>
                <a:gd name="connsiteY4" fmla="*/ 300037 h 1371600"/>
                <a:gd name="connsiteX5" fmla="*/ 15037 w 858081"/>
                <a:gd name="connsiteY5" fmla="*/ 428625 h 1371600"/>
                <a:gd name="connsiteX6" fmla="*/ 15037 w 858081"/>
                <a:gd name="connsiteY6" fmla="*/ 771525 h 1371600"/>
                <a:gd name="connsiteX7" fmla="*/ 86474 w 858081"/>
                <a:gd name="connsiteY7" fmla="*/ 914400 h 1371600"/>
                <a:gd name="connsiteX8" fmla="*/ 115049 w 858081"/>
                <a:gd name="connsiteY8" fmla="*/ 957262 h 1371600"/>
                <a:gd name="connsiteX9" fmla="*/ 143624 w 858081"/>
                <a:gd name="connsiteY9" fmla="*/ 1042987 h 1371600"/>
                <a:gd name="connsiteX10" fmla="*/ 186487 w 858081"/>
                <a:gd name="connsiteY10" fmla="*/ 1128712 h 1371600"/>
                <a:gd name="connsiteX11" fmla="*/ 229349 w 858081"/>
                <a:gd name="connsiteY11" fmla="*/ 1171575 h 1371600"/>
                <a:gd name="connsiteX12" fmla="*/ 300787 w 858081"/>
                <a:gd name="connsiteY12" fmla="*/ 1257300 h 1371600"/>
                <a:gd name="connsiteX13" fmla="*/ 343649 w 858081"/>
                <a:gd name="connsiteY13" fmla="*/ 1271587 h 1371600"/>
                <a:gd name="connsiteX14" fmla="*/ 372224 w 858081"/>
                <a:gd name="connsiteY14" fmla="*/ 1314450 h 1371600"/>
                <a:gd name="connsiteX15" fmla="*/ 443662 w 858081"/>
                <a:gd name="connsiteY15" fmla="*/ 1371600 h 1371600"/>
                <a:gd name="connsiteX16" fmla="*/ 515099 w 858081"/>
                <a:gd name="connsiteY16" fmla="*/ 1243012 h 1371600"/>
                <a:gd name="connsiteX17" fmla="*/ 543674 w 858081"/>
                <a:gd name="connsiteY17" fmla="*/ 1200150 h 1371600"/>
                <a:gd name="connsiteX18" fmla="*/ 572249 w 858081"/>
                <a:gd name="connsiteY18" fmla="*/ 1143000 h 1371600"/>
                <a:gd name="connsiteX19" fmla="*/ 615112 w 858081"/>
                <a:gd name="connsiteY19" fmla="*/ 1057275 h 1371600"/>
                <a:gd name="connsiteX20" fmla="*/ 657974 w 858081"/>
                <a:gd name="connsiteY20" fmla="*/ 957262 h 1371600"/>
                <a:gd name="connsiteX21" fmla="*/ 686549 w 858081"/>
                <a:gd name="connsiteY21" fmla="*/ 871537 h 1371600"/>
                <a:gd name="connsiteX22" fmla="*/ 715124 w 858081"/>
                <a:gd name="connsiteY22" fmla="*/ 685800 h 1371600"/>
                <a:gd name="connsiteX23" fmla="*/ 743699 w 858081"/>
                <a:gd name="connsiteY23" fmla="*/ 585787 h 1371600"/>
                <a:gd name="connsiteX24" fmla="*/ 829424 w 858081"/>
                <a:gd name="connsiteY24" fmla="*/ 514350 h 1371600"/>
                <a:gd name="connsiteX25" fmla="*/ 843712 w 858081"/>
                <a:gd name="connsiteY25" fmla="*/ 357187 h 1371600"/>
                <a:gd name="connsiteX26" fmla="*/ 829424 w 858081"/>
                <a:gd name="connsiteY26" fmla="*/ 314325 h 1371600"/>
                <a:gd name="connsiteX27" fmla="*/ 743699 w 858081"/>
                <a:gd name="connsiteY27" fmla="*/ 257175 h 1371600"/>
                <a:gd name="connsiteX28" fmla="*/ 700837 w 858081"/>
                <a:gd name="connsiteY28" fmla="*/ 228600 h 1371600"/>
                <a:gd name="connsiteX29" fmla="*/ 657974 w 858081"/>
                <a:gd name="connsiteY29" fmla="*/ 214312 h 1371600"/>
                <a:gd name="connsiteX30" fmla="*/ 615112 w 858081"/>
                <a:gd name="connsiteY30" fmla="*/ 185737 h 1371600"/>
                <a:gd name="connsiteX31" fmla="*/ 529387 w 858081"/>
                <a:gd name="connsiteY31" fmla="*/ 157162 h 1371600"/>
                <a:gd name="connsiteX32" fmla="*/ 329362 w 858081"/>
                <a:gd name="connsiteY32" fmla="*/ 128587 h 1371600"/>
                <a:gd name="connsiteX33" fmla="*/ 200774 w 858081"/>
                <a:gd name="connsiteY33" fmla="*/ 100012 h 1371600"/>
                <a:gd name="connsiteX34" fmla="*/ 129337 w 858081"/>
                <a:gd name="connsiteY34" fmla="*/ 85725 h 1371600"/>
                <a:gd name="connsiteX35" fmla="*/ 86474 w 858081"/>
                <a:gd name="connsiteY35" fmla="*/ 128587 h 1371600"/>
                <a:gd name="connsiteX36" fmla="*/ 86474 w 858081"/>
                <a:gd name="connsiteY36" fmla="*/ 128587 h 1371600"/>
                <a:gd name="connsiteX37" fmla="*/ 157912 w 858081"/>
                <a:gd name="connsiteY37" fmla="*/ 71437 h 1371600"/>
                <a:gd name="connsiteX38" fmla="*/ 157912 w 858081"/>
                <a:gd name="connsiteY38" fmla="*/ 714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081" h="1371600">
                  <a:moveTo>
                    <a:pt x="115049" y="0"/>
                  </a:moveTo>
                  <a:lnTo>
                    <a:pt x="115049" y="0"/>
                  </a:lnTo>
                  <a:cubicBezTo>
                    <a:pt x="105524" y="42862"/>
                    <a:pt x="96531" y="85846"/>
                    <a:pt x="86474" y="128587"/>
                  </a:cubicBezTo>
                  <a:cubicBezTo>
                    <a:pt x="77479" y="166816"/>
                    <a:pt x="67424" y="204787"/>
                    <a:pt x="57899" y="242887"/>
                  </a:cubicBezTo>
                  <a:cubicBezTo>
                    <a:pt x="53137" y="261937"/>
                    <a:pt x="47463" y="280782"/>
                    <a:pt x="43612" y="300037"/>
                  </a:cubicBezTo>
                  <a:cubicBezTo>
                    <a:pt x="25473" y="390730"/>
                    <a:pt x="35214" y="347916"/>
                    <a:pt x="15037" y="428625"/>
                  </a:cubicBezTo>
                  <a:cubicBezTo>
                    <a:pt x="-2568" y="604669"/>
                    <a:pt x="-7318" y="570328"/>
                    <a:pt x="15037" y="771525"/>
                  </a:cubicBezTo>
                  <a:cubicBezTo>
                    <a:pt x="22576" y="839377"/>
                    <a:pt x="44801" y="851890"/>
                    <a:pt x="86474" y="914400"/>
                  </a:cubicBezTo>
                  <a:cubicBezTo>
                    <a:pt x="95999" y="928687"/>
                    <a:pt x="109619" y="940972"/>
                    <a:pt x="115049" y="957262"/>
                  </a:cubicBezTo>
                  <a:lnTo>
                    <a:pt x="143624" y="1042987"/>
                  </a:lnTo>
                  <a:cubicBezTo>
                    <a:pt x="157944" y="1085946"/>
                    <a:pt x="155713" y="1091783"/>
                    <a:pt x="186487" y="1128712"/>
                  </a:cubicBezTo>
                  <a:cubicBezTo>
                    <a:pt x="199422" y="1144234"/>
                    <a:pt x="216414" y="1156053"/>
                    <a:pt x="229349" y="1171575"/>
                  </a:cubicBezTo>
                  <a:cubicBezTo>
                    <a:pt x="262293" y="1211108"/>
                    <a:pt x="253830" y="1225995"/>
                    <a:pt x="300787" y="1257300"/>
                  </a:cubicBezTo>
                  <a:cubicBezTo>
                    <a:pt x="313318" y="1265654"/>
                    <a:pt x="329362" y="1266825"/>
                    <a:pt x="343649" y="1271587"/>
                  </a:cubicBezTo>
                  <a:cubicBezTo>
                    <a:pt x="353174" y="1285875"/>
                    <a:pt x="358815" y="1303723"/>
                    <a:pt x="372224" y="1314450"/>
                  </a:cubicBezTo>
                  <a:cubicBezTo>
                    <a:pt x="470813" y="1393320"/>
                    <a:pt x="361770" y="1248761"/>
                    <a:pt x="443662" y="1371600"/>
                  </a:cubicBezTo>
                  <a:cubicBezTo>
                    <a:pt x="477774" y="1303376"/>
                    <a:pt x="470252" y="1314768"/>
                    <a:pt x="515099" y="1243012"/>
                  </a:cubicBezTo>
                  <a:cubicBezTo>
                    <a:pt x="524200" y="1228451"/>
                    <a:pt x="535155" y="1215059"/>
                    <a:pt x="543674" y="1200150"/>
                  </a:cubicBezTo>
                  <a:cubicBezTo>
                    <a:pt x="554241" y="1181658"/>
                    <a:pt x="561682" y="1161492"/>
                    <a:pt x="572249" y="1143000"/>
                  </a:cubicBezTo>
                  <a:cubicBezTo>
                    <a:pt x="608028" y="1080386"/>
                    <a:pt x="596402" y="1122759"/>
                    <a:pt x="615112" y="1057275"/>
                  </a:cubicBezTo>
                  <a:cubicBezTo>
                    <a:pt x="668026" y="872077"/>
                    <a:pt x="588370" y="1113872"/>
                    <a:pt x="657974" y="957262"/>
                  </a:cubicBezTo>
                  <a:cubicBezTo>
                    <a:pt x="670207" y="929737"/>
                    <a:pt x="686549" y="871537"/>
                    <a:pt x="686549" y="871537"/>
                  </a:cubicBezTo>
                  <a:cubicBezTo>
                    <a:pt x="698919" y="772579"/>
                    <a:pt x="696425" y="769945"/>
                    <a:pt x="715124" y="685800"/>
                  </a:cubicBezTo>
                  <a:cubicBezTo>
                    <a:pt x="716711" y="678660"/>
                    <a:pt x="735746" y="597717"/>
                    <a:pt x="743699" y="585787"/>
                  </a:cubicBezTo>
                  <a:cubicBezTo>
                    <a:pt x="765699" y="552787"/>
                    <a:pt x="797799" y="535434"/>
                    <a:pt x="829424" y="514350"/>
                  </a:cubicBezTo>
                  <a:cubicBezTo>
                    <a:pt x="862099" y="416324"/>
                    <a:pt x="866791" y="449504"/>
                    <a:pt x="843712" y="357187"/>
                  </a:cubicBezTo>
                  <a:cubicBezTo>
                    <a:pt x="840059" y="342576"/>
                    <a:pt x="840073" y="324974"/>
                    <a:pt x="829424" y="314325"/>
                  </a:cubicBezTo>
                  <a:cubicBezTo>
                    <a:pt x="805140" y="290041"/>
                    <a:pt x="772274" y="276225"/>
                    <a:pt x="743699" y="257175"/>
                  </a:cubicBezTo>
                  <a:cubicBezTo>
                    <a:pt x="729412" y="247650"/>
                    <a:pt x="717127" y="234030"/>
                    <a:pt x="700837" y="228600"/>
                  </a:cubicBezTo>
                  <a:cubicBezTo>
                    <a:pt x="686549" y="223837"/>
                    <a:pt x="671445" y="221047"/>
                    <a:pt x="657974" y="214312"/>
                  </a:cubicBezTo>
                  <a:cubicBezTo>
                    <a:pt x="642616" y="206633"/>
                    <a:pt x="630803" y="192711"/>
                    <a:pt x="615112" y="185737"/>
                  </a:cubicBezTo>
                  <a:cubicBezTo>
                    <a:pt x="587587" y="173504"/>
                    <a:pt x="557962" y="166687"/>
                    <a:pt x="529387" y="157162"/>
                  </a:cubicBezTo>
                  <a:cubicBezTo>
                    <a:pt x="436624" y="126241"/>
                    <a:pt x="501509" y="144237"/>
                    <a:pt x="329362" y="128587"/>
                  </a:cubicBezTo>
                  <a:cubicBezTo>
                    <a:pt x="245945" y="100783"/>
                    <a:pt x="326498" y="125157"/>
                    <a:pt x="200774" y="100012"/>
                  </a:cubicBezTo>
                  <a:cubicBezTo>
                    <a:pt x="123564" y="84570"/>
                    <a:pt x="167005" y="85725"/>
                    <a:pt x="129337" y="85725"/>
                  </a:cubicBezTo>
                  <a:lnTo>
                    <a:pt x="86474" y="128587"/>
                  </a:lnTo>
                  <a:lnTo>
                    <a:pt x="86474" y="128587"/>
                  </a:lnTo>
                  <a:lnTo>
                    <a:pt x="157912" y="71437"/>
                  </a:lnTo>
                  <a:lnTo>
                    <a:pt x="157912" y="714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9A3494B-C032-1A4B-A4A4-CA2297C5EDEC}"/>
                </a:ext>
              </a:extLst>
            </p:cNvPr>
            <p:cNvSpPr/>
            <p:nvPr/>
          </p:nvSpPr>
          <p:spPr>
            <a:xfrm>
              <a:off x="3962399" y="3048000"/>
              <a:ext cx="1695533" cy="1440496"/>
            </a:xfrm>
            <a:custGeom>
              <a:avLst/>
              <a:gdLst>
                <a:gd name="connsiteX0" fmla="*/ 115049 w 858081"/>
                <a:gd name="connsiteY0" fmla="*/ 0 h 1371600"/>
                <a:gd name="connsiteX1" fmla="*/ 115049 w 858081"/>
                <a:gd name="connsiteY1" fmla="*/ 0 h 1371600"/>
                <a:gd name="connsiteX2" fmla="*/ 86474 w 858081"/>
                <a:gd name="connsiteY2" fmla="*/ 128587 h 1371600"/>
                <a:gd name="connsiteX3" fmla="*/ 57899 w 858081"/>
                <a:gd name="connsiteY3" fmla="*/ 242887 h 1371600"/>
                <a:gd name="connsiteX4" fmla="*/ 43612 w 858081"/>
                <a:gd name="connsiteY4" fmla="*/ 300037 h 1371600"/>
                <a:gd name="connsiteX5" fmla="*/ 15037 w 858081"/>
                <a:gd name="connsiteY5" fmla="*/ 428625 h 1371600"/>
                <a:gd name="connsiteX6" fmla="*/ 15037 w 858081"/>
                <a:gd name="connsiteY6" fmla="*/ 771525 h 1371600"/>
                <a:gd name="connsiteX7" fmla="*/ 86474 w 858081"/>
                <a:gd name="connsiteY7" fmla="*/ 914400 h 1371600"/>
                <a:gd name="connsiteX8" fmla="*/ 115049 w 858081"/>
                <a:gd name="connsiteY8" fmla="*/ 957262 h 1371600"/>
                <a:gd name="connsiteX9" fmla="*/ 143624 w 858081"/>
                <a:gd name="connsiteY9" fmla="*/ 1042987 h 1371600"/>
                <a:gd name="connsiteX10" fmla="*/ 186487 w 858081"/>
                <a:gd name="connsiteY10" fmla="*/ 1128712 h 1371600"/>
                <a:gd name="connsiteX11" fmla="*/ 229349 w 858081"/>
                <a:gd name="connsiteY11" fmla="*/ 1171575 h 1371600"/>
                <a:gd name="connsiteX12" fmla="*/ 300787 w 858081"/>
                <a:gd name="connsiteY12" fmla="*/ 1257300 h 1371600"/>
                <a:gd name="connsiteX13" fmla="*/ 343649 w 858081"/>
                <a:gd name="connsiteY13" fmla="*/ 1271587 h 1371600"/>
                <a:gd name="connsiteX14" fmla="*/ 372224 w 858081"/>
                <a:gd name="connsiteY14" fmla="*/ 1314450 h 1371600"/>
                <a:gd name="connsiteX15" fmla="*/ 443662 w 858081"/>
                <a:gd name="connsiteY15" fmla="*/ 1371600 h 1371600"/>
                <a:gd name="connsiteX16" fmla="*/ 515099 w 858081"/>
                <a:gd name="connsiteY16" fmla="*/ 1243012 h 1371600"/>
                <a:gd name="connsiteX17" fmla="*/ 543674 w 858081"/>
                <a:gd name="connsiteY17" fmla="*/ 1200150 h 1371600"/>
                <a:gd name="connsiteX18" fmla="*/ 572249 w 858081"/>
                <a:gd name="connsiteY18" fmla="*/ 1143000 h 1371600"/>
                <a:gd name="connsiteX19" fmla="*/ 615112 w 858081"/>
                <a:gd name="connsiteY19" fmla="*/ 1057275 h 1371600"/>
                <a:gd name="connsiteX20" fmla="*/ 657974 w 858081"/>
                <a:gd name="connsiteY20" fmla="*/ 957262 h 1371600"/>
                <a:gd name="connsiteX21" fmla="*/ 686549 w 858081"/>
                <a:gd name="connsiteY21" fmla="*/ 871537 h 1371600"/>
                <a:gd name="connsiteX22" fmla="*/ 715124 w 858081"/>
                <a:gd name="connsiteY22" fmla="*/ 685800 h 1371600"/>
                <a:gd name="connsiteX23" fmla="*/ 743699 w 858081"/>
                <a:gd name="connsiteY23" fmla="*/ 585787 h 1371600"/>
                <a:gd name="connsiteX24" fmla="*/ 829424 w 858081"/>
                <a:gd name="connsiteY24" fmla="*/ 514350 h 1371600"/>
                <a:gd name="connsiteX25" fmla="*/ 843712 w 858081"/>
                <a:gd name="connsiteY25" fmla="*/ 357187 h 1371600"/>
                <a:gd name="connsiteX26" fmla="*/ 829424 w 858081"/>
                <a:gd name="connsiteY26" fmla="*/ 314325 h 1371600"/>
                <a:gd name="connsiteX27" fmla="*/ 743699 w 858081"/>
                <a:gd name="connsiteY27" fmla="*/ 257175 h 1371600"/>
                <a:gd name="connsiteX28" fmla="*/ 700837 w 858081"/>
                <a:gd name="connsiteY28" fmla="*/ 228600 h 1371600"/>
                <a:gd name="connsiteX29" fmla="*/ 657974 w 858081"/>
                <a:gd name="connsiteY29" fmla="*/ 214312 h 1371600"/>
                <a:gd name="connsiteX30" fmla="*/ 615112 w 858081"/>
                <a:gd name="connsiteY30" fmla="*/ 185737 h 1371600"/>
                <a:gd name="connsiteX31" fmla="*/ 529387 w 858081"/>
                <a:gd name="connsiteY31" fmla="*/ 157162 h 1371600"/>
                <a:gd name="connsiteX32" fmla="*/ 329362 w 858081"/>
                <a:gd name="connsiteY32" fmla="*/ 128587 h 1371600"/>
                <a:gd name="connsiteX33" fmla="*/ 200774 w 858081"/>
                <a:gd name="connsiteY33" fmla="*/ 100012 h 1371600"/>
                <a:gd name="connsiteX34" fmla="*/ 129337 w 858081"/>
                <a:gd name="connsiteY34" fmla="*/ 85725 h 1371600"/>
                <a:gd name="connsiteX35" fmla="*/ 86474 w 858081"/>
                <a:gd name="connsiteY35" fmla="*/ 128587 h 1371600"/>
                <a:gd name="connsiteX36" fmla="*/ 86474 w 858081"/>
                <a:gd name="connsiteY36" fmla="*/ 128587 h 1371600"/>
                <a:gd name="connsiteX37" fmla="*/ 157912 w 858081"/>
                <a:gd name="connsiteY37" fmla="*/ 71437 h 1371600"/>
                <a:gd name="connsiteX38" fmla="*/ 157912 w 858081"/>
                <a:gd name="connsiteY38" fmla="*/ 714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081" h="1371600">
                  <a:moveTo>
                    <a:pt x="115049" y="0"/>
                  </a:moveTo>
                  <a:lnTo>
                    <a:pt x="115049" y="0"/>
                  </a:lnTo>
                  <a:cubicBezTo>
                    <a:pt x="105524" y="42862"/>
                    <a:pt x="96531" y="85846"/>
                    <a:pt x="86474" y="128587"/>
                  </a:cubicBezTo>
                  <a:cubicBezTo>
                    <a:pt x="77479" y="166816"/>
                    <a:pt x="67424" y="204787"/>
                    <a:pt x="57899" y="242887"/>
                  </a:cubicBezTo>
                  <a:cubicBezTo>
                    <a:pt x="53137" y="261937"/>
                    <a:pt x="47463" y="280782"/>
                    <a:pt x="43612" y="300037"/>
                  </a:cubicBezTo>
                  <a:cubicBezTo>
                    <a:pt x="25473" y="390730"/>
                    <a:pt x="35214" y="347916"/>
                    <a:pt x="15037" y="428625"/>
                  </a:cubicBezTo>
                  <a:cubicBezTo>
                    <a:pt x="-2568" y="604669"/>
                    <a:pt x="-7318" y="570328"/>
                    <a:pt x="15037" y="771525"/>
                  </a:cubicBezTo>
                  <a:cubicBezTo>
                    <a:pt x="22576" y="839377"/>
                    <a:pt x="44801" y="851890"/>
                    <a:pt x="86474" y="914400"/>
                  </a:cubicBezTo>
                  <a:cubicBezTo>
                    <a:pt x="95999" y="928687"/>
                    <a:pt x="109619" y="940972"/>
                    <a:pt x="115049" y="957262"/>
                  </a:cubicBezTo>
                  <a:lnTo>
                    <a:pt x="143624" y="1042987"/>
                  </a:lnTo>
                  <a:cubicBezTo>
                    <a:pt x="157944" y="1085946"/>
                    <a:pt x="155713" y="1091783"/>
                    <a:pt x="186487" y="1128712"/>
                  </a:cubicBezTo>
                  <a:cubicBezTo>
                    <a:pt x="199422" y="1144234"/>
                    <a:pt x="216414" y="1156053"/>
                    <a:pt x="229349" y="1171575"/>
                  </a:cubicBezTo>
                  <a:cubicBezTo>
                    <a:pt x="262293" y="1211108"/>
                    <a:pt x="253830" y="1225995"/>
                    <a:pt x="300787" y="1257300"/>
                  </a:cubicBezTo>
                  <a:cubicBezTo>
                    <a:pt x="313318" y="1265654"/>
                    <a:pt x="329362" y="1266825"/>
                    <a:pt x="343649" y="1271587"/>
                  </a:cubicBezTo>
                  <a:cubicBezTo>
                    <a:pt x="353174" y="1285875"/>
                    <a:pt x="358815" y="1303723"/>
                    <a:pt x="372224" y="1314450"/>
                  </a:cubicBezTo>
                  <a:cubicBezTo>
                    <a:pt x="470813" y="1393320"/>
                    <a:pt x="361770" y="1248761"/>
                    <a:pt x="443662" y="1371600"/>
                  </a:cubicBezTo>
                  <a:cubicBezTo>
                    <a:pt x="477774" y="1303376"/>
                    <a:pt x="470252" y="1314768"/>
                    <a:pt x="515099" y="1243012"/>
                  </a:cubicBezTo>
                  <a:cubicBezTo>
                    <a:pt x="524200" y="1228451"/>
                    <a:pt x="535155" y="1215059"/>
                    <a:pt x="543674" y="1200150"/>
                  </a:cubicBezTo>
                  <a:cubicBezTo>
                    <a:pt x="554241" y="1181658"/>
                    <a:pt x="561682" y="1161492"/>
                    <a:pt x="572249" y="1143000"/>
                  </a:cubicBezTo>
                  <a:cubicBezTo>
                    <a:pt x="608028" y="1080386"/>
                    <a:pt x="596402" y="1122759"/>
                    <a:pt x="615112" y="1057275"/>
                  </a:cubicBezTo>
                  <a:cubicBezTo>
                    <a:pt x="668026" y="872077"/>
                    <a:pt x="588370" y="1113872"/>
                    <a:pt x="657974" y="957262"/>
                  </a:cubicBezTo>
                  <a:cubicBezTo>
                    <a:pt x="670207" y="929737"/>
                    <a:pt x="686549" y="871537"/>
                    <a:pt x="686549" y="871537"/>
                  </a:cubicBezTo>
                  <a:cubicBezTo>
                    <a:pt x="698919" y="772579"/>
                    <a:pt x="696425" y="769945"/>
                    <a:pt x="715124" y="685800"/>
                  </a:cubicBezTo>
                  <a:cubicBezTo>
                    <a:pt x="716711" y="678660"/>
                    <a:pt x="735746" y="597717"/>
                    <a:pt x="743699" y="585787"/>
                  </a:cubicBezTo>
                  <a:cubicBezTo>
                    <a:pt x="765699" y="552787"/>
                    <a:pt x="797799" y="535434"/>
                    <a:pt x="829424" y="514350"/>
                  </a:cubicBezTo>
                  <a:cubicBezTo>
                    <a:pt x="862099" y="416324"/>
                    <a:pt x="866791" y="449504"/>
                    <a:pt x="843712" y="357187"/>
                  </a:cubicBezTo>
                  <a:cubicBezTo>
                    <a:pt x="840059" y="342576"/>
                    <a:pt x="840073" y="324974"/>
                    <a:pt x="829424" y="314325"/>
                  </a:cubicBezTo>
                  <a:cubicBezTo>
                    <a:pt x="805140" y="290041"/>
                    <a:pt x="772274" y="276225"/>
                    <a:pt x="743699" y="257175"/>
                  </a:cubicBezTo>
                  <a:cubicBezTo>
                    <a:pt x="729412" y="247650"/>
                    <a:pt x="717127" y="234030"/>
                    <a:pt x="700837" y="228600"/>
                  </a:cubicBezTo>
                  <a:cubicBezTo>
                    <a:pt x="686549" y="223837"/>
                    <a:pt x="671445" y="221047"/>
                    <a:pt x="657974" y="214312"/>
                  </a:cubicBezTo>
                  <a:cubicBezTo>
                    <a:pt x="642616" y="206633"/>
                    <a:pt x="630803" y="192711"/>
                    <a:pt x="615112" y="185737"/>
                  </a:cubicBezTo>
                  <a:cubicBezTo>
                    <a:pt x="587587" y="173504"/>
                    <a:pt x="557962" y="166687"/>
                    <a:pt x="529387" y="157162"/>
                  </a:cubicBezTo>
                  <a:cubicBezTo>
                    <a:pt x="436624" y="126241"/>
                    <a:pt x="501509" y="144237"/>
                    <a:pt x="329362" y="128587"/>
                  </a:cubicBezTo>
                  <a:cubicBezTo>
                    <a:pt x="245945" y="100783"/>
                    <a:pt x="326498" y="125157"/>
                    <a:pt x="200774" y="100012"/>
                  </a:cubicBezTo>
                  <a:cubicBezTo>
                    <a:pt x="123564" y="84570"/>
                    <a:pt x="167005" y="85725"/>
                    <a:pt x="129337" y="85725"/>
                  </a:cubicBezTo>
                  <a:lnTo>
                    <a:pt x="86474" y="128587"/>
                  </a:lnTo>
                  <a:lnTo>
                    <a:pt x="86474" y="128587"/>
                  </a:lnTo>
                  <a:lnTo>
                    <a:pt x="157912" y="71437"/>
                  </a:lnTo>
                  <a:lnTo>
                    <a:pt x="157912" y="714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16134-9DEE-144A-AFBD-568859639603}"/>
              </a:ext>
            </a:extLst>
          </p:cNvPr>
          <p:cNvSpPr/>
          <p:nvPr/>
        </p:nvSpPr>
        <p:spPr>
          <a:xfrm>
            <a:off x="1981200" y="5638800"/>
            <a:ext cx="5791199" cy="655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NDR Planned attacker is very effective in SDN –based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95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Mitigate the Attacks?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We want to keep information theoretic security</a:t>
            </a:r>
          </a:p>
          <a:p>
            <a:pPr marL="274320" lvl="1" indent="0">
              <a:buNone/>
            </a:pPr>
            <a:r>
              <a:rPr lang="en-US" dirty="0"/>
              <a:t>		Break the message into more shares</a:t>
            </a:r>
          </a:p>
          <a:p>
            <a:pPr marL="27432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 How to send these shares: </a:t>
            </a:r>
          </a:p>
          <a:p>
            <a:pPr lvl="1"/>
            <a:r>
              <a:rPr lang="en-US" dirty="0"/>
              <a:t>Use more disjoint paths – need to also increase the attacker power to be fair</a:t>
            </a:r>
          </a:p>
          <a:p>
            <a:pPr lvl="1"/>
            <a:r>
              <a:rPr lang="en-US" dirty="0"/>
              <a:t>Use the same K paths repeatedly -- could result in reduced protection </a:t>
            </a:r>
          </a:p>
          <a:p>
            <a:r>
              <a:rPr lang="en-US" dirty="0">
                <a:solidFill>
                  <a:srgbClr val="7030A0"/>
                </a:solidFill>
              </a:rPr>
              <a:t>Our approach: distribute shares over both </a:t>
            </a:r>
            <a:r>
              <a:rPr lang="en-US" i="1" dirty="0">
                <a:solidFill>
                  <a:srgbClr val="7030A0"/>
                </a:solidFill>
              </a:rPr>
              <a:t>time </a:t>
            </a:r>
            <a:r>
              <a:rPr lang="en-US" dirty="0">
                <a:solidFill>
                  <a:srgbClr val="7030A0"/>
                </a:solidFill>
              </a:rPr>
              <a:t>and </a:t>
            </a:r>
            <a:r>
              <a:rPr lang="en-US" i="1" dirty="0">
                <a:solidFill>
                  <a:srgbClr val="7030A0"/>
                </a:solidFill>
              </a:rPr>
              <a:t>space </a:t>
            </a:r>
            <a:r>
              <a:rPr lang="en-US" dirty="0">
                <a:solidFill>
                  <a:srgbClr val="7030A0"/>
                </a:solidFill>
              </a:rPr>
              <a:t>instead of just space using a random set of paths to send a K-sized set of shares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4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002C-F04C-984F-870A-B7E6DEDB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Mitigation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CD631-8C9D-7043-9C9F-82CE3D1B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63EF9-F067-7E4C-9460-2567D4D3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E2C217-F972-7C46-A017-8747EC1CBE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more shares and spread them across both space and time </a:t>
            </a:r>
          </a:p>
          <a:p>
            <a:r>
              <a:rPr lang="en-US" dirty="0"/>
              <a:t>Instead of (K, K), the sender uses (HK, HK) secret sharing</a:t>
            </a:r>
          </a:p>
          <a:p>
            <a:pPr lvl="1"/>
            <a:r>
              <a:rPr lang="en-US" dirty="0"/>
              <a:t>divide the shares into H sets of K shares</a:t>
            </a:r>
          </a:p>
          <a:p>
            <a:pPr lvl="1"/>
            <a:r>
              <a:rPr lang="en-US" dirty="0"/>
              <a:t>send these sets of shares, one at each consecutive clock tick</a:t>
            </a:r>
          </a:p>
          <a:p>
            <a:pPr lvl="1"/>
            <a:r>
              <a:rPr lang="en-US" dirty="0"/>
              <a:t>at t = 0, 1, . . . , H − 1, the sender chooses K paths uniformly at random, and then sends a share along each chosen path</a:t>
            </a:r>
          </a:p>
          <a:p>
            <a:r>
              <a:rPr lang="en-US" dirty="0"/>
              <a:t>We call H </a:t>
            </a:r>
            <a:r>
              <a:rPr lang="en-US" i="1" dirty="0"/>
              <a:t>resilience factor</a:t>
            </a:r>
            <a:r>
              <a:rPr lang="en-US" dirty="0"/>
              <a:t>, a system parameter that can be configured by the sender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6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Communication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39817"/>
            <a:ext cx="8229600" cy="1827583"/>
          </a:xfrm>
        </p:spPr>
        <p:txBody>
          <a:bodyPr>
            <a:normAutofit/>
          </a:bodyPr>
          <a:lstStyle/>
          <a:p>
            <a:r>
              <a:rPr lang="en-US" sz="2400" dirty="0"/>
              <a:t>Establish a secure and authenticated communication channel using standard protocols such as TLS or QUIC</a:t>
            </a:r>
          </a:p>
          <a:p>
            <a:r>
              <a:rPr lang="en-US" sz="2400" dirty="0"/>
              <a:t>Security guaranteed by cryptographic primitives that assume computationally-bounded adversary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18EE3-D1D3-DB4C-AAA4-44CC1E191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000" y="1295400"/>
            <a:ext cx="1148624" cy="1899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77D482-D06D-7D40-9A31-93016AE473D8}"/>
              </a:ext>
            </a:extLst>
          </p:cNvPr>
          <p:cNvSpPr txBox="1"/>
          <p:nvPr/>
        </p:nvSpPr>
        <p:spPr>
          <a:xfrm>
            <a:off x="2498271" y="6858000"/>
            <a:ext cx="4147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reepngimg.com/png/29730-alice-in-wonderland-h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E89A2-7E76-D54B-A92E-A1226562F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V="1">
            <a:off x="-65455800" y="-119516964"/>
            <a:ext cx="72563248" cy="119986478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7C9779D8-12C9-CA45-A8C4-DDDA00A4F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00200" y="1645152"/>
            <a:ext cx="1702706" cy="141015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1FD53CB-86D2-3F4C-B004-972F2BCC67E3}"/>
              </a:ext>
            </a:extLst>
          </p:cNvPr>
          <p:cNvGrpSpPr/>
          <p:nvPr/>
        </p:nvGrpSpPr>
        <p:grpSpPr>
          <a:xfrm>
            <a:off x="3302906" y="1371600"/>
            <a:ext cx="2204811" cy="641543"/>
            <a:chOff x="3302906" y="1371600"/>
            <a:chExt cx="2204811" cy="641543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97C3A276-838C-4E4C-9B1D-24F432AF6BF9}"/>
                </a:ext>
              </a:extLst>
            </p:cNvPr>
            <p:cNvSpPr/>
            <p:nvPr/>
          </p:nvSpPr>
          <p:spPr>
            <a:xfrm>
              <a:off x="3302906" y="1371600"/>
              <a:ext cx="882197" cy="641543"/>
            </a:xfrm>
            <a:prstGeom prst="wedgeRoundRectCallout">
              <a:avLst>
                <a:gd name="adj1" fmla="val -41393"/>
                <a:gd name="adj2" fmla="val 981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Hello!</a:t>
              </a:r>
            </a:p>
          </p:txBody>
        </p: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E130DD60-1F08-B646-AC76-A928849AAF5E}"/>
                </a:ext>
              </a:extLst>
            </p:cNvPr>
            <p:cNvSpPr/>
            <p:nvPr/>
          </p:nvSpPr>
          <p:spPr>
            <a:xfrm>
              <a:off x="4713516" y="1371600"/>
              <a:ext cx="794201" cy="641543"/>
            </a:xfrm>
            <a:prstGeom prst="wedgeRoundRectCallout">
              <a:avLst>
                <a:gd name="adj1" fmla="val 71686"/>
                <a:gd name="adj2" fmla="val 10322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Hi</a:t>
              </a:r>
            </a:p>
          </p:txBody>
        </p:sp>
      </p:grp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AF16BB9D-E807-164C-9EAC-866834068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950606" y="2147131"/>
            <a:ext cx="882197" cy="12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F650-A901-AF44-B3B5-AAF19EE3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9220200" cy="990600"/>
          </a:xfrm>
        </p:spPr>
        <p:txBody>
          <a:bodyPr/>
          <a:lstStyle/>
          <a:p>
            <a:r>
              <a:rPr lang="en-US" dirty="0"/>
              <a:t>Experimental Results: Probability Data Recovery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D2F96-F35C-464E-8BA9-79C5A9E8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106D3-B87F-6545-A141-E10C60CF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Google Shape;180;p25">
            <a:extLst>
              <a:ext uri="{FF2B5EF4-FFF2-40B4-BE49-F238E27FC236}">
                <a16:creationId xmlns:a16="http://schemas.microsoft.com/office/drawing/2014/main" id="{1B4AD883-6828-FF41-A06B-C8BCF3BEAE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" y="1295400"/>
            <a:ext cx="80010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6273AB-CE97-E849-9354-EFC884E6FEA4}"/>
              </a:ext>
            </a:extLst>
          </p:cNvPr>
          <p:cNvSpPr txBox="1"/>
          <p:nvPr/>
        </p:nvSpPr>
        <p:spPr>
          <a:xfrm>
            <a:off x="7829550" y="2328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B81EF-16B2-6542-A0DB-3174D18645EC}"/>
              </a:ext>
            </a:extLst>
          </p:cNvPr>
          <p:cNvSpPr/>
          <p:nvPr/>
        </p:nvSpPr>
        <p:spPr>
          <a:xfrm>
            <a:off x="533400" y="45720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6E79FF2-E265-2D44-B909-BF8D5AB37D67}"/>
              </a:ext>
            </a:extLst>
          </p:cNvPr>
          <p:cNvSpPr/>
          <p:nvPr/>
        </p:nvSpPr>
        <p:spPr>
          <a:xfrm>
            <a:off x="2493818" y="964277"/>
            <a:ext cx="2161309" cy="4674524"/>
          </a:xfrm>
          <a:custGeom>
            <a:avLst/>
            <a:gdLst>
              <a:gd name="connsiteX0" fmla="*/ 814647 w 2161309"/>
              <a:gd name="connsiteY0" fmla="*/ 4954386 h 4984475"/>
              <a:gd name="connsiteX1" fmla="*/ 814647 w 2161309"/>
              <a:gd name="connsiteY1" fmla="*/ 4954386 h 4984475"/>
              <a:gd name="connsiteX2" fmla="*/ 548640 w 2161309"/>
              <a:gd name="connsiteY2" fmla="*/ 4705004 h 4984475"/>
              <a:gd name="connsiteX3" fmla="*/ 399011 w 2161309"/>
              <a:gd name="connsiteY3" fmla="*/ 4488873 h 4984475"/>
              <a:gd name="connsiteX4" fmla="*/ 216131 w 2161309"/>
              <a:gd name="connsiteY4" fmla="*/ 4172989 h 4984475"/>
              <a:gd name="connsiteX5" fmla="*/ 66502 w 2161309"/>
              <a:gd name="connsiteY5" fmla="*/ 3840480 h 4984475"/>
              <a:gd name="connsiteX6" fmla="*/ 49877 w 2161309"/>
              <a:gd name="connsiteY6" fmla="*/ 3757353 h 4984475"/>
              <a:gd name="connsiteX7" fmla="*/ 0 w 2161309"/>
              <a:gd name="connsiteY7" fmla="*/ 3574473 h 4984475"/>
              <a:gd name="connsiteX8" fmla="*/ 33251 w 2161309"/>
              <a:gd name="connsiteY8" fmla="*/ 3241964 h 4984475"/>
              <a:gd name="connsiteX9" fmla="*/ 83127 w 2161309"/>
              <a:gd name="connsiteY9" fmla="*/ 3175462 h 4984475"/>
              <a:gd name="connsiteX10" fmla="*/ 116378 w 2161309"/>
              <a:gd name="connsiteY10" fmla="*/ 3125586 h 4984475"/>
              <a:gd name="connsiteX11" fmla="*/ 232757 w 2161309"/>
              <a:gd name="connsiteY11" fmla="*/ 3025833 h 4984475"/>
              <a:gd name="connsiteX12" fmla="*/ 182880 w 2161309"/>
              <a:gd name="connsiteY12" fmla="*/ 2759826 h 4984475"/>
              <a:gd name="connsiteX13" fmla="*/ 149629 w 2161309"/>
              <a:gd name="connsiteY13" fmla="*/ 2493819 h 4984475"/>
              <a:gd name="connsiteX14" fmla="*/ 182880 w 2161309"/>
              <a:gd name="connsiteY14" fmla="*/ 1579419 h 4984475"/>
              <a:gd name="connsiteX15" fmla="*/ 216131 w 2161309"/>
              <a:gd name="connsiteY15" fmla="*/ 1529542 h 4984475"/>
              <a:gd name="connsiteX16" fmla="*/ 266007 w 2161309"/>
              <a:gd name="connsiteY16" fmla="*/ 1479666 h 4984475"/>
              <a:gd name="connsiteX17" fmla="*/ 232757 w 2161309"/>
              <a:gd name="connsiteY17" fmla="*/ 1363288 h 4984475"/>
              <a:gd name="connsiteX18" fmla="*/ 133004 w 2161309"/>
              <a:gd name="connsiteY18" fmla="*/ 1230284 h 4984475"/>
              <a:gd name="connsiteX19" fmla="*/ 66502 w 2161309"/>
              <a:gd name="connsiteY19" fmla="*/ 1064029 h 4984475"/>
              <a:gd name="connsiteX20" fmla="*/ 49877 w 2161309"/>
              <a:gd name="connsiteY20" fmla="*/ 997528 h 4984475"/>
              <a:gd name="connsiteX21" fmla="*/ 33251 w 2161309"/>
              <a:gd name="connsiteY21" fmla="*/ 947651 h 4984475"/>
              <a:gd name="connsiteX22" fmla="*/ 49877 w 2161309"/>
              <a:gd name="connsiteY22" fmla="*/ 681644 h 4984475"/>
              <a:gd name="connsiteX23" fmla="*/ 133004 w 2161309"/>
              <a:gd name="connsiteY23" fmla="*/ 581891 h 4984475"/>
              <a:gd name="connsiteX24" fmla="*/ 199506 w 2161309"/>
              <a:gd name="connsiteY24" fmla="*/ 482139 h 4984475"/>
              <a:gd name="connsiteX25" fmla="*/ 232757 w 2161309"/>
              <a:gd name="connsiteY25" fmla="*/ 432262 h 4984475"/>
              <a:gd name="connsiteX26" fmla="*/ 332509 w 2161309"/>
              <a:gd name="connsiteY26" fmla="*/ 232757 h 4984475"/>
              <a:gd name="connsiteX27" fmla="*/ 482138 w 2161309"/>
              <a:gd name="connsiteY27" fmla="*/ 133004 h 4984475"/>
              <a:gd name="connsiteX28" fmla="*/ 532015 w 2161309"/>
              <a:gd name="connsiteY28" fmla="*/ 99753 h 4984475"/>
              <a:gd name="connsiteX29" fmla="*/ 681644 w 2161309"/>
              <a:gd name="connsiteY29" fmla="*/ 49877 h 4984475"/>
              <a:gd name="connsiteX30" fmla="*/ 814647 w 2161309"/>
              <a:gd name="connsiteY30" fmla="*/ 16626 h 4984475"/>
              <a:gd name="connsiteX31" fmla="*/ 1030778 w 2161309"/>
              <a:gd name="connsiteY31" fmla="*/ 0 h 4984475"/>
              <a:gd name="connsiteX32" fmla="*/ 1479666 w 2161309"/>
              <a:gd name="connsiteY32" fmla="*/ 16626 h 4984475"/>
              <a:gd name="connsiteX33" fmla="*/ 1629295 w 2161309"/>
              <a:gd name="connsiteY33" fmla="*/ 99753 h 4984475"/>
              <a:gd name="connsiteX34" fmla="*/ 1679171 w 2161309"/>
              <a:gd name="connsiteY34" fmla="*/ 133004 h 4984475"/>
              <a:gd name="connsiteX35" fmla="*/ 1729047 w 2161309"/>
              <a:gd name="connsiteY35" fmla="*/ 166255 h 4984475"/>
              <a:gd name="connsiteX36" fmla="*/ 1795549 w 2161309"/>
              <a:gd name="connsiteY36" fmla="*/ 182880 h 4984475"/>
              <a:gd name="connsiteX37" fmla="*/ 1895302 w 2161309"/>
              <a:gd name="connsiteY37" fmla="*/ 249382 h 4984475"/>
              <a:gd name="connsiteX38" fmla="*/ 1945178 w 2161309"/>
              <a:gd name="connsiteY38" fmla="*/ 282633 h 4984475"/>
              <a:gd name="connsiteX39" fmla="*/ 1978429 w 2161309"/>
              <a:gd name="connsiteY39" fmla="*/ 382386 h 4984475"/>
              <a:gd name="connsiteX40" fmla="*/ 1995055 w 2161309"/>
              <a:gd name="connsiteY40" fmla="*/ 448888 h 4984475"/>
              <a:gd name="connsiteX41" fmla="*/ 2028306 w 2161309"/>
              <a:gd name="connsiteY41" fmla="*/ 515389 h 4984475"/>
              <a:gd name="connsiteX42" fmla="*/ 2078182 w 2161309"/>
              <a:gd name="connsiteY42" fmla="*/ 615142 h 4984475"/>
              <a:gd name="connsiteX43" fmla="*/ 2094807 w 2161309"/>
              <a:gd name="connsiteY43" fmla="*/ 665019 h 4984475"/>
              <a:gd name="connsiteX44" fmla="*/ 2128058 w 2161309"/>
              <a:gd name="connsiteY44" fmla="*/ 714895 h 4984475"/>
              <a:gd name="connsiteX45" fmla="*/ 2161309 w 2161309"/>
              <a:gd name="connsiteY45" fmla="*/ 814648 h 4984475"/>
              <a:gd name="connsiteX46" fmla="*/ 2144684 w 2161309"/>
              <a:gd name="connsiteY46" fmla="*/ 1130531 h 4984475"/>
              <a:gd name="connsiteX47" fmla="*/ 2128058 w 2161309"/>
              <a:gd name="connsiteY47" fmla="*/ 1180408 h 4984475"/>
              <a:gd name="connsiteX48" fmla="*/ 2094807 w 2161309"/>
              <a:gd name="connsiteY48" fmla="*/ 1263535 h 4984475"/>
              <a:gd name="connsiteX49" fmla="*/ 2044931 w 2161309"/>
              <a:gd name="connsiteY49" fmla="*/ 1446415 h 4984475"/>
              <a:gd name="connsiteX50" fmla="*/ 2028306 w 2161309"/>
              <a:gd name="connsiteY50" fmla="*/ 1512917 h 4984475"/>
              <a:gd name="connsiteX51" fmla="*/ 2011680 w 2161309"/>
              <a:gd name="connsiteY51" fmla="*/ 1562793 h 4984475"/>
              <a:gd name="connsiteX52" fmla="*/ 1978429 w 2161309"/>
              <a:gd name="connsiteY52" fmla="*/ 1778924 h 4984475"/>
              <a:gd name="connsiteX53" fmla="*/ 1945178 w 2161309"/>
              <a:gd name="connsiteY53" fmla="*/ 1978429 h 4984475"/>
              <a:gd name="connsiteX54" fmla="*/ 1911927 w 2161309"/>
              <a:gd name="connsiteY54" fmla="*/ 2227811 h 4984475"/>
              <a:gd name="connsiteX55" fmla="*/ 1945178 w 2161309"/>
              <a:gd name="connsiteY55" fmla="*/ 2610197 h 4984475"/>
              <a:gd name="connsiteX56" fmla="*/ 1978429 w 2161309"/>
              <a:gd name="connsiteY56" fmla="*/ 2776451 h 4984475"/>
              <a:gd name="connsiteX57" fmla="*/ 2011680 w 2161309"/>
              <a:gd name="connsiteY57" fmla="*/ 2909455 h 4984475"/>
              <a:gd name="connsiteX58" fmla="*/ 2028306 w 2161309"/>
              <a:gd name="connsiteY58" fmla="*/ 2975957 h 4984475"/>
              <a:gd name="connsiteX59" fmla="*/ 2044931 w 2161309"/>
              <a:gd name="connsiteY59" fmla="*/ 3075709 h 4984475"/>
              <a:gd name="connsiteX60" fmla="*/ 2028306 w 2161309"/>
              <a:gd name="connsiteY60" fmla="*/ 3374968 h 4984475"/>
              <a:gd name="connsiteX61" fmla="*/ 2011680 w 2161309"/>
              <a:gd name="connsiteY61" fmla="*/ 3424844 h 4984475"/>
              <a:gd name="connsiteX62" fmla="*/ 1961804 w 2161309"/>
              <a:gd name="connsiteY62" fmla="*/ 3541222 h 4984475"/>
              <a:gd name="connsiteX63" fmla="*/ 1928553 w 2161309"/>
              <a:gd name="connsiteY63" fmla="*/ 3607724 h 4984475"/>
              <a:gd name="connsiteX64" fmla="*/ 1812175 w 2161309"/>
              <a:gd name="connsiteY64" fmla="*/ 3757353 h 4984475"/>
              <a:gd name="connsiteX65" fmla="*/ 1778924 w 2161309"/>
              <a:gd name="connsiteY65" fmla="*/ 3840480 h 4984475"/>
              <a:gd name="connsiteX66" fmla="*/ 1745673 w 2161309"/>
              <a:gd name="connsiteY66" fmla="*/ 3906982 h 4984475"/>
              <a:gd name="connsiteX67" fmla="*/ 1729047 w 2161309"/>
              <a:gd name="connsiteY67" fmla="*/ 3973484 h 4984475"/>
              <a:gd name="connsiteX68" fmla="*/ 1712422 w 2161309"/>
              <a:gd name="connsiteY68" fmla="*/ 4023360 h 4984475"/>
              <a:gd name="connsiteX69" fmla="*/ 1679171 w 2161309"/>
              <a:gd name="connsiteY69" fmla="*/ 4405746 h 4984475"/>
              <a:gd name="connsiteX70" fmla="*/ 1662546 w 2161309"/>
              <a:gd name="connsiteY70" fmla="*/ 4455622 h 4984475"/>
              <a:gd name="connsiteX71" fmla="*/ 1645920 w 2161309"/>
              <a:gd name="connsiteY71" fmla="*/ 4522124 h 4984475"/>
              <a:gd name="connsiteX72" fmla="*/ 1579418 w 2161309"/>
              <a:gd name="connsiteY72" fmla="*/ 4621877 h 4984475"/>
              <a:gd name="connsiteX73" fmla="*/ 1496291 w 2161309"/>
              <a:gd name="connsiteY73" fmla="*/ 4721629 h 4984475"/>
              <a:gd name="connsiteX74" fmla="*/ 1446415 w 2161309"/>
              <a:gd name="connsiteY74" fmla="*/ 4754880 h 4984475"/>
              <a:gd name="connsiteX75" fmla="*/ 1330037 w 2161309"/>
              <a:gd name="connsiteY75" fmla="*/ 4788131 h 4984475"/>
              <a:gd name="connsiteX76" fmla="*/ 1280160 w 2161309"/>
              <a:gd name="connsiteY76" fmla="*/ 4804757 h 4984475"/>
              <a:gd name="connsiteX77" fmla="*/ 1163782 w 2161309"/>
              <a:gd name="connsiteY77" fmla="*/ 4838008 h 4984475"/>
              <a:gd name="connsiteX78" fmla="*/ 1064029 w 2161309"/>
              <a:gd name="connsiteY78" fmla="*/ 4904509 h 4984475"/>
              <a:gd name="connsiteX79" fmla="*/ 1014153 w 2161309"/>
              <a:gd name="connsiteY79" fmla="*/ 4937760 h 4984475"/>
              <a:gd name="connsiteX80" fmla="*/ 814647 w 2161309"/>
              <a:gd name="connsiteY80" fmla="*/ 4954386 h 49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161309" h="4984475">
                <a:moveTo>
                  <a:pt x="814647" y="4954386"/>
                </a:moveTo>
                <a:lnTo>
                  <a:pt x="814647" y="4954386"/>
                </a:lnTo>
                <a:cubicBezTo>
                  <a:pt x="725978" y="4871259"/>
                  <a:pt x="629589" y="4795666"/>
                  <a:pt x="548640" y="4705004"/>
                </a:cubicBezTo>
                <a:cubicBezTo>
                  <a:pt x="490281" y="4639642"/>
                  <a:pt x="442914" y="4564705"/>
                  <a:pt x="399011" y="4488873"/>
                </a:cubicBezTo>
                <a:cubicBezTo>
                  <a:pt x="338051" y="4383578"/>
                  <a:pt x="264059" y="4284819"/>
                  <a:pt x="216131" y="4172989"/>
                </a:cubicBezTo>
                <a:cubicBezTo>
                  <a:pt x="101734" y="3906063"/>
                  <a:pt x="154127" y="4015732"/>
                  <a:pt x="66502" y="3840480"/>
                </a:cubicBezTo>
                <a:cubicBezTo>
                  <a:pt x="60960" y="3812771"/>
                  <a:pt x="57312" y="3784615"/>
                  <a:pt x="49877" y="3757353"/>
                </a:cubicBezTo>
                <a:cubicBezTo>
                  <a:pt x="-13407" y="3525308"/>
                  <a:pt x="40509" y="3777013"/>
                  <a:pt x="0" y="3574473"/>
                </a:cubicBezTo>
                <a:cubicBezTo>
                  <a:pt x="11084" y="3463637"/>
                  <a:pt x="10533" y="3351012"/>
                  <a:pt x="33251" y="3241964"/>
                </a:cubicBezTo>
                <a:cubicBezTo>
                  <a:pt x="38902" y="3214837"/>
                  <a:pt x="67021" y="3198010"/>
                  <a:pt x="83127" y="3175462"/>
                </a:cubicBezTo>
                <a:cubicBezTo>
                  <a:pt x="94741" y="3159203"/>
                  <a:pt x="103586" y="3140936"/>
                  <a:pt x="116378" y="3125586"/>
                </a:cubicBezTo>
                <a:cubicBezTo>
                  <a:pt x="154974" y="3079271"/>
                  <a:pt x="183831" y="3062527"/>
                  <a:pt x="232757" y="3025833"/>
                </a:cubicBezTo>
                <a:cubicBezTo>
                  <a:pt x="217727" y="2950682"/>
                  <a:pt x="193986" y="2841270"/>
                  <a:pt x="182880" y="2759826"/>
                </a:cubicBezTo>
                <a:cubicBezTo>
                  <a:pt x="170806" y="2671286"/>
                  <a:pt x="160713" y="2582488"/>
                  <a:pt x="149629" y="2493819"/>
                </a:cubicBezTo>
                <a:cubicBezTo>
                  <a:pt x="160713" y="2189019"/>
                  <a:pt x="161895" y="1883698"/>
                  <a:pt x="182880" y="1579419"/>
                </a:cubicBezTo>
                <a:cubicBezTo>
                  <a:pt x="184255" y="1559485"/>
                  <a:pt x="203339" y="1544892"/>
                  <a:pt x="216131" y="1529542"/>
                </a:cubicBezTo>
                <a:cubicBezTo>
                  <a:pt x="231183" y="1511480"/>
                  <a:pt x="249382" y="1496291"/>
                  <a:pt x="266007" y="1479666"/>
                </a:cubicBezTo>
                <a:cubicBezTo>
                  <a:pt x="263424" y="1469335"/>
                  <a:pt x="242578" y="1378721"/>
                  <a:pt x="232757" y="1363288"/>
                </a:cubicBezTo>
                <a:cubicBezTo>
                  <a:pt x="203004" y="1316534"/>
                  <a:pt x="133004" y="1230284"/>
                  <a:pt x="133004" y="1230284"/>
                </a:cubicBezTo>
                <a:cubicBezTo>
                  <a:pt x="91916" y="1107019"/>
                  <a:pt x="115428" y="1161880"/>
                  <a:pt x="66502" y="1064029"/>
                </a:cubicBezTo>
                <a:cubicBezTo>
                  <a:pt x="60960" y="1041862"/>
                  <a:pt x="56154" y="1019498"/>
                  <a:pt x="49877" y="997528"/>
                </a:cubicBezTo>
                <a:cubicBezTo>
                  <a:pt x="45062" y="980677"/>
                  <a:pt x="33251" y="965176"/>
                  <a:pt x="33251" y="947651"/>
                </a:cubicBezTo>
                <a:cubicBezTo>
                  <a:pt x="33251" y="858809"/>
                  <a:pt x="36021" y="769399"/>
                  <a:pt x="49877" y="681644"/>
                </a:cubicBezTo>
                <a:cubicBezTo>
                  <a:pt x="54921" y="649697"/>
                  <a:pt x="117536" y="601779"/>
                  <a:pt x="133004" y="581891"/>
                </a:cubicBezTo>
                <a:cubicBezTo>
                  <a:pt x="157539" y="550347"/>
                  <a:pt x="177339" y="515390"/>
                  <a:pt x="199506" y="482139"/>
                </a:cubicBezTo>
                <a:lnTo>
                  <a:pt x="232757" y="432262"/>
                </a:lnTo>
                <a:cubicBezTo>
                  <a:pt x="251725" y="375357"/>
                  <a:pt x="277257" y="269591"/>
                  <a:pt x="332509" y="232757"/>
                </a:cubicBezTo>
                <a:lnTo>
                  <a:pt x="482138" y="133004"/>
                </a:lnTo>
                <a:cubicBezTo>
                  <a:pt x="498764" y="121920"/>
                  <a:pt x="513059" y="106072"/>
                  <a:pt x="532015" y="99753"/>
                </a:cubicBezTo>
                <a:lnTo>
                  <a:pt x="681644" y="49877"/>
                </a:lnTo>
                <a:cubicBezTo>
                  <a:pt x="733449" y="32609"/>
                  <a:pt x="754450" y="23315"/>
                  <a:pt x="814647" y="16626"/>
                </a:cubicBezTo>
                <a:cubicBezTo>
                  <a:pt x="886462" y="8647"/>
                  <a:pt x="958734" y="5542"/>
                  <a:pt x="1030778" y="0"/>
                </a:cubicBezTo>
                <a:cubicBezTo>
                  <a:pt x="1180407" y="5542"/>
                  <a:pt x="1330266" y="6666"/>
                  <a:pt x="1479666" y="16626"/>
                </a:cubicBezTo>
                <a:cubicBezTo>
                  <a:pt x="1528438" y="19877"/>
                  <a:pt x="1603932" y="82844"/>
                  <a:pt x="1629295" y="99753"/>
                </a:cubicBezTo>
                <a:lnTo>
                  <a:pt x="1679171" y="133004"/>
                </a:lnTo>
                <a:cubicBezTo>
                  <a:pt x="1695796" y="144088"/>
                  <a:pt x="1709662" y="161409"/>
                  <a:pt x="1729047" y="166255"/>
                </a:cubicBezTo>
                <a:lnTo>
                  <a:pt x="1795549" y="182880"/>
                </a:lnTo>
                <a:lnTo>
                  <a:pt x="1895302" y="249382"/>
                </a:lnTo>
                <a:lnTo>
                  <a:pt x="1945178" y="282633"/>
                </a:lnTo>
                <a:cubicBezTo>
                  <a:pt x="1956262" y="315884"/>
                  <a:pt x="1969928" y="348383"/>
                  <a:pt x="1978429" y="382386"/>
                </a:cubicBezTo>
                <a:cubicBezTo>
                  <a:pt x="1983971" y="404553"/>
                  <a:pt x="1987032" y="427493"/>
                  <a:pt x="1995055" y="448888"/>
                </a:cubicBezTo>
                <a:cubicBezTo>
                  <a:pt x="2003757" y="472093"/>
                  <a:pt x="2018543" y="492609"/>
                  <a:pt x="2028306" y="515389"/>
                </a:cubicBezTo>
                <a:cubicBezTo>
                  <a:pt x="2069606" y="611757"/>
                  <a:pt x="2014280" y="519290"/>
                  <a:pt x="2078182" y="615142"/>
                </a:cubicBezTo>
                <a:cubicBezTo>
                  <a:pt x="2083724" y="631768"/>
                  <a:pt x="2086970" y="649344"/>
                  <a:pt x="2094807" y="665019"/>
                </a:cubicBezTo>
                <a:cubicBezTo>
                  <a:pt x="2103743" y="682891"/>
                  <a:pt x="2119943" y="696636"/>
                  <a:pt x="2128058" y="714895"/>
                </a:cubicBezTo>
                <a:cubicBezTo>
                  <a:pt x="2142293" y="746924"/>
                  <a:pt x="2161309" y="814648"/>
                  <a:pt x="2161309" y="814648"/>
                </a:cubicBezTo>
                <a:cubicBezTo>
                  <a:pt x="2155767" y="919942"/>
                  <a:pt x="2154230" y="1025524"/>
                  <a:pt x="2144684" y="1130531"/>
                </a:cubicBezTo>
                <a:cubicBezTo>
                  <a:pt x="2143097" y="1147984"/>
                  <a:pt x="2134212" y="1163999"/>
                  <a:pt x="2128058" y="1180408"/>
                </a:cubicBezTo>
                <a:cubicBezTo>
                  <a:pt x="2117579" y="1208351"/>
                  <a:pt x="2105286" y="1235592"/>
                  <a:pt x="2094807" y="1263535"/>
                </a:cubicBezTo>
                <a:cubicBezTo>
                  <a:pt x="2071501" y="1325683"/>
                  <a:pt x="2062169" y="1377462"/>
                  <a:pt x="2044931" y="1446415"/>
                </a:cubicBezTo>
                <a:cubicBezTo>
                  <a:pt x="2039389" y="1468582"/>
                  <a:pt x="2035532" y="1491240"/>
                  <a:pt x="2028306" y="1512917"/>
                </a:cubicBezTo>
                <a:cubicBezTo>
                  <a:pt x="2022764" y="1529542"/>
                  <a:pt x="2015930" y="1545792"/>
                  <a:pt x="2011680" y="1562793"/>
                </a:cubicBezTo>
                <a:cubicBezTo>
                  <a:pt x="1989449" y="1651715"/>
                  <a:pt x="1993569" y="1677991"/>
                  <a:pt x="1978429" y="1778924"/>
                </a:cubicBezTo>
                <a:cubicBezTo>
                  <a:pt x="1968428" y="1845597"/>
                  <a:pt x="1953540" y="1911531"/>
                  <a:pt x="1945178" y="1978429"/>
                </a:cubicBezTo>
                <a:cubicBezTo>
                  <a:pt x="1923693" y="2150317"/>
                  <a:pt x="1934872" y="2067202"/>
                  <a:pt x="1911927" y="2227811"/>
                </a:cubicBezTo>
                <a:cubicBezTo>
                  <a:pt x="1922457" y="2396289"/>
                  <a:pt x="1919756" y="2466139"/>
                  <a:pt x="1945178" y="2610197"/>
                </a:cubicBezTo>
                <a:cubicBezTo>
                  <a:pt x="1955000" y="2665853"/>
                  <a:pt x="1964722" y="2721623"/>
                  <a:pt x="1978429" y="2776451"/>
                </a:cubicBezTo>
                <a:lnTo>
                  <a:pt x="2011680" y="2909455"/>
                </a:lnTo>
                <a:cubicBezTo>
                  <a:pt x="2017222" y="2931622"/>
                  <a:pt x="2024550" y="2953418"/>
                  <a:pt x="2028306" y="2975957"/>
                </a:cubicBezTo>
                <a:lnTo>
                  <a:pt x="2044931" y="3075709"/>
                </a:lnTo>
                <a:cubicBezTo>
                  <a:pt x="2039389" y="3175462"/>
                  <a:pt x="2037778" y="3275511"/>
                  <a:pt x="2028306" y="3374968"/>
                </a:cubicBezTo>
                <a:cubicBezTo>
                  <a:pt x="2026644" y="3392414"/>
                  <a:pt x="2016494" y="3407994"/>
                  <a:pt x="2011680" y="3424844"/>
                </a:cubicBezTo>
                <a:cubicBezTo>
                  <a:pt x="1976570" y="3547729"/>
                  <a:pt x="2019657" y="3439980"/>
                  <a:pt x="1961804" y="3541222"/>
                </a:cubicBezTo>
                <a:cubicBezTo>
                  <a:pt x="1949508" y="3562740"/>
                  <a:pt x="1941304" y="3586472"/>
                  <a:pt x="1928553" y="3607724"/>
                </a:cubicBezTo>
                <a:cubicBezTo>
                  <a:pt x="1868895" y="3707154"/>
                  <a:pt x="1878609" y="3690919"/>
                  <a:pt x="1812175" y="3757353"/>
                </a:cubicBezTo>
                <a:cubicBezTo>
                  <a:pt x="1801091" y="3785062"/>
                  <a:pt x="1791045" y="3813209"/>
                  <a:pt x="1778924" y="3840480"/>
                </a:cubicBezTo>
                <a:cubicBezTo>
                  <a:pt x="1768858" y="3863128"/>
                  <a:pt x="1754375" y="3883776"/>
                  <a:pt x="1745673" y="3906982"/>
                </a:cubicBezTo>
                <a:cubicBezTo>
                  <a:pt x="1737650" y="3928377"/>
                  <a:pt x="1735324" y="3951514"/>
                  <a:pt x="1729047" y="3973484"/>
                </a:cubicBezTo>
                <a:cubicBezTo>
                  <a:pt x="1724233" y="3990334"/>
                  <a:pt x="1717964" y="4006735"/>
                  <a:pt x="1712422" y="4023360"/>
                </a:cubicBezTo>
                <a:cubicBezTo>
                  <a:pt x="1668653" y="4285984"/>
                  <a:pt x="1730336" y="3894101"/>
                  <a:pt x="1679171" y="4405746"/>
                </a:cubicBezTo>
                <a:cubicBezTo>
                  <a:pt x="1677427" y="4423184"/>
                  <a:pt x="1667360" y="4438772"/>
                  <a:pt x="1662546" y="4455622"/>
                </a:cubicBezTo>
                <a:cubicBezTo>
                  <a:pt x="1656269" y="4477592"/>
                  <a:pt x="1656139" y="4501687"/>
                  <a:pt x="1645920" y="4522124"/>
                </a:cubicBezTo>
                <a:cubicBezTo>
                  <a:pt x="1628048" y="4557868"/>
                  <a:pt x="1601585" y="4588626"/>
                  <a:pt x="1579418" y="4621877"/>
                </a:cubicBezTo>
                <a:cubicBezTo>
                  <a:pt x="1546724" y="4670918"/>
                  <a:pt x="1544294" y="4681626"/>
                  <a:pt x="1496291" y="4721629"/>
                </a:cubicBezTo>
                <a:cubicBezTo>
                  <a:pt x="1480941" y="4734421"/>
                  <a:pt x="1464287" y="4745944"/>
                  <a:pt x="1446415" y="4754880"/>
                </a:cubicBezTo>
                <a:cubicBezTo>
                  <a:pt x="1419837" y="4768169"/>
                  <a:pt x="1354900" y="4781027"/>
                  <a:pt x="1330037" y="4788131"/>
                </a:cubicBezTo>
                <a:cubicBezTo>
                  <a:pt x="1313186" y="4792946"/>
                  <a:pt x="1297011" y="4799943"/>
                  <a:pt x="1280160" y="4804757"/>
                </a:cubicBezTo>
                <a:cubicBezTo>
                  <a:pt x="1262428" y="4809823"/>
                  <a:pt x="1184891" y="4826281"/>
                  <a:pt x="1163782" y="4838008"/>
                </a:cubicBezTo>
                <a:cubicBezTo>
                  <a:pt x="1128848" y="4857415"/>
                  <a:pt x="1097280" y="4882342"/>
                  <a:pt x="1064029" y="4904509"/>
                </a:cubicBezTo>
                <a:lnTo>
                  <a:pt x="1014153" y="4937760"/>
                </a:lnTo>
                <a:cubicBezTo>
                  <a:pt x="950162" y="5033748"/>
                  <a:pt x="847898" y="4951615"/>
                  <a:pt x="814647" y="495438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608BF88-013C-CA4F-9329-F8E31B6F8EF8}"/>
              </a:ext>
            </a:extLst>
          </p:cNvPr>
          <p:cNvSpPr/>
          <p:nvPr/>
        </p:nvSpPr>
        <p:spPr>
          <a:xfrm>
            <a:off x="6601691" y="990600"/>
            <a:ext cx="2161309" cy="4586605"/>
          </a:xfrm>
          <a:custGeom>
            <a:avLst/>
            <a:gdLst>
              <a:gd name="connsiteX0" fmla="*/ 814647 w 2161309"/>
              <a:gd name="connsiteY0" fmla="*/ 4954386 h 4984475"/>
              <a:gd name="connsiteX1" fmla="*/ 814647 w 2161309"/>
              <a:gd name="connsiteY1" fmla="*/ 4954386 h 4984475"/>
              <a:gd name="connsiteX2" fmla="*/ 548640 w 2161309"/>
              <a:gd name="connsiteY2" fmla="*/ 4705004 h 4984475"/>
              <a:gd name="connsiteX3" fmla="*/ 399011 w 2161309"/>
              <a:gd name="connsiteY3" fmla="*/ 4488873 h 4984475"/>
              <a:gd name="connsiteX4" fmla="*/ 216131 w 2161309"/>
              <a:gd name="connsiteY4" fmla="*/ 4172989 h 4984475"/>
              <a:gd name="connsiteX5" fmla="*/ 66502 w 2161309"/>
              <a:gd name="connsiteY5" fmla="*/ 3840480 h 4984475"/>
              <a:gd name="connsiteX6" fmla="*/ 49877 w 2161309"/>
              <a:gd name="connsiteY6" fmla="*/ 3757353 h 4984475"/>
              <a:gd name="connsiteX7" fmla="*/ 0 w 2161309"/>
              <a:gd name="connsiteY7" fmla="*/ 3574473 h 4984475"/>
              <a:gd name="connsiteX8" fmla="*/ 33251 w 2161309"/>
              <a:gd name="connsiteY8" fmla="*/ 3241964 h 4984475"/>
              <a:gd name="connsiteX9" fmla="*/ 83127 w 2161309"/>
              <a:gd name="connsiteY9" fmla="*/ 3175462 h 4984475"/>
              <a:gd name="connsiteX10" fmla="*/ 116378 w 2161309"/>
              <a:gd name="connsiteY10" fmla="*/ 3125586 h 4984475"/>
              <a:gd name="connsiteX11" fmla="*/ 232757 w 2161309"/>
              <a:gd name="connsiteY11" fmla="*/ 3025833 h 4984475"/>
              <a:gd name="connsiteX12" fmla="*/ 182880 w 2161309"/>
              <a:gd name="connsiteY12" fmla="*/ 2759826 h 4984475"/>
              <a:gd name="connsiteX13" fmla="*/ 149629 w 2161309"/>
              <a:gd name="connsiteY13" fmla="*/ 2493819 h 4984475"/>
              <a:gd name="connsiteX14" fmla="*/ 182880 w 2161309"/>
              <a:gd name="connsiteY14" fmla="*/ 1579419 h 4984475"/>
              <a:gd name="connsiteX15" fmla="*/ 216131 w 2161309"/>
              <a:gd name="connsiteY15" fmla="*/ 1529542 h 4984475"/>
              <a:gd name="connsiteX16" fmla="*/ 266007 w 2161309"/>
              <a:gd name="connsiteY16" fmla="*/ 1479666 h 4984475"/>
              <a:gd name="connsiteX17" fmla="*/ 232757 w 2161309"/>
              <a:gd name="connsiteY17" fmla="*/ 1363288 h 4984475"/>
              <a:gd name="connsiteX18" fmla="*/ 133004 w 2161309"/>
              <a:gd name="connsiteY18" fmla="*/ 1230284 h 4984475"/>
              <a:gd name="connsiteX19" fmla="*/ 66502 w 2161309"/>
              <a:gd name="connsiteY19" fmla="*/ 1064029 h 4984475"/>
              <a:gd name="connsiteX20" fmla="*/ 49877 w 2161309"/>
              <a:gd name="connsiteY20" fmla="*/ 997528 h 4984475"/>
              <a:gd name="connsiteX21" fmla="*/ 33251 w 2161309"/>
              <a:gd name="connsiteY21" fmla="*/ 947651 h 4984475"/>
              <a:gd name="connsiteX22" fmla="*/ 49877 w 2161309"/>
              <a:gd name="connsiteY22" fmla="*/ 681644 h 4984475"/>
              <a:gd name="connsiteX23" fmla="*/ 133004 w 2161309"/>
              <a:gd name="connsiteY23" fmla="*/ 581891 h 4984475"/>
              <a:gd name="connsiteX24" fmla="*/ 199506 w 2161309"/>
              <a:gd name="connsiteY24" fmla="*/ 482139 h 4984475"/>
              <a:gd name="connsiteX25" fmla="*/ 232757 w 2161309"/>
              <a:gd name="connsiteY25" fmla="*/ 432262 h 4984475"/>
              <a:gd name="connsiteX26" fmla="*/ 332509 w 2161309"/>
              <a:gd name="connsiteY26" fmla="*/ 232757 h 4984475"/>
              <a:gd name="connsiteX27" fmla="*/ 482138 w 2161309"/>
              <a:gd name="connsiteY27" fmla="*/ 133004 h 4984475"/>
              <a:gd name="connsiteX28" fmla="*/ 532015 w 2161309"/>
              <a:gd name="connsiteY28" fmla="*/ 99753 h 4984475"/>
              <a:gd name="connsiteX29" fmla="*/ 681644 w 2161309"/>
              <a:gd name="connsiteY29" fmla="*/ 49877 h 4984475"/>
              <a:gd name="connsiteX30" fmla="*/ 814647 w 2161309"/>
              <a:gd name="connsiteY30" fmla="*/ 16626 h 4984475"/>
              <a:gd name="connsiteX31" fmla="*/ 1030778 w 2161309"/>
              <a:gd name="connsiteY31" fmla="*/ 0 h 4984475"/>
              <a:gd name="connsiteX32" fmla="*/ 1479666 w 2161309"/>
              <a:gd name="connsiteY32" fmla="*/ 16626 h 4984475"/>
              <a:gd name="connsiteX33" fmla="*/ 1629295 w 2161309"/>
              <a:gd name="connsiteY33" fmla="*/ 99753 h 4984475"/>
              <a:gd name="connsiteX34" fmla="*/ 1679171 w 2161309"/>
              <a:gd name="connsiteY34" fmla="*/ 133004 h 4984475"/>
              <a:gd name="connsiteX35" fmla="*/ 1729047 w 2161309"/>
              <a:gd name="connsiteY35" fmla="*/ 166255 h 4984475"/>
              <a:gd name="connsiteX36" fmla="*/ 1795549 w 2161309"/>
              <a:gd name="connsiteY36" fmla="*/ 182880 h 4984475"/>
              <a:gd name="connsiteX37" fmla="*/ 1895302 w 2161309"/>
              <a:gd name="connsiteY37" fmla="*/ 249382 h 4984475"/>
              <a:gd name="connsiteX38" fmla="*/ 1945178 w 2161309"/>
              <a:gd name="connsiteY38" fmla="*/ 282633 h 4984475"/>
              <a:gd name="connsiteX39" fmla="*/ 1978429 w 2161309"/>
              <a:gd name="connsiteY39" fmla="*/ 382386 h 4984475"/>
              <a:gd name="connsiteX40" fmla="*/ 1995055 w 2161309"/>
              <a:gd name="connsiteY40" fmla="*/ 448888 h 4984475"/>
              <a:gd name="connsiteX41" fmla="*/ 2028306 w 2161309"/>
              <a:gd name="connsiteY41" fmla="*/ 515389 h 4984475"/>
              <a:gd name="connsiteX42" fmla="*/ 2078182 w 2161309"/>
              <a:gd name="connsiteY42" fmla="*/ 615142 h 4984475"/>
              <a:gd name="connsiteX43" fmla="*/ 2094807 w 2161309"/>
              <a:gd name="connsiteY43" fmla="*/ 665019 h 4984475"/>
              <a:gd name="connsiteX44" fmla="*/ 2128058 w 2161309"/>
              <a:gd name="connsiteY44" fmla="*/ 714895 h 4984475"/>
              <a:gd name="connsiteX45" fmla="*/ 2161309 w 2161309"/>
              <a:gd name="connsiteY45" fmla="*/ 814648 h 4984475"/>
              <a:gd name="connsiteX46" fmla="*/ 2144684 w 2161309"/>
              <a:gd name="connsiteY46" fmla="*/ 1130531 h 4984475"/>
              <a:gd name="connsiteX47" fmla="*/ 2128058 w 2161309"/>
              <a:gd name="connsiteY47" fmla="*/ 1180408 h 4984475"/>
              <a:gd name="connsiteX48" fmla="*/ 2094807 w 2161309"/>
              <a:gd name="connsiteY48" fmla="*/ 1263535 h 4984475"/>
              <a:gd name="connsiteX49" fmla="*/ 2044931 w 2161309"/>
              <a:gd name="connsiteY49" fmla="*/ 1446415 h 4984475"/>
              <a:gd name="connsiteX50" fmla="*/ 2028306 w 2161309"/>
              <a:gd name="connsiteY50" fmla="*/ 1512917 h 4984475"/>
              <a:gd name="connsiteX51" fmla="*/ 2011680 w 2161309"/>
              <a:gd name="connsiteY51" fmla="*/ 1562793 h 4984475"/>
              <a:gd name="connsiteX52" fmla="*/ 1978429 w 2161309"/>
              <a:gd name="connsiteY52" fmla="*/ 1778924 h 4984475"/>
              <a:gd name="connsiteX53" fmla="*/ 1945178 w 2161309"/>
              <a:gd name="connsiteY53" fmla="*/ 1978429 h 4984475"/>
              <a:gd name="connsiteX54" fmla="*/ 1911927 w 2161309"/>
              <a:gd name="connsiteY54" fmla="*/ 2227811 h 4984475"/>
              <a:gd name="connsiteX55" fmla="*/ 1945178 w 2161309"/>
              <a:gd name="connsiteY55" fmla="*/ 2610197 h 4984475"/>
              <a:gd name="connsiteX56" fmla="*/ 1978429 w 2161309"/>
              <a:gd name="connsiteY56" fmla="*/ 2776451 h 4984475"/>
              <a:gd name="connsiteX57" fmla="*/ 2011680 w 2161309"/>
              <a:gd name="connsiteY57" fmla="*/ 2909455 h 4984475"/>
              <a:gd name="connsiteX58" fmla="*/ 2028306 w 2161309"/>
              <a:gd name="connsiteY58" fmla="*/ 2975957 h 4984475"/>
              <a:gd name="connsiteX59" fmla="*/ 2044931 w 2161309"/>
              <a:gd name="connsiteY59" fmla="*/ 3075709 h 4984475"/>
              <a:gd name="connsiteX60" fmla="*/ 2028306 w 2161309"/>
              <a:gd name="connsiteY60" fmla="*/ 3374968 h 4984475"/>
              <a:gd name="connsiteX61" fmla="*/ 2011680 w 2161309"/>
              <a:gd name="connsiteY61" fmla="*/ 3424844 h 4984475"/>
              <a:gd name="connsiteX62" fmla="*/ 1961804 w 2161309"/>
              <a:gd name="connsiteY62" fmla="*/ 3541222 h 4984475"/>
              <a:gd name="connsiteX63" fmla="*/ 1928553 w 2161309"/>
              <a:gd name="connsiteY63" fmla="*/ 3607724 h 4984475"/>
              <a:gd name="connsiteX64" fmla="*/ 1812175 w 2161309"/>
              <a:gd name="connsiteY64" fmla="*/ 3757353 h 4984475"/>
              <a:gd name="connsiteX65" fmla="*/ 1778924 w 2161309"/>
              <a:gd name="connsiteY65" fmla="*/ 3840480 h 4984475"/>
              <a:gd name="connsiteX66" fmla="*/ 1745673 w 2161309"/>
              <a:gd name="connsiteY66" fmla="*/ 3906982 h 4984475"/>
              <a:gd name="connsiteX67" fmla="*/ 1729047 w 2161309"/>
              <a:gd name="connsiteY67" fmla="*/ 3973484 h 4984475"/>
              <a:gd name="connsiteX68" fmla="*/ 1712422 w 2161309"/>
              <a:gd name="connsiteY68" fmla="*/ 4023360 h 4984475"/>
              <a:gd name="connsiteX69" fmla="*/ 1679171 w 2161309"/>
              <a:gd name="connsiteY69" fmla="*/ 4405746 h 4984475"/>
              <a:gd name="connsiteX70" fmla="*/ 1662546 w 2161309"/>
              <a:gd name="connsiteY70" fmla="*/ 4455622 h 4984475"/>
              <a:gd name="connsiteX71" fmla="*/ 1645920 w 2161309"/>
              <a:gd name="connsiteY71" fmla="*/ 4522124 h 4984475"/>
              <a:gd name="connsiteX72" fmla="*/ 1579418 w 2161309"/>
              <a:gd name="connsiteY72" fmla="*/ 4621877 h 4984475"/>
              <a:gd name="connsiteX73" fmla="*/ 1496291 w 2161309"/>
              <a:gd name="connsiteY73" fmla="*/ 4721629 h 4984475"/>
              <a:gd name="connsiteX74" fmla="*/ 1446415 w 2161309"/>
              <a:gd name="connsiteY74" fmla="*/ 4754880 h 4984475"/>
              <a:gd name="connsiteX75" fmla="*/ 1330037 w 2161309"/>
              <a:gd name="connsiteY75" fmla="*/ 4788131 h 4984475"/>
              <a:gd name="connsiteX76" fmla="*/ 1280160 w 2161309"/>
              <a:gd name="connsiteY76" fmla="*/ 4804757 h 4984475"/>
              <a:gd name="connsiteX77" fmla="*/ 1163782 w 2161309"/>
              <a:gd name="connsiteY77" fmla="*/ 4838008 h 4984475"/>
              <a:gd name="connsiteX78" fmla="*/ 1064029 w 2161309"/>
              <a:gd name="connsiteY78" fmla="*/ 4904509 h 4984475"/>
              <a:gd name="connsiteX79" fmla="*/ 1014153 w 2161309"/>
              <a:gd name="connsiteY79" fmla="*/ 4937760 h 4984475"/>
              <a:gd name="connsiteX80" fmla="*/ 814647 w 2161309"/>
              <a:gd name="connsiteY80" fmla="*/ 4954386 h 49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161309" h="4984475">
                <a:moveTo>
                  <a:pt x="814647" y="4954386"/>
                </a:moveTo>
                <a:lnTo>
                  <a:pt x="814647" y="4954386"/>
                </a:lnTo>
                <a:cubicBezTo>
                  <a:pt x="725978" y="4871259"/>
                  <a:pt x="629589" y="4795666"/>
                  <a:pt x="548640" y="4705004"/>
                </a:cubicBezTo>
                <a:cubicBezTo>
                  <a:pt x="490281" y="4639642"/>
                  <a:pt x="442914" y="4564705"/>
                  <a:pt x="399011" y="4488873"/>
                </a:cubicBezTo>
                <a:cubicBezTo>
                  <a:pt x="338051" y="4383578"/>
                  <a:pt x="264059" y="4284819"/>
                  <a:pt x="216131" y="4172989"/>
                </a:cubicBezTo>
                <a:cubicBezTo>
                  <a:pt x="101734" y="3906063"/>
                  <a:pt x="154127" y="4015732"/>
                  <a:pt x="66502" y="3840480"/>
                </a:cubicBezTo>
                <a:cubicBezTo>
                  <a:pt x="60960" y="3812771"/>
                  <a:pt x="57312" y="3784615"/>
                  <a:pt x="49877" y="3757353"/>
                </a:cubicBezTo>
                <a:cubicBezTo>
                  <a:pt x="-13407" y="3525308"/>
                  <a:pt x="40509" y="3777013"/>
                  <a:pt x="0" y="3574473"/>
                </a:cubicBezTo>
                <a:cubicBezTo>
                  <a:pt x="11084" y="3463637"/>
                  <a:pt x="10533" y="3351012"/>
                  <a:pt x="33251" y="3241964"/>
                </a:cubicBezTo>
                <a:cubicBezTo>
                  <a:pt x="38902" y="3214837"/>
                  <a:pt x="67021" y="3198010"/>
                  <a:pt x="83127" y="3175462"/>
                </a:cubicBezTo>
                <a:cubicBezTo>
                  <a:pt x="94741" y="3159203"/>
                  <a:pt x="103586" y="3140936"/>
                  <a:pt x="116378" y="3125586"/>
                </a:cubicBezTo>
                <a:cubicBezTo>
                  <a:pt x="154974" y="3079271"/>
                  <a:pt x="183831" y="3062527"/>
                  <a:pt x="232757" y="3025833"/>
                </a:cubicBezTo>
                <a:cubicBezTo>
                  <a:pt x="217727" y="2950682"/>
                  <a:pt x="193986" y="2841270"/>
                  <a:pt x="182880" y="2759826"/>
                </a:cubicBezTo>
                <a:cubicBezTo>
                  <a:pt x="170806" y="2671286"/>
                  <a:pt x="160713" y="2582488"/>
                  <a:pt x="149629" y="2493819"/>
                </a:cubicBezTo>
                <a:cubicBezTo>
                  <a:pt x="160713" y="2189019"/>
                  <a:pt x="161895" y="1883698"/>
                  <a:pt x="182880" y="1579419"/>
                </a:cubicBezTo>
                <a:cubicBezTo>
                  <a:pt x="184255" y="1559485"/>
                  <a:pt x="203339" y="1544892"/>
                  <a:pt x="216131" y="1529542"/>
                </a:cubicBezTo>
                <a:cubicBezTo>
                  <a:pt x="231183" y="1511480"/>
                  <a:pt x="249382" y="1496291"/>
                  <a:pt x="266007" y="1479666"/>
                </a:cubicBezTo>
                <a:cubicBezTo>
                  <a:pt x="263424" y="1469335"/>
                  <a:pt x="242578" y="1378721"/>
                  <a:pt x="232757" y="1363288"/>
                </a:cubicBezTo>
                <a:cubicBezTo>
                  <a:pt x="203004" y="1316534"/>
                  <a:pt x="133004" y="1230284"/>
                  <a:pt x="133004" y="1230284"/>
                </a:cubicBezTo>
                <a:cubicBezTo>
                  <a:pt x="91916" y="1107019"/>
                  <a:pt x="115428" y="1161880"/>
                  <a:pt x="66502" y="1064029"/>
                </a:cubicBezTo>
                <a:cubicBezTo>
                  <a:pt x="60960" y="1041862"/>
                  <a:pt x="56154" y="1019498"/>
                  <a:pt x="49877" y="997528"/>
                </a:cubicBezTo>
                <a:cubicBezTo>
                  <a:pt x="45062" y="980677"/>
                  <a:pt x="33251" y="965176"/>
                  <a:pt x="33251" y="947651"/>
                </a:cubicBezTo>
                <a:cubicBezTo>
                  <a:pt x="33251" y="858809"/>
                  <a:pt x="36021" y="769399"/>
                  <a:pt x="49877" y="681644"/>
                </a:cubicBezTo>
                <a:cubicBezTo>
                  <a:pt x="54921" y="649697"/>
                  <a:pt x="117536" y="601779"/>
                  <a:pt x="133004" y="581891"/>
                </a:cubicBezTo>
                <a:cubicBezTo>
                  <a:pt x="157539" y="550347"/>
                  <a:pt x="177339" y="515390"/>
                  <a:pt x="199506" y="482139"/>
                </a:cubicBezTo>
                <a:lnTo>
                  <a:pt x="232757" y="432262"/>
                </a:lnTo>
                <a:cubicBezTo>
                  <a:pt x="251725" y="375357"/>
                  <a:pt x="277257" y="269591"/>
                  <a:pt x="332509" y="232757"/>
                </a:cubicBezTo>
                <a:lnTo>
                  <a:pt x="482138" y="133004"/>
                </a:lnTo>
                <a:cubicBezTo>
                  <a:pt x="498764" y="121920"/>
                  <a:pt x="513059" y="106072"/>
                  <a:pt x="532015" y="99753"/>
                </a:cubicBezTo>
                <a:lnTo>
                  <a:pt x="681644" y="49877"/>
                </a:lnTo>
                <a:cubicBezTo>
                  <a:pt x="733449" y="32609"/>
                  <a:pt x="754450" y="23315"/>
                  <a:pt x="814647" y="16626"/>
                </a:cubicBezTo>
                <a:cubicBezTo>
                  <a:pt x="886462" y="8647"/>
                  <a:pt x="958734" y="5542"/>
                  <a:pt x="1030778" y="0"/>
                </a:cubicBezTo>
                <a:cubicBezTo>
                  <a:pt x="1180407" y="5542"/>
                  <a:pt x="1330266" y="6666"/>
                  <a:pt x="1479666" y="16626"/>
                </a:cubicBezTo>
                <a:cubicBezTo>
                  <a:pt x="1528438" y="19877"/>
                  <a:pt x="1603932" y="82844"/>
                  <a:pt x="1629295" y="99753"/>
                </a:cubicBezTo>
                <a:lnTo>
                  <a:pt x="1679171" y="133004"/>
                </a:lnTo>
                <a:cubicBezTo>
                  <a:pt x="1695796" y="144088"/>
                  <a:pt x="1709662" y="161409"/>
                  <a:pt x="1729047" y="166255"/>
                </a:cubicBezTo>
                <a:lnTo>
                  <a:pt x="1795549" y="182880"/>
                </a:lnTo>
                <a:lnTo>
                  <a:pt x="1895302" y="249382"/>
                </a:lnTo>
                <a:lnTo>
                  <a:pt x="1945178" y="282633"/>
                </a:lnTo>
                <a:cubicBezTo>
                  <a:pt x="1956262" y="315884"/>
                  <a:pt x="1969928" y="348383"/>
                  <a:pt x="1978429" y="382386"/>
                </a:cubicBezTo>
                <a:cubicBezTo>
                  <a:pt x="1983971" y="404553"/>
                  <a:pt x="1987032" y="427493"/>
                  <a:pt x="1995055" y="448888"/>
                </a:cubicBezTo>
                <a:cubicBezTo>
                  <a:pt x="2003757" y="472093"/>
                  <a:pt x="2018543" y="492609"/>
                  <a:pt x="2028306" y="515389"/>
                </a:cubicBezTo>
                <a:cubicBezTo>
                  <a:pt x="2069606" y="611757"/>
                  <a:pt x="2014280" y="519290"/>
                  <a:pt x="2078182" y="615142"/>
                </a:cubicBezTo>
                <a:cubicBezTo>
                  <a:pt x="2083724" y="631768"/>
                  <a:pt x="2086970" y="649344"/>
                  <a:pt x="2094807" y="665019"/>
                </a:cubicBezTo>
                <a:cubicBezTo>
                  <a:pt x="2103743" y="682891"/>
                  <a:pt x="2119943" y="696636"/>
                  <a:pt x="2128058" y="714895"/>
                </a:cubicBezTo>
                <a:cubicBezTo>
                  <a:pt x="2142293" y="746924"/>
                  <a:pt x="2161309" y="814648"/>
                  <a:pt x="2161309" y="814648"/>
                </a:cubicBezTo>
                <a:cubicBezTo>
                  <a:pt x="2155767" y="919942"/>
                  <a:pt x="2154230" y="1025524"/>
                  <a:pt x="2144684" y="1130531"/>
                </a:cubicBezTo>
                <a:cubicBezTo>
                  <a:pt x="2143097" y="1147984"/>
                  <a:pt x="2134212" y="1163999"/>
                  <a:pt x="2128058" y="1180408"/>
                </a:cubicBezTo>
                <a:cubicBezTo>
                  <a:pt x="2117579" y="1208351"/>
                  <a:pt x="2105286" y="1235592"/>
                  <a:pt x="2094807" y="1263535"/>
                </a:cubicBezTo>
                <a:cubicBezTo>
                  <a:pt x="2071501" y="1325683"/>
                  <a:pt x="2062169" y="1377462"/>
                  <a:pt x="2044931" y="1446415"/>
                </a:cubicBezTo>
                <a:cubicBezTo>
                  <a:pt x="2039389" y="1468582"/>
                  <a:pt x="2035532" y="1491240"/>
                  <a:pt x="2028306" y="1512917"/>
                </a:cubicBezTo>
                <a:cubicBezTo>
                  <a:pt x="2022764" y="1529542"/>
                  <a:pt x="2015930" y="1545792"/>
                  <a:pt x="2011680" y="1562793"/>
                </a:cubicBezTo>
                <a:cubicBezTo>
                  <a:pt x="1989449" y="1651715"/>
                  <a:pt x="1993569" y="1677991"/>
                  <a:pt x="1978429" y="1778924"/>
                </a:cubicBezTo>
                <a:cubicBezTo>
                  <a:pt x="1968428" y="1845597"/>
                  <a:pt x="1953540" y="1911531"/>
                  <a:pt x="1945178" y="1978429"/>
                </a:cubicBezTo>
                <a:cubicBezTo>
                  <a:pt x="1923693" y="2150317"/>
                  <a:pt x="1934872" y="2067202"/>
                  <a:pt x="1911927" y="2227811"/>
                </a:cubicBezTo>
                <a:cubicBezTo>
                  <a:pt x="1922457" y="2396289"/>
                  <a:pt x="1919756" y="2466139"/>
                  <a:pt x="1945178" y="2610197"/>
                </a:cubicBezTo>
                <a:cubicBezTo>
                  <a:pt x="1955000" y="2665853"/>
                  <a:pt x="1964722" y="2721623"/>
                  <a:pt x="1978429" y="2776451"/>
                </a:cubicBezTo>
                <a:lnTo>
                  <a:pt x="2011680" y="2909455"/>
                </a:lnTo>
                <a:cubicBezTo>
                  <a:pt x="2017222" y="2931622"/>
                  <a:pt x="2024550" y="2953418"/>
                  <a:pt x="2028306" y="2975957"/>
                </a:cubicBezTo>
                <a:lnTo>
                  <a:pt x="2044931" y="3075709"/>
                </a:lnTo>
                <a:cubicBezTo>
                  <a:pt x="2039389" y="3175462"/>
                  <a:pt x="2037778" y="3275511"/>
                  <a:pt x="2028306" y="3374968"/>
                </a:cubicBezTo>
                <a:cubicBezTo>
                  <a:pt x="2026644" y="3392414"/>
                  <a:pt x="2016494" y="3407994"/>
                  <a:pt x="2011680" y="3424844"/>
                </a:cubicBezTo>
                <a:cubicBezTo>
                  <a:pt x="1976570" y="3547729"/>
                  <a:pt x="2019657" y="3439980"/>
                  <a:pt x="1961804" y="3541222"/>
                </a:cubicBezTo>
                <a:cubicBezTo>
                  <a:pt x="1949508" y="3562740"/>
                  <a:pt x="1941304" y="3586472"/>
                  <a:pt x="1928553" y="3607724"/>
                </a:cubicBezTo>
                <a:cubicBezTo>
                  <a:pt x="1868895" y="3707154"/>
                  <a:pt x="1878609" y="3690919"/>
                  <a:pt x="1812175" y="3757353"/>
                </a:cubicBezTo>
                <a:cubicBezTo>
                  <a:pt x="1801091" y="3785062"/>
                  <a:pt x="1791045" y="3813209"/>
                  <a:pt x="1778924" y="3840480"/>
                </a:cubicBezTo>
                <a:cubicBezTo>
                  <a:pt x="1768858" y="3863128"/>
                  <a:pt x="1754375" y="3883776"/>
                  <a:pt x="1745673" y="3906982"/>
                </a:cubicBezTo>
                <a:cubicBezTo>
                  <a:pt x="1737650" y="3928377"/>
                  <a:pt x="1735324" y="3951514"/>
                  <a:pt x="1729047" y="3973484"/>
                </a:cubicBezTo>
                <a:cubicBezTo>
                  <a:pt x="1724233" y="3990334"/>
                  <a:pt x="1717964" y="4006735"/>
                  <a:pt x="1712422" y="4023360"/>
                </a:cubicBezTo>
                <a:cubicBezTo>
                  <a:pt x="1668653" y="4285984"/>
                  <a:pt x="1730336" y="3894101"/>
                  <a:pt x="1679171" y="4405746"/>
                </a:cubicBezTo>
                <a:cubicBezTo>
                  <a:pt x="1677427" y="4423184"/>
                  <a:pt x="1667360" y="4438772"/>
                  <a:pt x="1662546" y="4455622"/>
                </a:cubicBezTo>
                <a:cubicBezTo>
                  <a:pt x="1656269" y="4477592"/>
                  <a:pt x="1656139" y="4501687"/>
                  <a:pt x="1645920" y="4522124"/>
                </a:cubicBezTo>
                <a:cubicBezTo>
                  <a:pt x="1628048" y="4557868"/>
                  <a:pt x="1601585" y="4588626"/>
                  <a:pt x="1579418" y="4621877"/>
                </a:cubicBezTo>
                <a:cubicBezTo>
                  <a:pt x="1546724" y="4670918"/>
                  <a:pt x="1544294" y="4681626"/>
                  <a:pt x="1496291" y="4721629"/>
                </a:cubicBezTo>
                <a:cubicBezTo>
                  <a:pt x="1480941" y="4734421"/>
                  <a:pt x="1464287" y="4745944"/>
                  <a:pt x="1446415" y="4754880"/>
                </a:cubicBezTo>
                <a:cubicBezTo>
                  <a:pt x="1419837" y="4768169"/>
                  <a:pt x="1354900" y="4781027"/>
                  <a:pt x="1330037" y="4788131"/>
                </a:cubicBezTo>
                <a:cubicBezTo>
                  <a:pt x="1313186" y="4792946"/>
                  <a:pt x="1297011" y="4799943"/>
                  <a:pt x="1280160" y="4804757"/>
                </a:cubicBezTo>
                <a:cubicBezTo>
                  <a:pt x="1262428" y="4809823"/>
                  <a:pt x="1184891" y="4826281"/>
                  <a:pt x="1163782" y="4838008"/>
                </a:cubicBezTo>
                <a:cubicBezTo>
                  <a:pt x="1128848" y="4857415"/>
                  <a:pt x="1097280" y="4882342"/>
                  <a:pt x="1064029" y="4904509"/>
                </a:cubicBezTo>
                <a:lnTo>
                  <a:pt x="1014153" y="4937760"/>
                </a:lnTo>
                <a:cubicBezTo>
                  <a:pt x="950162" y="5033748"/>
                  <a:pt x="847898" y="4951615"/>
                  <a:pt x="814647" y="495438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8164E-56A0-CC47-8B0C-0C296448A086}"/>
              </a:ext>
            </a:extLst>
          </p:cNvPr>
          <p:cNvSpPr/>
          <p:nvPr/>
        </p:nvSpPr>
        <p:spPr>
          <a:xfrm>
            <a:off x="1981200" y="5668645"/>
            <a:ext cx="5791199" cy="655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Countermeasure mitigates the NDR Planned attack in SDN-based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941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Goodput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78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L = 3, H = 2, sender’s </a:t>
            </a:r>
            <a:r>
              <a:rPr lang="el-GR" sz="2100" dirty="0"/>
              <a:t>δ = 4 </a:t>
            </a:r>
            <a:r>
              <a:rPr lang="en-US" sz="2100" i="1" dirty="0" err="1"/>
              <a:t>ms</a:t>
            </a:r>
            <a:r>
              <a:rPr lang="en-US" sz="2100" i="1" dirty="0"/>
              <a:t>,  a</a:t>
            </a:r>
            <a:r>
              <a:rPr lang="en-US" sz="2100" dirty="0"/>
              <a:t>ttacker’s </a:t>
            </a:r>
            <a:r>
              <a:rPr lang="el-GR" sz="2100" dirty="0"/>
              <a:t>δ = 8 </a:t>
            </a:r>
            <a:r>
              <a:rPr lang="en-US" sz="2100" i="1" dirty="0" err="1"/>
              <a:t>ms</a:t>
            </a:r>
            <a:r>
              <a:rPr lang="en-US" sz="2100" dirty="0" err="1"/>
              <a:t>.</a:t>
            </a:r>
            <a:r>
              <a:rPr lang="en-US" sz="2100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7F899-0FF7-9149-BCF0-9B39094F9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3" y="1981200"/>
            <a:ext cx="4981575" cy="3457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CE8655-95B2-9B4C-B0EB-4C93FC42603E}"/>
              </a:ext>
            </a:extLst>
          </p:cNvPr>
          <p:cNvSpPr/>
          <p:nvPr/>
        </p:nvSpPr>
        <p:spPr>
          <a:xfrm>
            <a:off x="7062787" y="2667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A3EDA-A55F-184F-9831-ED204EDA3F53}"/>
              </a:ext>
            </a:extLst>
          </p:cNvPr>
          <p:cNvSpPr/>
          <p:nvPr/>
        </p:nvSpPr>
        <p:spPr>
          <a:xfrm>
            <a:off x="1295400" y="5668645"/>
            <a:ext cx="6476999" cy="655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Increasing the number of shares, and spreading them through time, has a significant impact on performance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46482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Analyzed secure communication schemes that do not make computational assumptions about the attacker</a:t>
            </a:r>
          </a:p>
          <a:p>
            <a:r>
              <a:rPr lang="en-US" dirty="0"/>
              <a:t>Identified a side-channel  Network Data Remanence and analyzed and demonstrated attacks that exploit it in a SND-based implementation of MSSS</a:t>
            </a:r>
          </a:p>
          <a:p>
            <a:r>
              <a:rPr lang="en-US" dirty="0"/>
              <a:t>Proposed a countermeasure, analyzed and demonstrated in the same SDN-based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A4403-FBF5-E045-A994-50E236FE2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3340100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disrupted by Quantum Computing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382000" cy="4937760"/>
          </a:xfrm>
        </p:spPr>
        <p:txBody>
          <a:bodyPr>
            <a:normAutofit/>
          </a:bodyPr>
          <a:lstStyle/>
          <a:p>
            <a:r>
              <a:rPr lang="en-US" dirty="0"/>
              <a:t>Emergence of quantum computing breaks assumptions needed for the security of existing cryptographic primitives</a:t>
            </a:r>
          </a:p>
          <a:p>
            <a:r>
              <a:rPr lang="en-US" dirty="0"/>
              <a:t>Design secure communication without relying on computational assumptions about the adversary </a:t>
            </a:r>
          </a:p>
          <a:p>
            <a:r>
              <a:rPr lang="en-US" dirty="0"/>
              <a:t>Existing approaches</a:t>
            </a:r>
          </a:p>
          <a:p>
            <a:pPr lvl="1"/>
            <a:r>
              <a:rPr lang="en-US" dirty="0"/>
              <a:t>Information theory </a:t>
            </a:r>
          </a:p>
          <a:p>
            <a:pPr lvl="2"/>
            <a:r>
              <a:rPr lang="en-US" dirty="0"/>
              <a:t>Secret sharing</a:t>
            </a:r>
          </a:p>
          <a:p>
            <a:pPr lvl="1"/>
            <a:r>
              <a:rPr lang="en-US" dirty="0"/>
              <a:t>Computer networks</a:t>
            </a:r>
          </a:p>
          <a:p>
            <a:pPr lvl="2"/>
            <a:r>
              <a:rPr lang="en-US" dirty="0"/>
              <a:t>Multi-path routing</a:t>
            </a:r>
          </a:p>
          <a:p>
            <a:pPr lvl="2"/>
            <a:r>
              <a:rPr lang="en-US" dirty="0"/>
              <a:t>Path switching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6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8C05-4E3B-8F4D-9AB1-209F1204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E1048-6FC1-224D-BD9C-30BB8E7F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7F0B6-68D8-9848-9A3B-2CCE586B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449E20-BF79-F042-918A-BB68FEBCCF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How to split and recreate a secret between participants n that do not trust each other</a:t>
            </a:r>
          </a:p>
          <a:p>
            <a:r>
              <a:rPr lang="en-US" altLang="en-US" dirty="0"/>
              <a:t>A (k, n) scheme: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Divide a secret S into n pieces s</a:t>
            </a:r>
            <a:r>
              <a:rPr lang="en-US" altLang="en-US" sz="2400" baseline="-25000" dirty="0">
                <a:solidFill>
                  <a:schemeClr val="tx1"/>
                </a:solidFill>
              </a:rPr>
              <a:t>1</a:t>
            </a:r>
            <a:r>
              <a:rPr lang="en-US" altLang="en-US" sz="2400" dirty="0">
                <a:solidFill>
                  <a:schemeClr val="tx1"/>
                </a:solidFill>
              </a:rPr>
              <a:t>, . . . </a:t>
            </a:r>
            <a:r>
              <a:rPr lang="en-US" altLang="en-US" sz="2400" dirty="0" err="1">
                <a:solidFill>
                  <a:schemeClr val="tx1"/>
                </a:solidFill>
              </a:rPr>
              <a:t>s</a:t>
            </a:r>
            <a:r>
              <a:rPr lang="en-US" alt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Any group of k or more users can jointly obtain the secret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Any group of k-1 or less users can not jointly obtain any information about the secret;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C00000"/>
                </a:solidFill>
              </a:rPr>
              <a:t>Security</a:t>
            </a:r>
            <a:r>
              <a:rPr lang="en-US" altLang="en-US" dirty="0"/>
              <a:t>: Secure as long as the adversary does not capture more than k-1 shares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E41479-FA26-D344-9EE6-51E80C6A4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66750"/>
            <a:ext cx="427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Times" pitchFamily="2" charset="0"/>
              <a:buNone/>
            </a:pPr>
            <a:r>
              <a:rPr lang="en-US" altLang="en-US" sz="2000" dirty="0">
                <a:solidFill>
                  <a:srgbClr val="900912"/>
                </a:solidFill>
              </a:rPr>
              <a:t>A. Shamir. </a:t>
            </a:r>
            <a:r>
              <a:rPr lang="en-US" altLang="en-US" sz="2000" i="1" dirty="0">
                <a:solidFill>
                  <a:srgbClr val="900912"/>
                </a:solidFill>
              </a:rPr>
              <a:t>How to Share a Secret. 1979</a:t>
            </a:r>
          </a:p>
        </p:txBody>
      </p:sp>
    </p:spTree>
    <p:extLst>
      <p:ext uri="{BB962C8B-B14F-4D97-AF65-F5344CB8AC3E}">
        <p14:creationId xmlns:p14="http://schemas.microsoft.com/office/powerpoint/2010/main" val="93557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and Multi-path Routing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F8859-1BA4-4B4C-90E7-384C5B0CE4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91640"/>
            <a:ext cx="3124200" cy="3718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message remains perfectly secret as long as the adversary can access </a:t>
            </a:r>
            <a:r>
              <a:rPr lang="en-US" u="sng" dirty="0"/>
              <a:t>at most k − 1 paths</a:t>
            </a:r>
          </a:p>
          <a:p>
            <a:r>
              <a:rPr lang="en-US" dirty="0"/>
              <a:t>Adversary bounded in terms of network access; does not know/observe ALL the paths </a:t>
            </a:r>
          </a:p>
          <a:p>
            <a:pPr marL="0" indent="0">
              <a:buNone/>
            </a:pPr>
            <a:endParaRPr lang="en-US" u="sng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C5943-59B8-5C44-BF6B-3C79E026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2" y="1306682"/>
            <a:ext cx="5864117" cy="41333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D9E1E0-259E-C641-B28D-AEC1F1D4149B}"/>
              </a:ext>
            </a:extLst>
          </p:cNvPr>
          <p:cNvSpPr/>
          <p:nvPr/>
        </p:nvSpPr>
        <p:spPr>
          <a:xfrm>
            <a:off x="4114800" y="1719950"/>
            <a:ext cx="533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94D7A-B38F-BD4A-A357-0A52C33E51BF}"/>
              </a:ext>
            </a:extLst>
          </p:cNvPr>
          <p:cNvSpPr/>
          <p:nvPr/>
        </p:nvSpPr>
        <p:spPr>
          <a:xfrm>
            <a:off x="5105400" y="2526268"/>
            <a:ext cx="228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46DE3-BDA9-7B47-9EF7-CF50A1B5D183}"/>
              </a:ext>
            </a:extLst>
          </p:cNvPr>
          <p:cNvSpPr/>
          <p:nvPr/>
        </p:nvSpPr>
        <p:spPr>
          <a:xfrm>
            <a:off x="5334000" y="4278868"/>
            <a:ext cx="228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FD799-B1D8-E44D-A3E9-8CC9A8249B97}"/>
              </a:ext>
            </a:extLst>
          </p:cNvPr>
          <p:cNvSpPr txBox="1"/>
          <p:nvPr/>
        </p:nvSpPr>
        <p:spPr>
          <a:xfrm>
            <a:off x="4014752" y="140386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split with( </a:t>
            </a:r>
            <a:r>
              <a:rPr lang="en-US" dirty="0" err="1"/>
              <a:t>k,n</a:t>
            </a:r>
            <a:r>
              <a:rPr lang="en-US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723E7-FEF0-0840-861C-40BB273DC9EE}"/>
              </a:ext>
            </a:extLst>
          </p:cNvPr>
          <p:cNvSpPr/>
          <p:nvPr/>
        </p:nvSpPr>
        <p:spPr>
          <a:xfrm>
            <a:off x="5562600" y="3048000"/>
            <a:ext cx="228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DB9C-EAF0-3649-893C-2C7C219B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en-US" sz="3400" dirty="0"/>
              <a:t>Multi-path Switching with Secret Sharing (MSSS)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CFA2F-36F1-F34B-ADB9-E6DBFC5B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5424C-A088-984E-AB7D-D7E94152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BE8620-2A36-0A4A-954D-F8DBD796AA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Path-switching:</a:t>
            </a:r>
            <a:r>
              <a:rPr lang="en-US" dirty="0"/>
              <a:t> A random path is chosen for each message and used for transmission of the message</a:t>
            </a:r>
          </a:p>
          <a:p>
            <a:r>
              <a:rPr lang="en-US" b="1" dirty="0"/>
              <a:t>MSSS (</a:t>
            </a:r>
            <a:r>
              <a:rPr lang="en-US" b="1" dirty="0" err="1"/>
              <a:t>k,n</a:t>
            </a:r>
            <a:r>
              <a:rPr lang="en-US" b="1" dirty="0"/>
              <a:t>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Sender splits the message in k shares</a:t>
            </a:r>
          </a:p>
          <a:p>
            <a:pPr lvl="1"/>
            <a:r>
              <a:rPr lang="en-US" dirty="0"/>
              <a:t>Sender sends the shares on k disjoint paths</a:t>
            </a:r>
          </a:p>
          <a:p>
            <a:pPr lvl="1"/>
            <a:r>
              <a:rPr lang="en-US" dirty="0"/>
              <a:t>Sender and receiver </a:t>
            </a:r>
            <a:r>
              <a:rPr lang="en-US" i="1" dirty="0"/>
              <a:t>switch </a:t>
            </a:r>
            <a:r>
              <a:rPr lang="en-US" dirty="0"/>
              <a:t>to a randomly selected set of paths out of the total set of n paths </a:t>
            </a:r>
          </a:p>
          <a:p>
            <a:r>
              <a:rPr lang="en-US" dirty="0"/>
              <a:t>It provides information-theoretic security against an adversary with access to a quantum computer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C00000"/>
                </a:solidFill>
              </a:rPr>
              <a:t>R. </a:t>
            </a:r>
            <a:r>
              <a:rPr lang="en-US" sz="1900" i="1" dirty="0" err="1">
                <a:solidFill>
                  <a:srgbClr val="C00000"/>
                </a:solidFill>
              </a:rPr>
              <a:t>Safavi-Naini</a:t>
            </a:r>
            <a:r>
              <a:rPr lang="en-US" sz="1900" i="1" dirty="0">
                <a:solidFill>
                  <a:srgbClr val="C00000"/>
                </a:solidFill>
              </a:rPr>
              <a:t>, A. </a:t>
            </a:r>
            <a:r>
              <a:rPr lang="en-US" sz="1900" i="1" dirty="0" err="1">
                <a:solidFill>
                  <a:srgbClr val="C00000"/>
                </a:solidFill>
              </a:rPr>
              <a:t>Poostindouz</a:t>
            </a:r>
            <a:r>
              <a:rPr lang="en-US" sz="1900" i="1" dirty="0">
                <a:solidFill>
                  <a:srgbClr val="C00000"/>
                </a:solidFill>
              </a:rPr>
              <a:t>, and V. </a:t>
            </a:r>
            <a:r>
              <a:rPr lang="en-US" sz="1900" i="1" dirty="0" err="1">
                <a:solidFill>
                  <a:srgbClr val="C00000"/>
                </a:solidFill>
              </a:rPr>
              <a:t>Lisy</a:t>
            </a:r>
            <a:r>
              <a:rPr lang="en-US" sz="1900" i="1" dirty="0">
                <a:solidFill>
                  <a:srgbClr val="C00000"/>
                </a:solidFill>
              </a:rPr>
              <a:t>, “Path hopping: An MTD strategy for quantum-safe communication,” in ACM Workshop on Moving Target Defense, 2017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1722-D89D-CC41-8CEB-A7CEA362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03993-FDA2-064C-B336-48D1E0B8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11A9A-40DC-094A-9C73-F8F10B5A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AAA2A8-13AC-0046-A5F9-37DA462C3D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001000" cy="4937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Examine if assumptions made by the theoretical models to prove security are met in real networks</a:t>
            </a:r>
          </a:p>
          <a:p>
            <a:r>
              <a:rPr lang="en-US" dirty="0"/>
              <a:t>Identify a side-channel (</a:t>
            </a:r>
            <a:r>
              <a:rPr lang="en-US" b="1" dirty="0"/>
              <a:t>Network Data Remanence</a:t>
            </a:r>
            <a:r>
              <a:rPr lang="en-US" dirty="0"/>
              <a:t>) and attacks exploiting it (</a:t>
            </a:r>
            <a:r>
              <a:rPr lang="en-US" b="1" dirty="0"/>
              <a:t>NDR Blind and NDR Planned</a:t>
            </a:r>
            <a:r>
              <a:rPr lang="en-US" dirty="0"/>
              <a:t>)</a:t>
            </a:r>
          </a:p>
          <a:p>
            <a:r>
              <a:rPr lang="en-US" dirty="0"/>
              <a:t>Propose countermeasures and demonstrate their effectiveness 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6261B-A5F8-7343-9C52-F76B1E2B9E7A}"/>
              </a:ext>
            </a:extLst>
          </p:cNvPr>
          <p:cNvSpPr/>
          <p:nvPr/>
        </p:nvSpPr>
        <p:spPr>
          <a:xfrm>
            <a:off x="1295400" y="1460718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</a:rPr>
              <a:t>Are practical implementations of multi-path switching with secret sharing schemes secure?</a:t>
            </a:r>
          </a:p>
        </p:txBody>
      </p:sp>
    </p:spTree>
    <p:extLst>
      <p:ext uri="{BB962C8B-B14F-4D97-AF65-F5344CB8AC3E}">
        <p14:creationId xmlns:p14="http://schemas.microsoft.com/office/powerpoint/2010/main" val="267984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E9B-1CD8-1B4A-8074-879F827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Multi-path Switching with Secret Sharing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755-FE4A-5E4D-8FD2-EC95DF01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FFB3-BE0C-104D-B709-20F785DC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2591F-B682-C543-96C9-09742C43AB96}"/>
              </a:ext>
            </a:extLst>
          </p:cNvPr>
          <p:cNvSpPr txBox="1"/>
          <p:nvPr/>
        </p:nvSpPr>
        <p:spPr>
          <a:xfrm>
            <a:off x="838200" y="1603950"/>
            <a:ext cx="29373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</a:t>
            </a:r>
          </a:p>
          <a:p>
            <a:endParaRPr lang="en-US" dirty="0"/>
          </a:p>
          <a:p>
            <a:r>
              <a:rPr lang="en-US" b="1" dirty="0"/>
              <a:t>Network</a:t>
            </a:r>
            <a:r>
              <a:rPr lang="en-US" dirty="0"/>
              <a:t>: </a:t>
            </a:r>
          </a:p>
          <a:p>
            <a:r>
              <a:rPr lang="en-US" dirty="0"/>
              <a:t>There are n disjoint paths known by sender and receiver and connecting them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AC1DE-514E-2541-9354-A65A08895D77}"/>
              </a:ext>
            </a:extLst>
          </p:cNvPr>
          <p:cNvSpPr txBox="1"/>
          <p:nvPr/>
        </p:nvSpPr>
        <p:spPr>
          <a:xfrm>
            <a:off x="5368439" y="1561743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Attacker</a:t>
            </a:r>
          </a:p>
          <a:p>
            <a:endParaRPr lang="en-US" dirty="0"/>
          </a:p>
          <a:p>
            <a:r>
              <a:rPr lang="en-US" dirty="0"/>
              <a:t>Can not observe and access all paths</a:t>
            </a:r>
          </a:p>
          <a:p>
            <a:r>
              <a:rPr lang="en-US" dirty="0"/>
              <a:t>Each clock tick j</a:t>
            </a:r>
          </a:p>
          <a:p>
            <a:r>
              <a:rPr lang="en-US" dirty="0"/>
              <a:t>Selects set </a:t>
            </a:r>
            <a:r>
              <a:rPr lang="en-US" dirty="0" err="1"/>
              <a:t>K</a:t>
            </a:r>
            <a:r>
              <a:rPr lang="en-US" baseline="-25000" dirty="0" err="1"/>
              <a:t>j</a:t>
            </a:r>
            <a:r>
              <a:rPr lang="en-US" dirty="0"/>
              <a:t> = {k paths out of n}</a:t>
            </a:r>
          </a:p>
          <a:p>
            <a:r>
              <a:rPr lang="en-US" dirty="0"/>
              <a:t>Accesses </a:t>
            </a:r>
            <a:r>
              <a:rPr lang="en-US" dirty="0" err="1"/>
              <a:t>K</a:t>
            </a:r>
            <a:r>
              <a:rPr lang="en-US" baseline="-25000" dirty="0" err="1"/>
              <a:t>j</a:t>
            </a:r>
            <a:r>
              <a:rPr lang="en-US" dirty="0"/>
              <a:t> to recover shares</a:t>
            </a:r>
          </a:p>
          <a:p>
            <a:endParaRPr lang="en-US" dirty="0"/>
          </a:p>
          <a:p>
            <a:r>
              <a:rPr lang="en-US" dirty="0"/>
              <a:t>Switch clock can be the same or not with the one of the sender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FECBA-0810-9945-AAEA-BAC25673B8B3}"/>
              </a:ext>
            </a:extLst>
          </p:cNvPr>
          <p:cNvSpPr/>
          <p:nvPr/>
        </p:nvSpPr>
        <p:spPr>
          <a:xfrm>
            <a:off x="5334000" y="4401741"/>
            <a:ext cx="3657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Security</a:t>
            </a:r>
          </a:p>
          <a:p>
            <a:endParaRPr lang="en-US" dirty="0"/>
          </a:p>
          <a:p>
            <a:r>
              <a:rPr lang="en-US" dirty="0"/>
              <a:t>It provides information-theoretic security and remains secure against an adversary with access to a quantum computer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A3047A-A323-B048-A548-139C7E17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1309467"/>
            <a:ext cx="2336059" cy="1646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AF33E-DA61-C64F-874C-1A889215BAC4}"/>
              </a:ext>
            </a:extLst>
          </p:cNvPr>
          <p:cNvSpPr txBox="1"/>
          <p:nvPr/>
        </p:nvSpPr>
        <p:spPr>
          <a:xfrm>
            <a:off x="757298" y="3749317"/>
            <a:ext cx="3814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</a:t>
            </a:r>
            <a:r>
              <a:rPr lang="en-US" dirty="0"/>
              <a:t>:</a:t>
            </a:r>
          </a:p>
          <a:p>
            <a:r>
              <a:rPr lang="en-US" dirty="0"/>
              <a:t>Each clock tick </a:t>
            </a:r>
            <a:r>
              <a:rPr lang="en-US" dirty="0" err="1"/>
              <a:t>i</a:t>
            </a:r>
            <a:r>
              <a:rPr lang="en-US" dirty="0"/>
              <a:t>:</a:t>
            </a:r>
          </a:p>
          <a:p>
            <a:r>
              <a:rPr lang="en-US" dirty="0"/>
              <a:t>Selects set K</a:t>
            </a:r>
            <a:r>
              <a:rPr lang="en-US" baseline="-25000" dirty="0"/>
              <a:t>i</a:t>
            </a:r>
            <a:r>
              <a:rPr lang="en-US" dirty="0"/>
              <a:t> = {k paths our of n}</a:t>
            </a:r>
          </a:p>
          <a:p>
            <a:r>
              <a:rPr lang="en-US" dirty="0"/>
              <a:t>Splits M using  (</a:t>
            </a:r>
            <a:r>
              <a:rPr lang="en-US" dirty="0" err="1"/>
              <a:t>k,k</a:t>
            </a:r>
            <a:r>
              <a:rPr lang="en-US" dirty="0"/>
              <a:t>) secret sharing</a:t>
            </a:r>
          </a:p>
          <a:p>
            <a:r>
              <a:rPr lang="en-US" dirty="0"/>
              <a:t>Sends them on the set of paths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Receiver</a:t>
            </a:r>
            <a:r>
              <a:rPr lang="en-US" dirty="0"/>
              <a:t>:</a:t>
            </a:r>
          </a:p>
          <a:p>
            <a:r>
              <a:rPr lang="en-US" dirty="0"/>
              <a:t>Listens to all paths; thus no need for secret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E5FB-8570-9F48-B7CB-6FDBE061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Used for Security Analysis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AFCC0-F730-1A47-9929-44CFD64A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Cristina Nita-Rotaru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6DBF4-DDEC-5D40-8257-A9741D0C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50F7B7-233B-8049-81FA-D0222BF56BC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5335270"/>
          </a:xfrm>
        </p:spPr>
        <p:txBody>
          <a:bodyPr>
            <a:normAutofit/>
          </a:bodyPr>
          <a:lstStyle/>
          <a:p>
            <a:r>
              <a:rPr lang="en-US" dirty="0"/>
              <a:t>Model assumes that paths have same length and delay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Real networks:</a:t>
            </a:r>
          </a:p>
          <a:p>
            <a:r>
              <a:rPr lang="en-US" dirty="0"/>
              <a:t>Paths do not have the same number of hops </a:t>
            </a:r>
          </a:p>
          <a:p>
            <a:r>
              <a:rPr lang="en-US" dirty="0"/>
              <a:t>Links (and paths) do not have the same delay</a:t>
            </a:r>
          </a:p>
          <a:p>
            <a:endParaRPr lang="en-US" sz="1400" dirty="0"/>
          </a:p>
          <a:p>
            <a:pPr marL="0" indent="0" algn="ctr">
              <a:buNone/>
            </a:pPr>
            <a:r>
              <a:rPr lang="en-US" b="1" dirty="0"/>
              <a:t>Attacker gets more chances at capturing a share on a path </a:t>
            </a:r>
          </a:p>
          <a:p>
            <a:pPr marL="0" indent="0" algn="ctr">
              <a:buNone/>
            </a:pPr>
            <a:r>
              <a:rPr lang="en-US" b="1" dirty="0"/>
              <a:t>(than assumed by the model)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3D362-4C3F-1B4C-B7E9-4FC6E6F7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81200"/>
            <a:ext cx="5549900" cy="194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4E86A3-6D1C-7D47-B506-7C57B4D9398C}"/>
              </a:ext>
            </a:extLst>
          </p:cNvPr>
          <p:cNvSpPr/>
          <p:nvPr/>
        </p:nvSpPr>
        <p:spPr>
          <a:xfrm>
            <a:off x="4343400" y="2667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04FFA6-2ABC-8546-957A-DFD82DEE8D77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4343400" y="29337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49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NGJ@YFUHMKUFUVWYY577" val="318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333281</TotalTime>
  <Words>1621</Words>
  <Application>Microsoft Macintosh PowerPoint</Application>
  <PresentationFormat>On-screen Show (4:3)</PresentationFormat>
  <Paragraphs>211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</vt:lpstr>
      <vt:lpstr>Wingdings</vt:lpstr>
      <vt:lpstr>Wingdings 3</vt:lpstr>
      <vt:lpstr>Origin</vt:lpstr>
      <vt:lpstr>More than a Fair Share:  Network Data Remanence Attacks against Secret Sharing-based Schemes </vt:lpstr>
      <vt:lpstr>Secure Communication  </vt:lpstr>
      <vt:lpstr>… disrupted by Quantum Computing</vt:lpstr>
      <vt:lpstr>Secret Sharing</vt:lpstr>
      <vt:lpstr>Secret Sharing and Multi-path Routing</vt:lpstr>
      <vt:lpstr>Multi-path Switching with Secret Sharing (MSSS) </vt:lpstr>
      <vt:lpstr>This talk</vt:lpstr>
      <vt:lpstr>Multi-path Switching with Secret Sharing </vt:lpstr>
      <vt:lpstr>Model Used for Security Analysis</vt:lpstr>
      <vt:lpstr>Network Data Remanence Side-Channel (NDR) </vt:lpstr>
      <vt:lpstr>Attacker Capability</vt:lpstr>
      <vt:lpstr>MSSS Attacks that Do Not Exploit NDR</vt:lpstr>
      <vt:lpstr>Network Data Remanence Attacks</vt:lpstr>
      <vt:lpstr>Probability of Data Recovery</vt:lpstr>
      <vt:lpstr>MSSS SDN-based Design</vt:lpstr>
      <vt:lpstr>Experimental Results</vt:lpstr>
      <vt:lpstr>Impact of Path Delay</vt:lpstr>
      <vt:lpstr>How to Mitigate the Attacks?</vt:lpstr>
      <vt:lpstr>Our Mitigation </vt:lpstr>
      <vt:lpstr>Experimental Results: Probability Data Recovery</vt:lpstr>
      <vt:lpstr>Experimental Results: Goodput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and Robust Communication in Wireless Mesh Networks</dc:title>
  <dc:creator>Jing Dong</dc:creator>
  <cp:lastModifiedBy>Nita-Rotaru, Cristina</cp:lastModifiedBy>
  <cp:revision>2944</cp:revision>
  <cp:lastPrinted>2013-07-17T22:37:08Z</cp:lastPrinted>
  <dcterms:created xsi:type="dcterms:W3CDTF">2011-05-29T18:09:37Z</dcterms:created>
  <dcterms:modified xsi:type="dcterms:W3CDTF">2021-02-06T02:41:13Z</dcterms:modified>
</cp:coreProperties>
</file>