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5"/>
  </p:sldMasterIdLst>
  <p:notesMasterIdLst>
    <p:notesMasterId r:id="rId21"/>
  </p:notesMasterIdLst>
  <p:handoutMasterIdLst>
    <p:handoutMasterId r:id="rId22"/>
  </p:handoutMasterIdLst>
  <p:sldIdLst>
    <p:sldId id="1851" r:id="rId6"/>
    <p:sldId id="280" r:id="rId7"/>
    <p:sldId id="1873" r:id="rId8"/>
    <p:sldId id="1874" r:id="rId9"/>
    <p:sldId id="432" r:id="rId10"/>
    <p:sldId id="1386" r:id="rId11"/>
    <p:sldId id="1878" r:id="rId12"/>
    <p:sldId id="407" r:id="rId13"/>
    <p:sldId id="1875" r:id="rId14"/>
    <p:sldId id="1883" r:id="rId15"/>
    <p:sldId id="1884" r:id="rId16"/>
    <p:sldId id="1885" r:id="rId17"/>
    <p:sldId id="1886" r:id="rId18"/>
    <p:sldId id="430" r:id="rId19"/>
    <p:sldId id="274" r:id="rId20"/>
  </p:sldIdLst>
  <p:sldSz cx="12188825"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10"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110"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110"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110"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p:defaultTextStyle>
  <p:extLst>
    <p:ext uri="{521415D9-36F7-43E2-AB2F-B90AF26B5E84}">
      <p14:sectionLst xmlns:p14="http://schemas.microsoft.com/office/powerpoint/2010/main">
        <p14:section name="Default Section" id="{3816A1F8-4DB2-D844-9DD8-E9F6821A1050}">
          <p14:sldIdLst>
            <p14:sldId id="1851"/>
            <p14:sldId id="280"/>
            <p14:sldId id="1873"/>
            <p14:sldId id="1874"/>
            <p14:sldId id="432"/>
            <p14:sldId id="1386"/>
            <p14:sldId id="1878"/>
            <p14:sldId id="407"/>
            <p14:sldId id="1875"/>
            <p14:sldId id="1883"/>
            <p14:sldId id="1884"/>
            <p14:sldId id="1885"/>
            <p14:sldId id="1886"/>
            <p14:sldId id="430"/>
            <p14:sldId id="274"/>
          </p14:sldIdLst>
        </p14:section>
      </p14:sectionLst>
    </p:ext>
    <p:ext uri="{EFAFB233-063F-42B5-8137-9DF3F51BA10A}">
      <p15:sldGuideLst xmlns:p15="http://schemas.microsoft.com/office/powerpoint/2012/main">
        <p15:guide id="1" orient="horz" pos="2136" userDrawn="1">
          <p15:clr>
            <a:srgbClr val="A4A3A4"/>
          </p15:clr>
        </p15:guide>
        <p15:guide id="2" pos="3839">
          <p15:clr>
            <a:srgbClr val="A4A3A4"/>
          </p15:clr>
        </p15:guide>
        <p15:guide id="3" pos="11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796"/>
    <a:srgbClr val="0AB0F1"/>
    <a:srgbClr val="FA9388"/>
    <a:srgbClr val="ECEE00"/>
    <a:srgbClr val="E60000"/>
    <a:srgbClr val="080507"/>
    <a:srgbClr val="040812"/>
    <a:srgbClr val="060B21"/>
    <a:srgbClr val="5A78CF"/>
    <a:srgbClr val="4161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34" autoAdjust="0"/>
  </p:normalViewPr>
  <p:slideViewPr>
    <p:cSldViewPr snapToGrid="0">
      <p:cViewPr varScale="1">
        <p:scale>
          <a:sx n="150" d="100"/>
          <a:sy n="150" d="100"/>
        </p:scale>
        <p:origin x="654" y="120"/>
      </p:cViewPr>
      <p:guideLst>
        <p:guide orient="horz" pos="2136"/>
        <p:guide pos="3839"/>
        <p:guide pos="110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atin typeface="Times New Roman" pitchFamily="-110" charset="0"/>
              </a:defRPr>
            </a:lvl1pPr>
          </a:lstStyle>
          <a:p>
            <a:endParaRPr lang="en-US" alt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atin typeface="Times New Roman" pitchFamily="-110" charset="0"/>
              </a:defRPr>
            </a:lvl1pPr>
          </a:lstStyle>
          <a:p>
            <a:endParaRPr lang="en-US" alt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atin typeface="Times New Roman" pitchFamily="-110" charset="0"/>
              </a:defRPr>
            </a:lvl1pPr>
          </a:lstStyle>
          <a:p>
            <a:endParaRPr lang="en-US" alt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atin typeface="Times New Roman" pitchFamily="-110" charset="0"/>
              </a:defRPr>
            </a:lvl1pPr>
          </a:lstStyle>
          <a:p>
            <a:fld id="{F294CCFB-749A-2F47-8EBA-00DE4241A432}" type="slidenum">
              <a:rPr lang="en-US" altLang="en-US"/>
              <a:pPr/>
              <a:t>‹#›</a:t>
            </a:fld>
            <a:endParaRPr lang="en-US" altLang="en-US"/>
          </a:p>
        </p:txBody>
      </p:sp>
    </p:spTree>
    <p:extLst>
      <p:ext uri="{BB962C8B-B14F-4D97-AF65-F5344CB8AC3E}">
        <p14:creationId xmlns:p14="http://schemas.microsoft.com/office/powerpoint/2010/main" val="2024323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atin typeface="Times New Roman" pitchFamily="-110" charset="0"/>
              </a:defRPr>
            </a:lvl1pPr>
          </a:lstStyle>
          <a:p>
            <a:endParaRPr lang="en-US" alt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atin typeface="Times New Roman" pitchFamily="-110" charset="0"/>
              </a:defRPr>
            </a:lvl1pPr>
          </a:lstStyle>
          <a:p>
            <a:endParaRPr lang="en-US" altLang="en-US"/>
          </a:p>
        </p:txBody>
      </p:sp>
      <p:sp>
        <p:nvSpPr>
          <p:cNvPr id="2052" name="Rectangle 4"/>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atin typeface="Times New Roman" pitchFamily="-110" charset="0"/>
              </a:defRPr>
            </a:lvl1pPr>
          </a:lstStyle>
          <a:p>
            <a:endParaRPr lang="en-US" altLang="en-US"/>
          </a:p>
        </p:txBody>
      </p:sp>
      <p:sp>
        <p:nvSpPr>
          <p:cNvPr id="2053" name="Rectangle 5"/>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atin typeface="Times New Roman" pitchFamily="-110" charset="0"/>
              </a:defRPr>
            </a:lvl1pPr>
          </a:lstStyle>
          <a:p>
            <a:fld id="{1783C958-1F1B-2347-8B37-D6BC4B56CB47}" type="slidenum">
              <a:rPr lang="en-US" altLang="en-US"/>
              <a:pPr/>
              <a:t>‹#›</a:t>
            </a:fld>
            <a:endParaRPr lang="en-US" altLang="en-US"/>
          </a:p>
        </p:txBody>
      </p:sp>
      <p:sp>
        <p:nvSpPr>
          <p:cNvPr id="2054" name="Rectangle 6"/>
          <p:cNvSpPr>
            <a:spLocks noGrp="1" noChangeArrowheads="1"/>
          </p:cNvSpPr>
          <p:nvPr>
            <p:ph type="body" sz="quarter" idx="3"/>
          </p:nvPr>
        </p:nvSpPr>
        <p:spPr bwMode="auto">
          <a:xfrm>
            <a:off x="911225" y="4343400"/>
            <a:ext cx="5032375"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5" name="Rectangle 7"/>
          <p:cNvSpPr>
            <a:spLocks noGrp="1" noRot="1" noChangeAspect="1" noChangeArrowheads="1" noTextEdit="1"/>
          </p:cNvSpPr>
          <p:nvPr>
            <p:ph type="sldImg" idx="2"/>
          </p:nvPr>
        </p:nvSpPr>
        <p:spPr bwMode="auto">
          <a:xfrm>
            <a:off x="393700" y="692150"/>
            <a:ext cx="6070600" cy="3416300"/>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3604872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2723B-9004-94DD-3199-6CCD5D219A9D}"/>
            </a:ext>
          </a:extLst>
        </p:cNvPr>
        <p:cNvGrpSpPr/>
        <p:nvPr/>
      </p:nvGrpSpPr>
      <p:grpSpPr>
        <a:xfrm>
          <a:off x="0" y="0"/>
          <a:ext cx="0" cy="0"/>
          <a:chOff x="0" y="0"/>
          <a:chExt cx="0" cy="0"/>
        </a:xfrm>
      </p:grpSpPr>
      <p:sp>
        <p:nvSpPr>
          <p:cNvPr id="15" name="Rectangle 5">
            <a:extLst>
              <a:ext uri="{FF2B5EF4-FFF2-40B4-BE49-F238E27FC236}">
                <a16:creationId xmlns:a16="http://schemas.microsoft.com/office/drawing/2014/main" id="{9031A165-53F2-A130-C3D0-3CE6911100FF}"/>
              </a:ext>
            </a:extLst>
          </p:cNvPr>
          <p:cNvSpPr>
            <a:spLocks noGrp="1" noChangeArrowheads="1"/>
          </p:cNvSpPr>
          <p:nvPr>
            <p:ph type="sldNum" sz="quarter" idx="5"/>
          </p:nvPr>
        </p:nvSpPr>
        <p:spPr>
          <a:ln/>
        </p:spPr>
        <p:txBody>
          <a:bodyPr/>
          <a:lstStyle/>
          <a:p>
            <a:fld id="{538FCF78-6F42-DD47-BFB7-03FB0C2A10DA}" type="slidenum">
              <a:rPr lang="en-US" altLang="en-US"/>
              <a:pPr/>
              <a:t>1</a:t>
            </a:fld>
            <a:endParaRPr lang="en-US" altLang="en-US"/>
          </a:p>
        </p:txBody>
      </p:sp>
      <p:sp>
        <p:nvSpPr>
          <p:cNvPr id="5122" name="Rectangle 2">
            <a:extLst>
              <a:ext uri="{FF2B5EF4-FFF2-40B4-BE49-F238E27FC236}">
                <a16:creationId xmlns:a16="http://schemas.microsoft.com/office/drawing/2014/main" id="{F612E455-944D-F1D3-0C93-D6A3D28D1ACD}"/>
              </a:ext>
            </a:extLst>
          </p:cNvPr>
          <p:cNvSpPr>
            <a:spLocks noChangeArrowheads="1"/>
          </p:cNvSpPr>
          <p:nvPr/>
        </p:nvSpPr>
        <p:spPr bwMode="auto">
          <a:xfrm>
            <a:off x="3884613" y="0"/>
            <a:ext cx="2973387"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23" name="Rectangle 3">
            <a:extLst>
              <a:ext uri="{FF2B5EF4-FFF2-40B4-BE49-F238E27FC236}">
                <a16:creationId xmlns:a16="http://schemas.microsoft.com/office/drawing/2014/main" id="{E7FCE9BA-AB91-C1B1-FDA0-A45231279EBC}"/>
              </a:ext>
            </a:extLst>
          </p:cNvPr>
          <p:cNvSpPr>
            <a:spLocks noChangeArrowheads="1"/>
          </p:cNvSpPr>
          <p:nvPr/>
        </p:nvSpPr>
        <p:spPr bwMode="auto">
          <a:xfrm>
            <a:off x="3884613" y="8686800"/>
            <a:ext cx="2973387" cy="457200"/>
          </a:xfrm>
          <a:prstGeom prst="rect">
            <a:avLst/>
          </a:prstGeom>
          <a:noFill/>
          <a:ln w="9525">
            <a:noFill/>
            <a:miter lim="800000"/>
            <a:headEnd/>
            <a:tailEnd/>
          </a:ln>
          <a:effectLst/>
        </p:spPr>
        <p:txBody>
          <a:bodyPr lIns="19050" tIns="0" rIns="19050" bIns="0" anchor="b">
            <a:prstTxWarp prst="textNoShape">
              <a:avLst/>
            </a:prstTxWarp>
          </a:bodyPr>
          <a:lstStyle/>
          <a:p>
            <a:pPr algn="r"/>
            <a:r>
              <a:rPr lang="en-US" altLang="en-US" sz="1000" i="1">
                <a:latin typeface="Times New Roman" pitchFamily="-110" charset="0"/>
              </a:rPr>
              <a:t>1</a:t>
            </a:r>
          </a:p>
        </p:txBody>
      </p:sp>
      <p:sp>
        <p:nvSpPr>
          <p:cNvPr id="5124" name="Rectangle 4">
            <a:extLst>
              <a:ext uri="{FF2B5EF4-FFF2-40B4-BE49-F238E27FC236}">
                <a16:creationId xmlns:a16="http://schemas.microsoft.com/office/drawing/2014/main" id="{29458CB2-E745-B02D-C04A-110A3C7185D8}"/>
              </a:ext>
            </a:extLst>
          </p:cNvPr>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25" name="Rectangle 5">
            <a:extLst>
              <a:ext uri="{FF2B5EF4-FFF2-40B4-BE49-F238E27FC236}">
                <a16:creationId xmlns:a16="http://schemas.microsoft.com/office/drawing/2014/main" id="{3C2C0979-840A-E729-CC15-FBAC17681343}"/>
              </a:ext>
            </a:extLst>
          </p:cNvPr>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26" name="Rectangle 6">
            <a:extLst>
              <a:ext uri="{FF2B5EF4-FFF2-40B4-BE49-F238E27FC236}">
                <a16:creationId xmlns:a16="http://schemas.microsoft.com/office/drawing/2014/main" id="{71203688-F7AA-9D95-5A6F-309036DA3412}"/>
              </a:ext>
            </a:extLst>
          </p:cNvPr>
          <p:cNvSpPr>
            <a:spLocks noChangeArrowheads="1"/>
          </p:cNvSpPr>
          <p:nvPr/>
        </p:nvSpPr>
        <p:spPr bwMode="auto">
          <a:xfrm>
            <a:off x="3883025" y="0"/>
            <a:ext cx="2974975"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27" name="Rectangle 7">
            <a:extLst>
              <a:ext uri="{FF2B5EF4-FFF2-40B4-BE49-F238E27FC236}">
                <a16:creationId xmlns:a16="http://schemas.microsoft.com/office/drawing/2014/main" id="{F2DFC996-41AA-3E3D-E00A-185823703147}"/>
              </a:ext>
            </a:extLst>
          </p:cNvPr>
          <p:cNvSpPr>
            <a:spLocks noChangeArrowheads="1"/>
          </p:cNvSpPr>
          <p:nvPr/>
        </p:nvSpPr>
        <p:spPr bwMode="auto">
          <a:xfrm>
            <a:off x="3883025" y="8686800"/>
            <a:ext cx="2974975" cy="457200"/>
          </a:xfrm>
          <a:prstGeom prst="rect">
            <a:avLst/>
          </a:prstGeom>
          <a:noFill/>
          <a:ln w="9525">
            <a:noFill/>
            <a:miter lim="800000"/>
            <a:headEnd/>
            <a:tailEnd/>
          </a:ln>
          <a:effectLst/>
        </p:spPr>
        <p:txBody>
          <a:bodyPr lIns="19050" tIns="0" rIns="19050" bIns="0" anchor="b">
            <a:prstTxWarp prst="textNoShape">
              <a:avLst/>
            </a:prstTxWarp>
          </a:bodyPr>
          <a:lstStyle/>
          <a:p>
            <a:pPr algn="r"/>
            <a:r>
              <a:rPr lang="en-US" altLang="en-US" sz="1000" i="1">
                <a:latin typeface="Times New Roman" pitchFamily="-110" charset="0"/>
              </a:rPr>
              <a:t>1</a:t>
            </a:r>
          </a:p>
        </p:txBody>
      </p:sp>
      <p:sp>
        <p:nvSpPr>
          <p:cNvPr id="5128" name="Rectangle 8">
            <a:extLst>
              <a:ext uri="{FF2B5EF4-FFF2-40B4-BE49-F238E27FC236}">
                <a16:creationId xmlns:a16="http://schemas.microsoft.com/office/drawing/2014/main" id="{F9C6157C-4576-5752-97A6-360D8FC42D82}"/>
              </a:ext>
            </a:extLst>
          </p:cNvPr>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29" name="Rectangle 9">
            <a:extLst>
              <a:ext uri="{FF2B5EF4-FFF2-40B4-BE49-F238E27FC236}">
                <a16:creationId xmlns:a16="http://schemas.microsoft.com/office/drawing/2014/main" id="{30F494FC-51F6-5F76-B427-7A8A84D1823D}"/>
              </a:ext>
            </a:extLst>
          </p:cNvPr>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30" name="Rectangle 10">
            <a:extLst>
              <a:ext uri="{FF2B5EF4-FFF2-40B4-BE49-F238E27FC236}">
                <a16:creationId xmlns:a16="http://schemas.microsoft.com/office/drawing/2014/main" id="{251FF275-2C9E-AE00-362C-7D4DEDCABAAA}"/>
              </a:ext>
            </a:extLst>
          </p:cNvPr>
          <p:cNvSpPr>
            <a:spLocks noGrp="1" noRot="1" noChangeAspect="1" noChangeArrowheads="1" noTextEdit="1"/>
          </p:cNvSpPr>
          <p:nvPr>
            <p:ph type="sldImg"/>
          </p:nvPr>
        </p:nvSpPr>
        <p:spPr>
          <a:xfrm>
            <a:off x="393700" y="692150"/>
            <a:ext cx="6070600" cy="3416300"/>
          </a:xfrm>
          <a:ln cap="flat"/>
        </p:spPr>
      </p:sp>
      <p:sp>
        <p:nvSpPr>
          <p:cNvPr id="5131" name="Rectangle 11">
            <a:extLst>
              <a:ext uri="{FF2B5EF4-FFF2-40B4-BE49-F238E27FC236}">
                <a16:creationId xmlns:a16="http://schemas.microsoft.com/office/drawing/2014/main" id="{A2AD5DBD-FDCB-926D-3665-CF53FD6886D2}"/>
              </a:ext>
            </a:extLst>
          </p:cNvPr>
          <p:cNvSpPr>
            <a:spLocks noGrp="1" noChangeArrowheads="1"/>
          </p:cNvSpPr>
          <p:nvPr>
            <p:ph type="body" idx="1"/>
          </p:nvPr>
        </p:nvSpPr>
        <p:spPr>
          <a:ln/>
        </p:spPr>
        <p:txBody>
          <a:bodyPr/>
          <a:lstStyle/>
          <a:p>
            <a:r>
              <a:rPr lang="en-US" altLang="en-US" dirty="0"/>
              <a:t>Good morning. My name is Samuel Jero and I’m a member of technical staff at MIT Lincoln Laboratory. Today I’m going to be presenting our paper “Porting NASA’s core Flight System to the Formally Verified seL4 Microkernel”. This is joint work with my colleagues Juliana Furgala, Andrea Lin, and Rick Skowyra.</a:t>
            </a:r>
          </a:p>
        </p:txBody>
      </p:sp>
    </p:spTree>
    <p:extLst>
      <p:ext uri="{BB962C8B-B14F-4D97-AF65-F5344CB8AC3E}">
        <p14:creationId xmlns:p14="http://schemas.microsoft.com/office/powerpoint/2010/main" val="2260227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attempt to port </a:t>
            </a:r>
            <a:r>
              <a:rPr lang="en-US" dirty="0" err="1"/>
              <a:t>cFS</a:t>
            </a:r>
            <a:r>
              <a:rPr lang="en-US" dirty="0"/>
              <a:t> to seL4 leveraged all of the existing tooling in the seL4 ecosystem. In particular, since seL4 doesn’t have the ability to load executables, seL4-based systems typically used CAMKES, which is similar to an </a:t>
            </a:r>
            <a:r>
              <a:rPr lang="en-US" dirty="0" err="1"/>
              <a:t>init</a:t>
            </a:r>
            <a:r>
              <a:rPr lang="en-US" dirty="0"/>
              <a:t> for seL4. It starts any executables in the system and sets up any communication between them as well as distributing seL4 objects, called capabilities. However, it assumes that the system is completely static and that all executables, communication patterns, and objects can be specified in its configuration file at compile time. Further, it requires the use of a bunch of existing seL4 helper libraries, which are tens of thousands of lines of unverified C code for things like device drivers and memory management.</a:t>
            </a:r>
          </a:p>
          <a:p>
            <a:endParaRPr lang="en-US" dirty="0"/>
          </a:p>
          <a:p>
            <a:r>
              <a:rPr lang="en-US" dirty="0"/>
              <a:t>With these as a foundation, actually creating the </a:t>
            </a:r>
            <a:r>
              <a:rPr lang="en-US" dirty="0" err="1"/>
              <a:t>cFS</a:t>
            </a:r>
            <a:r>
              <a:rPr lang="en-US" dirty="0"/>
              <a:t> OSAL is pretty straightforward. seL4 capabilities translate pretty smoothly to the required functionality. For instance, threading can be implemented using seL4 thread control block, or TCB, capabilities. Synchronization primitives can be implemented using seL4 notification object capabilities, and timers can be implemented with a notification object and a device driver.</a:t>
            </a:r>
          </a:p>
          <a:p>
            <a:endParaRPr lang="en-US" dirty="0"/>
          </a:p>
          <a:p>
            <a:r>
              <a:rPr lang="en-US" dirty="0"/>
              <a:t>Overall, leveraging this existing work got us a long way towards a functional port, but there were also significant issues.</a:t>
            </a:r>
          </a:p>
        </p:txBody>
      </p:sp>
      <p:sp>
        <p:nvSpPr>
          <p:cNvPr id="4" name="Slide Number Placeholder 3"/>
          <p:cNvSpPr>
            <a:spLocks noGrp="1"/>
          </p:cNvSpPr>
          <p:nvPr>
            <p:ph type="sldNum" sz="quarter" idx="5"/>
          </p:nvPr>
        </p:nvSpPr>
        <p:spPr/>
        <p:txBody>
          <a:bodyPr/>
          <a:lstStyle/>
          <a:p>
            <a:fld id="{1783C958-1F1B-2347-8B37-D6BC4B56CB47}" type="slidenum">
              <a:rPr lang="en-US" altLang="en-US" smtClean="0"/>
              <a:pPr/>
              <a:t>10</a:t>
            </a:fld>
            <a:endParaRPr lang="en-US" altLang="en-US"/>
          </a:p>
        </p:txBody>
      </p:sp>
    </p:spTree>
    <p:extLst>
      <p:ext uri="{BB962C8B-B14F-4D97-AF65-F5344CB8AC3E}">
        <p14:creationId xmlns:p14="http://schemas.microsoft.com/office/powerpoint/2010/main" val="3189681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largest of these issues was the mismatch between </a:t>
            </a:r>
            <a:r>
              <a:rPr lang="en-US" dirty="0" err="1"/>
              <a:t>cFS’s</a:t>
            </a:r>
            <a:r>
              <a:rPr lang="en-US" dirty="0"/>
              <a:t> dynamic resource usage and CAMKES static resource allocation. In particular, CAMKES requires that all resources in the system be specified up-front in a configuration file while </a:t>
            </a:r>
            <a:r>
              <a:rPr lang="en-US" dirty="0" err="1"/>
              <a:t>cFS</a:t>
            </a:r>
            <a:r>
              <a:rPr lang="en-US" dirty="0"/>
              <a:t> assumes that it can freely ask the OS for resources at any point and in any number. Now, its possible to experimentally make this work by picking an upper bound for the resources in the CAMKES configuration file and then trying to run </a:t>
            </a:r>
            <a:r>
              <a:rPr lang="en-US" dirty="0" err="1"/>
              <a:t>cFS</a:t>
            </a:r>
            <a:r>
              <a:rPr lang="en-US" dirty="0"/>
              <a:t> and seeing if it crashes. However, this is neither a good long term solution nor is it good for high assurance systems, like space vehicles.</a:t>
            </a:r>
          </a:p>
          <a:p>
            <a:endParaRPr lang="en-US" dirty="0"/>
          </a:p>
          <a:p>
            <a:r>
              <a:rPr lang="en-US" dirty="0"/>
              <a:t>The other issue with this approach was the amount of unverified C code we were introducing into the system. Recall that one of the major benefits of seL4 was its formal verification. Yet to use seL4, we needed to rely on all of this unverified C code.</a:t>
            </a:r>
          </a:p>
          <a:p>
            <a:endParaRPr lang="en-US" dirty="0"/>
          </a:p>
          <a:p>
            <a:r>
              <a:rPr lang="en-US" dirty="0"/>
              <a:t>Ultimately, these issues caused us to go back to square one, really square zero, and build an entirely new OS around seL4.</a:t>
            </a:r>
          </a:p>
        </p:txBody>
      </p:sp>
      <p:sp>
        <p:nvSpPr>
          <p:cNvPr id="4" name="Slide Number Placeholder 3"/>
          <p:cNvSpPr>
            <a:spLocks noGrp="1"/>
          </p:cNvSpPr>
          <p:nvPr>
            <p:ph type="sldNum" sz="quarter" idx="5"/>
          </p:nvPr>
        </p:nvSpPr>
        <p:spPr/>
        <p:txBody>
          <a:bodyPr/>
          <a:lstStyle/>
          <a:p>
            <a:fld id="{1783C958-1F1B-2347-8B37-D6BC4B56CB47}" type="slidenum">
              <a:rPr lang="en-US" altLang="en-US" smtClean="0"/>
              <a:pPr/>
              <a:t>11</a:t>
            </a:fld>
            <a:endParaRPr lang="en-US" altLang="en-US"/>
          </a:p>
        </p:txBody>
      </p:sp>
    </p:spTree>
    <p:extLst>
      <p:ext uri="{BB962C8B-B14F-4D97-AF65-F5344CB8AC3E}">
        <p14:creationId xmlns:p14="http://schemas.microsoft.com/office/powerpoint/2010/main" val="3776923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new OS is called Magnetite and is written entirely in Rust, to eliminate memory safety vulnerabilities. It also builds directly on top of seL4, without using CAMKES or other existing libraries. Magnetite is composed of a number of system services, each of which handles particular functionality, like networking, synchronization primitives, or timers. Each of these services are isolated, independent processes. Within each of these services, resources can be created dynamically by creating the  appropriate seL4 objects dynamically. In this way it supports the functionality required by </a:t>
            </a:r>
            <a:r>
              <a:rPr lang="en-US" dirty="0" err="1"/>
              <a:t>cFS</a:t>
            </a:r>
            <a:r>
              <a:rPr lang="en-US" dirty="0"/>
              <a:t>.</a:t>
            </a:r>
          </a:p>
          <a:p>
            <a:endParaRPr lang="en-US" dirty="0"/>
          </a:p>
          <a:p>
            <a:r>
              <a:rPr lang="en-US" dirty="0"/>
              <a:t>Overall, this makes Magnetite a secure OS that uniquely enables dynamic systems on seL4.</a:t>
            </a:r>
          </a:p>
        </p:txBody>
      </p:sp>
      <p:sp>
        <p:nvSpPr>
          <p:cNvPr id="4" name="Slide Number Placeholder 3"/>
          <p:cNvSpPr>
            <a:spLocks noGrp="1"/>
          </p:cNvSpPr>
          <p:nvPr>
            <p:ph type="sldNum" sz="quarter" idx="5"/>
          </p:nvPr>
        </p:nvSpPr>
        <p:spPr/>
        <p:txBody>
          <a:bodyPr/>
          <a:lstStyle/>
          <a:p>
            <a:fld id="{1783C958-1F1B-2347-8B37-D6BC4B56CB47}" type="slidenum">
              <a:rPr lang="en-US" altLang="en-US" smtClean="0"/>
              <a:pPr/>
              <a:t>12</a:t>
            </a:fld>
            <a:endParaRPr lang="en-US" altLang="en-US"/>
          </a:p>
        </p:txBody>
      </p:sp>
    </p:spTree>
    <p:extLst>
      <p:ext uri="{BB962C8B-B14F-4D97-AF65-F5344CB8AC3E}">
        <p14:creationId xmlns:p14="http://schemas.microsoft.com/office/powerpoint/2010/main" val="1743938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brings us to our final approach for porting </a:t>
            </a:r>
            <a:r>
              <a:rPr lang="en-US" dirty="0" err="1"/>
              <a:t>cFS</a:t>
            </a:r>
            <a:r>
              <a:rPr lang="en-US" dirty="0"/>
              <a:t> to seL4. We use Magnetite on top of seL4 to run </a:t>
            </a:r>
            <a:r>
              <a:rPr lang="en-US" dirty="0" err="1"/>
              <a:t>cFS</a:t>
            </a:r>
            <a:r>
              <a:rPr lang="en-US" dirty="0"/>
              <a:t>, such that Magnetite can start </a:t>
            </a:r>
            <a:r>
              <a:rPr lang="en-US" dirty="0" err="1"/>
              <a:t>cFS</a:t>
            </a:r>
            <a:r>
              <a:rPr lang="en-US" dirty="0"/>
              <a:t> and then the Magnetite services provide all needed resources. Our </a:t>
            </a:r>
            <a:r>
              <a:rPr lang="en-US" dirty="0" err="1"/>
              <a:t>cFS</a:t>
            </a:r>
            <a:r>
              <a:rPr lang="en-US" dirty="0"/>
              <a:t> Operating System Abstraction Layer then just calls the appropriate Magnetite system service to perform the relevant operations. And Magnetite is designed to provide the dynamic resources exactly how </a:t>
            </a:r>
            <a:r>
              <a:rPr lang="en-US" dirty="0" err="1"/>
              <a:t>cFS</a:t>
            </a:r>
            <a:r>
              <a:rPr lang="en-US" dirty="0"/>
              <a:t> expects them, so </a:t>
            </a:r>
            <a:r>
              <a:rPr lang="en-US" dirty="0" err="1"/>
              <a:t>cFS</a:t>
            </a:r>
            <a:r>
              <a:rPr lang="en-US" dirty="0"/>
              <a:t> can simply ask Magnetite for a new resource and Magnetite will create it.</a:t>
            </a:r>
          </a:p>
          <a:p>
            <a:endParaRPr lang="en-US" dirty="0"/>
          </a:p>
          <a:p>
            <a:r>
              <a:rPr lang="en-US" dirty="0"/>
              <a:t>This provides a reliable way to run </a:t>
            </a:r>
            <a:r>
              <a:rPr lang="en-US" dirty="0" err="1"/>
              <a:t>cFS</a:t>
            </a:r>
            <a:r>
              <a:rPr lang="en-US" dirty="0"/>
              <a:t> on seL4.</a:t>
            </a:r>
          </a:p>
        </p:txBody>
      </p:sp>
      <p:sp>
        <p:nvSpPr>
          <p:cNvPr id="4" name="Slide Number Placeholder 3"/>
          <p:cNvSpPr>
            <a:spLocks noGrp="1"/>
          </p:cNvSpPr>
          <p:nvPr>
            <p:ph type="sldNum" sz="quarter" idx="5"/>
          </p:nvPr>
        </p:nvSpPr>
        <p:spPr/>
        <p:txBody>
          <a:bodyPr/>
          <a:lstStyle/>
          <a:p>
            <a:fld id="{1783C958-1F1B-2347-8B37-D6BC4B56CB47}" type="slidenum">
              <a:rPr lang="en-US" altLang="en-US" smtClean="0"/>
              <a:pPr/>
              <a:t>13</a:t>
            </a:fld>
            <a:endParaRPr lang="en-US" altLang="en-US"/>
          </a:p>
        </p:txBody>
      </p:sp>
    </p:spTree>
    <p:extLst>
      <p:ext uri="{BB962C8B-B14F-4D97-AF65-F5344CB8AC3E}">
        <p14:creationId xmlns:p14="http://schemas.microsoft.com/office/powerpoint/2010/main" val="447462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b="0" i="0" kern="1200" dirty="0">
                <a:solidFill>
                  <a:schemeClr val="tx1"/>
                </a:solidFill>
                <a:effectLst/>
                <a:latin typeface="Times New Roman" pitchFamily="-110" charset="0"/>
                <a:ea typeface="+mn-ea"/>
                <a:cs typeface="+mn-cs"/>
              </a:rPr>
              <a:t>In summary, s</a:t>
            </a:r>
            <a:r>
              <a:rPr lang="en-US" dirty="0"/>
              <a:t>atellite systems are increasingly targeted by adversaries but have historically lacked a focus on security. However, there are decades of research by the security community that could be beneficial to the space community.</a:t>
            </a:r>
          </a:p>
          <a:p>
            <a:pPr>
              <a:lnSpc>
                <a:spcPct val="100000"/>
              </a:lnSpc>
            </a:pPr>
            <a:endParaRPr lang="en-US" dirty="0"/>
          </a:p>
          <a:p>
            <a:pPr>
              <a:lnSpc>
                <a:spcPct val="100000"/>
              </a:lnSpc>
            </a:pPr>
            <a:r>
              <a:rPr lang="en-US" dirty="0"/>
              <a:t>We tried to apply one of those security technologies to flight software: to run NASA’s </a:t>
            </a:r>
            <a:r>
              <a:rPr lang="en-US" dirty="0" err="1"/>
              <a:t>cFS</a:t>
            </a:r>
            <a:r>
              <a:rPr lang="en-US" dirty="0"/>
              <a:t> on seL4.  This turned out to be unexpectedly complicated due to the dynamic nature of </a:t>
            </a:r>
            <a:r>
              <a:rPr lang="en-US" dirty="0" err="1"/>
              <a:t>cFS</a:t>
            </a:r>
            <a:r>
              <a:rPr lang="en-US" dirty="0"/>
              <a:t> and similar flight software and to the seL4 ecosystem assuming completely static behavior. This ultimately lead us to develop a full OS called Magnetite around seL4.</a:t>
            </a:r>
          </a:p>
        </p:txBody>
      </p:sp>
      <p:sp>
        <p:nvSpPr>
          <p:cNvPr id="4" name="Slide Number Placeholder 3"/>
          <p:cNvSpPr>
            <a:spLocks noGrp="1"/>
          </p:cNvSpPr>
          <p:nvPr>
            <p:ph type="sldNum" sz="quarter" idx="5"/>
          </p:nvPr>
        </p:nvSpPr>
        <p:spPr/>
        <p:txBody>
          <a:bodyPr/>
          <a:lstStyle/>
          <a:p>
            <a:fld id="{1783C958-1F1B-2347-8B37-D6BC4B56CB47}" type="slidenum">
              <a:rPr lang="en-US" altLang="en-US" smtClean="0"/>
              <a:pPr/>
              <a:t>14</a:t>
            </a:fld>
            <a:endParaRPr lang="en-US" altLang="en-US"/>
          </a:p>
        </p:txBody>
      </p:sp>
    </p:spTree>
    <p:extLst>
      <p:ext uri="{BB962C8B-B14F-4D97-AF65-F5344CB8AC3E}">
        <p14:creationId xmlns:p14="http://schemas.microsoft.com/office/powerpoint/2010/main" val="2971680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 my presentation. I’d be happy to take any questions now.</a:t>
            </a:r>
          </a:p>
        </p:txBody>
      </p:sp>
      <p:sp>
        <p:nvSpPr>
          <p:cNvPr id="4" name="Slide Number Placeholder 3"/>
          <p:cNvSpPr>
            <a:spLocks noGrp="1"/>
          </p:cNvSpPr>
          <p:nvPr>
            <p:ph type="sldNum" sz="quarter" idx="5"/>
          </p:nvPr>
        </p:nvSpPr>
        <p:spPr/>
        <p:txBody>
          <a:bodyPr/>
          <a:lstStyle/>
          <a:p>
            <a:fld id="{1783C958-1F1B-2347-8B37-D6BC4B56CB47}" type="slidenum">
              <a:rPr lang="en-US" altLang="en-US" smtClean="0"/>
              <a:pPr/>
              <a:t>15</a:t>
            </a:fld>
            <a:endParaRPr lang="en-US" altLang="en-US"/>
          </a:p>
        </p:txBody>
      </p:sp>
    </p:spTree>
    <p:extLst>
      <p:ext uri="{BB962C8B-B14F-4D97-AF65-F5344CB8AC3E}">
        <p14:creationId xmlns:p14="http://schemas.microsoft.com/office/powerpoint/2010/main" val="249987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at a workshop on Satellite Security, so I probably don’t have to convince all of you that satellite systems are extremely important to the modern world. GPS alone has transformed the modern world, enabling position and navigation for so many systems and providing precise timing for many others. Satellite imaging has been similarly transformative, especially for weather forecasting. Satellites have made communication anywhere on the globe possible, from traditional Satellite Radios for use in areas where terrestrial infrastructure is non-existent or destroyed, to constellations providing Satellite Internet with responsive latency to rural areas.</a:t>
            </a:r>
          </a:p>
          <a:p>
            <a:endParaRPr lang="en-US" dirty="0"/>
          </a:p>
          <a:p>
            <a:r>
              <a:rPr lang="en-US" dirty="0"/>
              <a:t>Yet, probably because of the critical nature Satellites play in society, we are increasingly seeing these satellite systems come under attack. From Russia’s hack of the </a:t>
            </a:r>
            <a:r>
              <a:rPr lang="en-US" dirty="0" err="1"/>
              <a:t>Viasat</a:t>
            </a:r>
            <a:r>
              <a:rPr lang="en-US" dirty="0"/>
              <a:t> satellite network, immediately prior to their invasion of Ukraine, to massive GPS interference in active war zones, to targeting satellites with lasers and satellite providers with phishing attacks, we are seeing satellite systems increasingly targeted by attackers, often motivated, well-resourced, nation states. To counter these attacks, work on the security of these systems is clearly required.</a:t>
            </a:r>
          </a:p>
        </p:txBody>
      </p:sp>
      <p:sp>
        <p:nvSpPr>
          <p:cNvPr id="4" name="Slide Number Placeholder 3"/>
          <p:cNvSpPr>
            <a:spLocks noGrp="1"/>
          </p:cNvSpPr>
          <p:nvPr>
            <p:ph type="sldNum" sz="quarter" idx="10"/>
          </p:nvPr>
        </p:nvSpPr>
        <p:spPr/>
        <p:txBody>
          <a:bodyPr/>
          <a:lstStyle/>
          <a:p>
            <a:fld id="{A778FBA5-F957-4CE9-A734-9CFA9C4F5603}" type="slidenum">
              <a:rPr lang="en-US" smtClean="0"/>
              <a:pPr/>
              <a:t>2</a:t>
            </a:fld>
            <a:endParaRPr lang="en-US"/>
          </a:p>
        </p:txBody>
      </p:sp>
    </p:spTree>
    <p:extLst>
      <p:ext uri="{BB962C8B-B14F-4D97-AF65-F5344CB8AC3E}">
        <p14:creationId xmlns:p14="http://schemas.microsoft.com/office/powerpoint/2010/main" val="2970054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Fortunately, the security community has spent the last several decades developing technologies to secure computer systems, many of which may be applicable to satellite systems. I’ve listed a few categories of these technologies on this slide. This includes safe programming languages like Rust, Go, and safe dialects of C that seek to make it easier to write correct software as well as software security techniques like Control Flow Integrity, Data Execution Prevention, and Stack Canaries that prevent the exploitation of common vulnerabilities.  There are also isolation techniques that try to partition the system into components and ensure that faults and compromise doesn’t spread across components. These include Software Fault Isolation, Sandboxes, and Microkernels. Finally, formal verification seeks to formally reason about a software system and provide assurance about its correctness and other properties. Work has been done on formally verifying parsers, libraries, and microkernels, among other things.</a:t>
            </a:r>
          </a:p>
          <a:p>
            <a:endParaRPr lang="en-US" dirty="0"/>
          </a:p>
          <a:p>
            <a:r>
              <a:rPr lang="en-US" dirty="0"/>
              <a:t>It is unlikely that all of these techniques will be applicable or valuable for space systems and certainly space systems have unique challenges. However, we should carefully consider these existing technologies and see which of them might be valuable for space systems. I think that these last two categories: isolation techniques and formal verification are particularly applicable to space systems, due to their expense and difficulty of physical access once launched.</a:t>
            </a:r>
          </a:p>
        </p:txBody>
      </p:sp>
      <p:sp>
        <p:nvSpPr>
          <p:cNvPr id="4" name="Slide Number Placeholder 3"/>
          <p:cNvSpPr>
            <a:spLocks noGrp="1"/>
          </p:cNvSpPr>
          <p:nvPr>
            <p:ph type="sldNum" sz="quarter" idx="5"/>
          </p:nvPr>
        </p:nvSpPr>
        <p:spPr/>
        <p:txBody>
          <a:bodyPr/>
          <a:lstStyle/>
          <a:p>
            <a:fld id="{1783C958-1F1B-2347-8B37-D6BC4B56CB47}" type="slidenum">
              <a:rPr lang="en-US" altLang="en-US" smtClean="0"/>
              <a:pPr/>
              <a:t>3</a:t>
            </a:fld>
            <a:endParaRPr lang="en-US" altLang="en-US"/>
          </a:p>
        </p:txBody>
      </p:sp>
    </p:spTree>
    <p:extLst>
      <p:ext uri="{BB962C8B-B14F-4D97-AF65-F5344CB8AC3E}">
        <p14:creationId xmlns:p14="http://schemas.microsoft.com/office/powerpoint/2010/main" val="13379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takes us to this work, where we tried to actually integrate one of these existing security tools with real flight software. In particular, we attempted to port NASA’s Core Flight System, one of the most common flight software systems for satellites that has been used on dozens of missions, to the seL4 Formally verified microkernel. This is both a formally verified system, bringing with it this mathematical guarantee of correctness, but it is also a microkernel, whose job is to provide isolation to the rest of the system.</a:t>
            </a:r>
          </a:p>
        </p:txBody>
      </p:sp>
      <p:sp>
        <p:nvSpPr>
          <p:cNvPr id="4" name="Slide Number Placeholder 3"/>
          <p:cNvSpPr>
            <a:spLocks noGrp="1"/>
          </p:cNvSpPr>
          <p:nvPr>
            <p:ph type="sldNum" sz="quarter" idx="5"/>
          </p:nvPr>
        </p:nvSpPr>
        <p:spPr/>
        <p:txBody>
          <a:bodyPr/>
          <a:lstStyle/>
          <a:p>
            <a:fld id="{1783C958-1F1B-2347-8B37-D6BC4B56CB47}" type="slidenum">
              <a:rPr lang="en-US" altLang="en-US" smtClean="0"/>
              <a:pPr/>
              <a:t>4</a:t>
            </a:fld>
            <a:endParaRPr lang="en-US" altLang="en-US"/>
          </a:p>
        </p:txBody>
      </p:sp>
    </p:spTree>
    <p:extLst>
      <p:ext uri="{BB962C8B-B14F-4D97-AF65-F5344CB8AC3E}">
        <p14:creationId xmlns:p14="http://schemas.microsoft.com/office/powerpoint/2010/main" val="1987888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far we’ve focused on the motivation for this work. We’re now going to cover some necessary background before diving into our experience trying to port </a:t>
            </a:r>
            <a:r>
              <a:rPr lang="en-US" dirty="0" err="1"/>
              <a:t>cFS</a:t>
            </a:r>
            <a:r>
              <a:rPr lang="en-US" dirty="0"/>
              <a:t> to seL4. Finally, we will wrap up with a short summary.</a:t>
            </a:r>
          </a:p>
        </p:txBody>
      </p:sp>
      <p:sp>
        <p:nvSpPr>
          <p:cNvPr id="4" name="Slide Number Placeholder 3"/>
          <p:cNvSpPr>
            <a:spLocks noGrp="1"/>
          </p:cNvSpPr>
          <p:nvPr>
            <p:ph type="sldNum" sz="quarter" idx="5"/>
          </p:nvPr>
        </p:nvSpPr>
        <p:spPr/>
        <p:txBody>
          <a:bodyPr/>
          <a:lstStyle/>
          <a:p>
            <a:fld id="{1783C958-1F1B-2347-8B37-D6BC4B56CB47}" type="slidenum">
              <a:rPr lang="en-US" altLang="en-US" smtClean="0"/>
              <a:pPr/>
              <a:t>5</a:t>
            </a:fld>
            <a:endParaRPr lang="en-US" altLang="en-US"/>
          </a:p>
        </p:txBody>
      </p:sp>
    </p:spTree>
    <p:extLst>
      <p:ext uri="{BB962C8B-B14F-4D97-AF65-F5344CB8AC3E}">
        <p14:creationId xmlns:p14="http://schemas.microsoft.com/office/powerpoint/2010/main" val="4253602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we need to talk about is seL4, which is this formally verified microkernel. Now, what formal verification means is that the authors took their source code and mapped it to a series of mathematical expressions. They then proved properties over those mathematical expressions. What properties did they prove? Well, they proved functional correctness, which means that the kernel correctly implements its specification and further that it doesn’t implement anything that is not in its specification. This proves the kernel free from a wide variety of bugs, including memory safety issues, kernel panics, and null pointer dereferences. They also proved binary correctness and data integrity, that there’s no way to bypass the microkernel and get access to its internal data structures.</a:t>
            </a:r>
          </a:p>
          <a:p>
            <a:endParaRPr lang="en-US" dirty="0"/>
          </a:p>
          <a:p>
            <a:r>
              <a:rPr lang="en-US" dirty="0"/>
              <a:t>No this was a major effort, taking some 30 person years to verify. However, seL4 is only about 9,000 lines of C code, with about as much functionality as you expected from 9,000 lines of C code. In particular, seL4 doesn’t  provide most of things you expect in an operating system, like networking, filesystems, device drivers, or synchronization primitives. All it provides is scheduling and isolation and a method to control access to those things.</a:t>
            </a:r>
          </a:p>
        </p:txBody>
      </p:sp>
      <p:sp>
        <p:nvSpPr>
          <p:cNvPr id="4" name="Slide Number Placeholder 3"/>
          <p:cNvSpPr>
            <a:spLocks noGrp="1"/>
          </p:cNvSpPr>
          <p:nvPr>
            <p:ph type="sldNum" sz="quarter" idx="5"/>
          </p:nvPr>
        </p:nvSpPr>
        <p:spPr/>
        <p:txBody>
          <a:bodyPr/>
          <a:lstStyle/>
          <a:p>
            <a:fld id="{1783C958-1F1B-2347-8B37-D6BC4B56CB47}" type="slidenum">
              <a:rPr lang="en-US" altLang="en-US" smtClean="0"/>
              <a:pPr/>
              <a:t>6</a:t>
            </a:fld>
            <a:endParaRPr lang="en-US" altLang="en-US"/>
          </a:p>
        </p:txBody>
      </p:sp>
    </p:spTree>
    <p:extLst>
      <p:ext uri="{BB962C8B-B14F-4D97-AF65-F5344CB8AC3E}">
        <p14:creationId xmlns:p14="http://schemas.microsoft.com/office/powerpoint/2010/main" val="2210362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what benefits does seL4 have for a space vehicle? There are two major ones. The first is that it reduces the number of operating system vulnerabilities. In particular, seL4 is proven to lack numerous classes of vulnerabilities. This is in sharp contrast to most existing operating systems used for space vehicles, like RTEMS, VxWorks, and Linux, all of which effectively exhibit a continuous stream of bugs and vulnerabilities. In addition, because the key functionality of seL4, like scheduling and isolation, is proven correct, there won’t be any functionality bugs either.</a:t>
            </a:r>
          </a:p>
          <a:p>
            <a:endParaRPr lang="en-US" dirty="0"/>
          </a:p>
          <a:p>
            <a:r>
              <a:rPr lang="en-US" dirty="0"/>
              <a:t>Second, seL4 dramatically reduces the impact of any remaining vulnerabilities in the system. This is because it separates the system into isolated components and, while those components may still have vulnerabilities, the goal is that seL4 bounds the impact of a compromise to one component. In this way, one compromise no longer compromises the entire system.</a:t>
            </a:r>
          </a:p>
          <a:p>
            <a:endParaRPr lang="en-US" dirty="0"/>
          </a:p>
          <a:p>
            <a:r>
              <a:rPr lang="en-US" dirty="0"/>
              <a:t>Overall then, seL4 has the potential to dramatically improve space vehicle security.</a:t>
            </a:r>
          </a:p>
        </p:txBody>
      </p:sp>
      <p:sp>
        <p:nvSpPr>
          <p:cNvPr id="4" name="Slide Number Placeholder 3"/>
          <p:cNvSpPr>
            <a:spLocks noGrp="1"/>
          </p:cNvSpPr>
          <p:nvPr>
            <p:ph type="sldNum" sz="quarter" idx="5"/>
          </p:nvPr>
        </p:nvSpPr>
        <p:spPr/>
        <p:txBody>
          <a:bodyPr/>
          <a:lstStyle/>
          <a:p>
            <a:fld id="{1783C958-1F1B-2347-8B37-D6BC4B56CB47}" type="slidenum">
              <a:rPr lang="en-US" altLang="en-US" smtClean="0"/>
              <a:pPr/>
              <a:t>7</a:t>
            </a:fld>
            <a:endParaRPr lang="en-US" altLang="en-US"/>
          </a:p>
        </p:txBody>
      </p:sp>
    </p:spTree>
    <p:extLst>
      <p:ext uri="{BB962C8B-B14F-4D97-AF65-F5344CB8AC3E}">
        <p14:creationId xmlns:p14="http://schemas.microsoft.com/office/powerpoint/2010/main" val="4132667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thing we need to discuss is NASA’s core Flight System or </a:t>
            </a:r>
            <a:r>
              <a:rPr lang="en-US" dirty="0" err="1"/>
              <a:t>cFS</a:t>
            </a:r>
            <a:r>
              <a:rPr lang="en-US" dirty="0"/>
              <a:t>. </a:t>
            </a:r>
            <a:r>
              <a:rPr lang="en-US" dirty="0" err="1"/>
              <a:t>cFS</a:t>
            </a:r>
            <a:r>
              <a:rPr lang="en-US" dirty="0"/>
              <a:t> is a widely used flight software framework developed by NASA Goddard. It is quite possibly the dominate flight software framework used on space missions, although that is difficult to measure. What we can say is that it has been used extensively by more than 40 missions across multiple space agencies and academic institutions for the last 20 years.</a:t>
            </a:r>
          </a:p>
          <a:p>
            <a:endParaRPr lang="en-US" dirty="0"/>
          </a:p>
          <a:p>
            <a:r>
              <a:rPr lang="en-US" dirty="0"/>
              <a:t>Its designed as an extensible framework, where components are pluggable “apps” that communicate over a pub/sub bus, and </a:t>
            </a:r>
            <a:r>
              <a:rPr lang="en-US" dirty="0" err="1"/>
              <a:t>cFS</a:t>
            </a:r>
            <a:r>
              <a:rPr lang="en-US" dirty="0"/>
              <a:t> provides a collection of reusable apps for common mission needs. Further, </a:t>
            </a:r>
            <a:r>
              <a:rPr lang="en-US" dirty="0" err="1"/>
              <a:t>cFS</a:t>
            </a:r>
            <a:r>
              <a:rPr lang="en-US" dirty="0"/>
              <a:t> is open source and has broad hardware and platform support. This is enabled by an Operating System Abstraction Layer or OSAL where </a:t>
            </a:r>
            <a:r>
              <a:rPr lang="en-US" dirty="0" err="1"/>
              <a:t>cFS</a:t>
            </a:r>
            <a:r>
              <a:rPr lang="en-US" dirty="0"/>
              <a:t> abstracts its required OS functionality and then all each OS has to do is implement that abstraction.</a:t>
            </a:r>
          </a:p>
          <a:p>
            <a:endParaRPr lang="en-US" dirty="0"/>
          </a:p>
          <a:p>
            <a:r>
              <a:rPr lang="en-US" dirty="0"/>
              <a:t>All of this makes </a:t>
            </a:r>
            <a:r>
              <a:rPr lang="en-US" dirty="0" err="1"/>
              <a:t>cFS</a:t>
            </a:r>
            <a:r>
              <a:rPr lang="en-US" dirty="0"/>
              <a:t> the ideal candidate for testing the utility of something like seL4 for space systems.</a:t>
            </a:r>
          </a:p>
        </p:txBody>
      </p:sp>
      <p:sp>
        <p:nvSpPr>
          <p:cNvPr id="4" name="Slide Number Placeholder 3"/>
          <p:cNvSpPr>
            <a:spLocks noGrp="1"/>
          </p:cNvSpPr>
          <p:nvPr>
            <p:ph type="sldNum" sz="quarter" idx="5"/>
          </p:nvPr>
        </p:nvSpPr>
        <p:spPr/>
        <p:txBody>
          <a:bodyPr/>
          <a:lstStyle/>
          <a:p>
            <a:fld id="{1783C958-1F1B-2347-8B37-D6BC4B56CB47}" type="slidenum">
              <a:rPr lang="en-US" altLang="en-US" smtClean="0"/>
              <a:pPr/>
              <a:t>8</a:t>
            </a:fld>
            <a:endParaRPr lang="en-US" altLang="en-US"/>
          </a:p>
        </p:txBody>
      </p:sp>
    </p:spTree>
    <p:extLst>
      <p:ext uri="{BB962C8B-B14F-4D97-AF65-F5344CB8AC3E}">
        <p14:creationId xmlns:p14="http://schemas.microsoft.com/office/powerpoint/2010/main" val="2396295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now that we’ve covered the necessary background, we’re going to move on to our work actually porting </a:t>
            </a:r>
            <a:r>
              <a:rPr lang="en-US" dirty="0" err="1"/>
              <a:t>cFS</a:t>
            </a:r>
            <a:r>
              <a:rPr lang="en-US" dirty="0"/>
              <a:t> to seL4.</a:t>
            </a:r>
          </a:p>
        </p:txBody>
      </p:sp>
      <p:sp>
        <p:nvSpPr>
          <p:cNvPr id="4" name="Slide Number Placeholder 3"/>
          <p:cNvSpPr>
            <a:spLocks noGrp="1"/>
          </p:cNvSpPr>
          <p:nvPr>
            <p:ph type="sldNum" sz="quarter" idx="5"/>
          </p:nvPr>
        </p:nvSpPr>
        <p:spPr/>
        <p:txBody>
          <a:bodyPr/>
          <a:lstStyle/>
          <a:p>
            <a:fld id="{1783C958-1F1B-2347-8B37-D6BC4B56CB47}" type="slidenum">
              <a:rPr lang="en-US" altLang="en-US" smtClean="0"/>
              <a:pPr/>
              <a:t>9</a:t>
            </a:fld>
            <a:endParaRPr lang="en-US" altLang="en-US"/>
          </a:p>
        </p:txBody>
      </p:sp>
    </p:spTree>
    <p:extLst>
      <p:ext uri="{BB962C8B-B14F-4D97-AF65-F5344CB8AC3E}">
        <p14:creationId xmlns:p14="http://schemas.microsoft.com/office/powerpoint/2010/main" val="3350522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1026"/>
          <p:cNvSpPr>
            <a:spLocks noGrp="1" noChangeArrowheads="1"/>
          </p:cNvSpPr>
          <p:nvPr>
            <p:ph type="ctrTitle"/>
          </p:nvPr>
        </p:nvSpPr>
        <p:spPr>
          <a:xfrm>
            <a:off x="1109183" y="1389888"/>
            <a:ext cx="9970459" cy="1298448"/>
          </a:xfrm>
        </p:spPr>
        <p:txBody>
          <a:bodyPr anchor="b" anchorCtr="0"/>
          <a:lstStyle>
            <a:lvl1pPr>
              <a:lnSpc>
                <a:spcPct val="100000"/>
              </a:lnSpc>
              <a:spcAft>
                <a:spcPts val="600"/>
              </a:spcAft>
              <a:defRPr sz="3600"/>
            </a:lvl1pPr>
          </a:lstStyle>
          <a:p>
            <a:r>
              <a:rPr lang="en-US" altLang="en-US"/>
              <a:t>Click to edit Master title style</a:t>
            </a:r>
            <a:endParaRPr lang="en-US" altLang="en-US" dirty="0"/>
          </a:p>
        </p:txBody>
      </p:sp>
      <p:sp>
        <p:nvSpPr>
          <p:cNvPr id="6202" name="Rectangle 1082"/>
          <p:cNvSpPr>
            <a:spLocks noGrp="1" noChangeArrowheads="1"/>
          </p:cNvSpPr>
          <p:nvPr>
            <p:ph type="subTitle" sz="quarter" idx="1"/>
          </p:nvPr>
        </p:nvSpPr>
        <p:spPr>
          <a:xfrm>
            <a:off x="1109183" y="3008376"/>
            <a:ext cx="9970459" cy="1792224"/>
          </a:xfrm>
          <a:prstGeom prst="rect">
            <a:avLst/>
          </a:prstGeom>
          <a:ln w="12700">
            <a:headEnd type="none" w="sm" len="sm"/>
            <a:tailEnd type="none" w="sm" len="sm"/>
          </a:ln>
        </p:spPr>
        <p:txBody>
          <a:bodyPr lIns="91440" tIns="45720" rIns="91440" bIns="45720" anchor="ctr" anchorCtr="0"/>
          <a:lstStyle>
            <a:lvl1pPr marL="0" indent="0" algn="ctr">
              <a:lnSpc>
                <a:spcPct val="100000"/>
              </a:lnSpc>
              <a:spcBef>
                <a:spcPts val="0"/>
              </a:spcBef>
              <a:spcAft>
                <a:spcPts val="2400"/>
              </a:spcAft>
              <a:buFontTx/>
              <a:buNone/>
              <a:defRPr sz="2200"/>
            </a:lvl1pPr>
          </a:lstStyle>
          <a:p>
            <a:r>
              <a:rPr lang="en-US" altLang="en-US"/>
              <a:t>Click to edit Master subtitle style</a:t>
            </a:r>
            <a:endParaRPr lang="en-US" altLang="en-US" dirty="0"/>
          </a:p>
        </p:txBody>
      </p:sp>
      <p:sp>
        <p:nvSpPr>
          <p:cNvPr id="9" name="Freeform 8"/>
          <p:cNvSpPr>
            <a:spLocks/>
          </p:cNvSpPr>
          <p:nvPr userDrawn="1"/>
        </p:nvSpPr>
        <p:spPr bwMode="auto">
          <a:xfrm>
            <a:off x="0" y="950976"/>
            <a:ext cx="12188825"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chemeClr val="accent4"/>
            </a:solidFill>
            <a:prstDash val="solid"/>
            <a:round/>
            <a:headEnd/>
            <a:tailEnd/>
          </a:ln>
          <a:effectLst/>
        </p:spPr>
        <p:txBody>
          <a:bodyPr>
            <a:prstTxWarp prst="textNoShape">
              <a:avLst/>
            </a:prstTxWarp>
          </a:bodyPr>
          <a:lstStyle/>
          <a:p>
            <a:endParaRPr lang="en-US"/>
          </a:p>
        </p:txBody>
      </p:sp>
      <p:sp>
        <p:nvSpPr>
          <p:cNvPr id="10" name="Freeform 8"/>
          <p:cNvSpPr>
            <a:spLocks/>
          </p:cNvSpPr>
          <p:nvPr userDrawn="1"/>
        </p:nvSpPr>
        <p:spPr bwMode="auto">
          <a:xfrm>
            <a:off x="0" y="6355080"/>
            <a:ext cx="12188825"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chemeClr val="accent4"/>
            </a:solidFill>
            <a:prstDash val="solid"/>
            <a:round/>
            <a:headEnd/>
            <a:tailEnd/>
          </a:ln>
          <a:effectLst/>
        </p:spPr>
        <p:txBody>
          <a:bodyPr>
            <a:prstTxWarp prst="textNoShape">
              <a:avLst/>
            </a:prstTxWarp>
          </a:bodyPr>
          <a:lstStyle/>
          <a:p>
            <a:endParaRPr lang="en-US"/>
          </a:p>
        </p:txBody>
      </p:sp>
      <p:pic>
        <p:nvPicPr>
          <p:cNvPr id="7" name="Picture 6" descr="LL_Logo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9976" y="5111496"/>
            <a:ext cx="3429000" cy="345440"/>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1791758" y="1700784"/>
            <a:ext cx="8605310" cy="3941064"/>
          </a:xfrm>
          <a:prstGeom prst="rect">
            <a:avLst/>
          </a:prstGeom>
          <a:ln w="12700">
            <a:solidFill>
              <a:schemeClr val="tx1"/>
            </a:solidFill>
          </a:ln>
        </p:spPr>
        <p:txBody>
          <a:bodyPr vert="horz"/>
          <a:lstStyle>
            <a:lvl1pPr marL="0" indent="0">
              <a:lnSpc>
                <a:spcPts val="2000"/>
              </a:lnSpc>
              <a:spcBef>
                <a:spcPts val="300"/>
              </a:spcBef>
              <a:spcAft>
                <a:spcPts val="600"/>
              </a:spcAft>
              <a:buFontTx/>
              <a:buNone/>
              <a:defRPr/>
            </a:lvl1pPr>
          </a:lstStyle>
          <a:p>
            <a:r>
              <a:rPr lang="en-US"/>
              <a:t>Click icon to add chart</a:t>
            </a:r>
          </a:p>
        </p:txBody>
      </p:sp>
      <p:sp>
        <p:nvSpPr>
          <p:cNvPr id="5" name="Text Placeholder 4"/>
          <p:cNvSpPr>
            <a:spLocks noGrp="1"/>
          </p:cNvSpPr>
          <p:nvPr>
            <p:ph type="body" sz="quarter" idx="11"/>
          </p:nvPr>
        </p:nvSpPr>
        <p:spPr>
          <a:xfrm>
            <a:off x="1791758" y="1252728"/>
            <a:ext cx="8605310" cy="374904"/>
          </a:xfrm>
          <a:prstGeom prst="rect">
            <a:avLst/>
          </a:prstGeom>
        </p:spPr>
        <p:txBody>
          <a:bodyPr vert="horz" anchor="b" anchorCtr="0"/>
          <a:lstStyle>
            <a:lvl1pPr marL="0" indent="0" algn="ctr">
              <a:lnSpc>
                <a:spcPts val="2000"/>
              </a:lnSpc>
              <a:spcBef>
                <a:spcPts val="300"/>
              </a:spcBef>
              <a:spcAft>
                <a:spcPts val="600"/>
              </a:spcAft>
              <a:buFontTx/>
              <a:buNone/>
              <a:defRPr sz="1800" baseline="0"/>
            </a:lvl1pPr>
            <a:lvl2pPr marL="520700" indent="0">
              <a:buNone/>
              <a:defRPr/>
            </a:lvl2pPr>
            <a:lvl3pPr marL="976313" indent="0">
              <a:buNone/>
              <a:defRPr/>
            </a:lvl3pPr>
            <a:lvl4pPr marL="1427162" indent="0">
              <a:buNone/>
              <a:defRPr/>
            </a:lvl4pPr>
            <a:lvl5pPr>
              <a:buNone/>
              <a:defRPr/>
            </a:lvl5pPr>
          </a:lstStyle>
          <a:p>
            <a:pPr lvl="0"/>
            <a:r>
              <a:rPr lang="en-US"/>
              <a:t>Click to edit Master text styles</a:t>
            </a:r>
          </a:p>
        </p:txBody>
      </p:sp>
      <p:sp>
        <p:nvSpPr>
          <p:cNvPr id="6" name="Text Placeholder 4"/>
          <p:cNvSpPr>
            <a:spLocks noGrp="1"/>
          </p:cNvSpPr>
          <p:nvPr>
            <p:ph type="body" sz="quarter" idx="12"/>
          </p:nvPr>
        </p:nvSpPr>
        <p:spPr>
          <a:xfrm>
            <a:off x="1791758" y="5705856"/>
            <a:ext cx="8605310" cy="274320"/>
          </a:xfrm>
          <a:prstGeom prst="rect">
            <a:avLst/>
          </a:prstGeom>
        </p:spPr>
        <p:txBody>
          <a:bodyPr vert="horz" anchor="t" anchorCtr="0"/>
          <a:lstStyle>
            <a:lvl1pPr marL="0" indent="0" algn="ctr">
              <a:lnSpc>
                <a:spcPts val="1400"/>
              </a:lnSpc>
              <a:spcBef>
                <a:spcPts val="300"/>
              </a:spcBef>
              <a:spcAft>
                <a:spcPts val="600"/>
              </a:spcAft>
              <a:buFontTx/>
              <a:buNone/>
              <a:defRPr sz="1200" b="1" i="0" baseline="0"/>
            </a:lvl1pPr>
            <a:lvl2pPr marL="520700" indent="0">
              <a:buNone/>
              <a:defRPr/>
            </a:lvl2pPr>
            <a:lvl3pPr marL="976313" indent="0">
              <a:buNone/>
              <a:defRPr/>
            </a:lvl3pPr>
            <a:lvl4pPr marL="1427162" indent="0">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2007096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33082" y="1293094"/>
            <a:ext cx="10915522" cy="4830616"/>
          </a:xfrm>
          <a:prstGeom prst="rect">
            <a:avLst/>
          </a:prstGeom>
        </p:spPr>
        <p:txBody>
          <a:bodyPr/>
          <a:lstStyle>
            <a:lvl1pPr>
              <a:lnSpc>
                <a:spcPct val="90000"/>
              </a:lnSpc>
              <a:spcBef>
                <a:spcPts val="1200"/>
              </a:spcBef>
              <a:spcAft>
                <a:spcPts val="0"/>
              </a:spcAft>
              <a:defRPr/>
            </a:lvl1pPr>
            <a:lvl2pPr marL="539750" indent="-255588">
              <a:lnSpc>
                <a:spcPct val="90000"/>
              </a:lnSpc>
              <a:spcBef>
                <a:spcPts val="600"/>
              </a:spcBef>
              <a:spcAft>
                <a:spcPts val="0"/>
              </a:spcAft>
              <a:defRPr sz="1800"/>
            </a:lvl2pPr>
            <a:lvl3pPr marL="757238" indent="-184150">
              <a:lnSpc>
                <a:spcPct val="90000"/>
              </a:lnSpc>
              <a:spcBef>
                <a:spcPts val="600"/>
              </a:spcBef>
              <a:spcAft>
                <a:spcPts val="0"/>
              </a:spcAft>
              <a:buSzPct val="90000"/>
              <a:buFont typeface="Arial" pitchFamily="34" charset="0"/>
              <a:buChar char="•"/>
              <a:defRPr/>
            </a:lvl3pPr>
            <a:lvl4pPr marL="1033272" indent="0">
              <a:lnSpc>
                <a:spcPct val="90000"/>
              </a:lnSpc>
              <a:spcBef>
                <a:spcPts val="600"/>
              </a:spcBef>
              <a:spcAft>
                <a:spcPts val="0"/>
              </a:spcAft>
              <a:buFontTx/>
              <a:buNone/>
              <a:defRPr/>
            </a:lvl4pPr>
            <a:lvl5pPr marL="1261872" indent="0">
              <a:lnSpc>
                <a:spcPct val="90000"/>
              </a:lnSpc>
              <a:spcBef>
                <a:spcPts val="600"/>
              </a:spcBef>
              <a:spcAft>
                <a:spcPts val="0"/>
              </a:spcAft>
              <a:buSzPct val="85000"/>
              <a:buFontTx/>
              <a:buNone/>
              <a:defRPr sz="1200"/>
            </a:lvl5pPr>
            <a:lvl6pPr>
              <a:buFont typeface="Arial"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746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33082" y="1293094"/>
            <a:ext cx="10915522" cy="4830616"/>
          </a:xfrm>
          <a:prstGeom prst="rect">
            <a:avLst/>
          </a:prstGeom>
        </p:spPr>
        <p:txBody>
          <a:bodyPr/>
          <a:lstStyle>
            <a:lvl1pPr>
              <a:lnSpc>
                <a:spcPct val="90000"/>
              </a:lnSpc>
              <a:spcBef>
                <a:spcPts val="1200"/>
              </a:spcBef>
              <a:spcAft>
                <a:spcPts val="0"/>
              </a:spcAft>
              <a:defRPr/>
            </a:lvl1pPr>
            <a:lvl2pPr marL="539588" indent="-255511">
              <a:lnSpc>
                <a:spcPct val="90000"/>
              </a:lnSpc>
              <a:spcBef>
                <a:spcPts val="600"/>
              </a:spcBef>
              <a:spcAft>
                <a:spcPts val="0"/>
              </a:spcAft>
              <a:defRPr sz="1799"/>
            </a:lvl2pPr>
            <a:lvl3pPr marL="757011" indent="-184095">
              <a:lnSpc>
                <a:spcPct val="90000"/>
              </a:lnSpc>
              <a:spcBef>
                <a:spcPts val="600"/>
              </a:spcBef>
              <a:spcAft>
                <a:spcPts val="0"/>
              </a:spcAft>
              <a:buSzPct val="90000"/>
              <a:buFont typeface="Arial" pitchFamily="34" charset="0"/>
              <a:buChar char="•"/>
              <a:defRPr/>
            </a:lvl3pPr>
            <a:lvl4pPr marL="1032962" indent="0">
              <a:lnSpc>
                <a:spcPct val="90000"/>
              </a:lnSpc>
              <a:spcBef>
                <a:spcPts val="600"/>
              </a:spcBef>
              <a:spcAft>
                <a:spcPts val="0"/>
              </a:spcAft>
              <a:buFontTx/>
              <a:buNone/>
              <a:defRPr/>
            </a:lvl4pPr>
            <a:lvl5pPr marL="1261493" indent="0">
              <a:lnSpc>
                <a:spcPct val="90000"/>
              </a:lnSpc>
              <a:spcBef>
                <a:spcPts val="600"/>
              </a:spcBef>
              <a:spcAft>
                <a:spcPts val="0"/>
              </a:spcAft>
              <a:buSzPct val="85000"/>
              <a:buFontTx/>
              <a:buNone/>
              <a:defRPr sz="1200"/>
            </a:lvl5pPr>
            <a:lvl6pPr>
              <a:buFont typeface="Arial" pitchFamily="34" charset="0"/>
              <a:buChar cha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2529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33819" y="1289304"/>
            <a:ext cx="10921187" cy="4828032"/>
          </a:xfrm>
          <a:prstGeom prst="rect">
            <a:avLst/>
          </a:prstGeom>
        </p:spPr>
        <p:txBody>
          <a:bodyPr/>
          <a:lstStyle>
            <a:lvl1pPr marL="237744" indent="-237744">
              <a:lnSpc>
                <a:spcPct val="90000"/>
              </a:lnSpc>
              <a:spcBef>
                <a:spcPts val="1200"/>
              </a:spcBef>
              <a:buSzPct val="100000"/>
              <a:buFont typeface="Arial"/>
              <a:buChar char="•"/>
              <a:defRPr/>
            </a:lvl1pPr>
            <a:lvl2pPr marL="539496" indent="-256032">
              <a:lnSpc>
                <a:spcPct val="90000"/>
              </a:lnSpc>
              <a:spcBef>
                <a:spcPts val="600"/>
              </a:spcBef>
              <a:defRPr/>
            </a:lvl2pPr>
            <a:lvl3pPr marL="758952" indent="-182880">
              <a:lnSpc>
                <a:spcPct val="90000"/>
              </a:lnSpc>
              <a:spcBef>
                <a:spcPts val="600"/>
              </a:spcBef>
              <a:buSzPct val="90000"/>
              <a:buFont typeface="Arial"/>
              <a:buChar char="•"/>
              <a:defRPr/>
            </a:lvl3pPr>
            <a:lvl4pPr marL="1033272" indent="0">
              <a:lnSpc>
                <a:spcPct val="90000"/>
              </a:lnSpc>
              <a:spcBef>
                <a:spcPts val="600"/>
              </a:spcBef>
              <a:buFontTx/>
              <a:buNone/>
              <a:defRPr/>
            </a:lvl4pPr>
            <a:lvl5pPr marL="1261872" indent="0">
              <a:lnSpc>
                <a:spcPct val="90000"/>
              </a:lnSpc>
              <a:spcBef>
                <a:spcPts val="600"/>
              </a:spcBef>
              <a:buSzPct val="85000"/>
              <a:buFontTx/>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633819" y="1289304"/>
            <a:ext cx="5314328" cy="4828032"/>
          </a:xfrm>
          <a:prstGeom prst="rect">
            <a:avLst/>
          </a:prstGeom>
        </p:spPr>
        <p:txBody>
          <a:bodyPr/>
          <a:lstStyle>
            <a:lvl1pPr marL="237744" indent="-237744">
              <a:lnSpc>
                <a:spcPct val="90000"/>
              </a:lnSpc>
              <a:spcBef>
                <a:spcPts val="1200"/>
              </a:spcBef>
              <a:buSzPct val="100000"/>
              <a:buFont typeface="Arial"/>
              <a:buChar char="•"/>
              <a:defRPr/>
            </a:lvl1pPr>
            <a:lvl2pPr marL="539496" indent="-256032">
              <a:lnSpc>
                <a:spcPct val="90000"/>
              </a:lnSpc>
              <a:spcBef>
                <a:spcPts val="600"/>
              </a:spcBef>
              <a:defRPr/>
            </a:lvl2pPr>
            <a:lvl3pPr marL="758952" indent="-182880">
              <a:lnSpc>
                <a:spcPct val="90000"/>
              </a:lnSpc>
              <a:spcBef>
                <a:spcPts val="600"/>
              </a:spcBef>
              <a:buSzPct val="90000"/>
              <a:buFont typeface="Wingdings" charset="2"/>
              <a:buChar char="§"/>
              <a:defRPr/>
            </a:lvl3pPr>
            <a:lvl4pPr marL="1033272" indent="0">
              <a:lnSpc>
                <a:spcPct val="90000"/>
              </a:lnSpc>
              <a:spcBef>
                <a:spcPts val="600"/>
              </a:spcBef>
              <a:buFontTx/>
              <a:buNone/>
              <a:defRPr/>
            </a:lvl4pPr>
            <a:lvl5pPr marL="1261872" indent="0">
              <a:lnSpc>
                <a:spcPct val="90000"/>
              </a:lnSpc>
              <a:spcBef>
                <a:spcPts val="600"/>
              </a:spcBef>
              <a:buSzPct val="85000"/>
              <a:buFontTx/>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idx="10"/>
          </p:nvPr>
        </p:nvSpPr>
        <p:spPr>
          <a:xfrm>
            <a:off x="6216301" y="1289304"/>
            <a:ext cx="5314328" cy="4828032"/>
          </a:xfrm>
          <a:prstGeom prst="rect">
            <a:avLst/>
          </a:prstGeom>
        </p:spPr>
        <p:txBody>
          <a:bodyPr/>
          <a:lstStyle>
            <a:lvl1pPr marL="237744" indent="-237744">
              <a:lnSpc>
                <a:spcPct val="90000"/>
              </a:lnSpc>
              <a:spcBef>
                <a:spcPts val="1200"/>
              </a:spcBef>
              <a:buSzPct val="100000"/>
              <a:buFont typeface="Arial"/>
              <a:buChar char="•"/>
              <a:defRPr/>
            </a:lvl1pPr>
            <a:lvl2pPr marL="539496" indent="-256032">
              <a:lnSpc>
                <a:spcPct val="90000"/>
              </a:lnSpc>
              <a:spcBef>
                <a:spcPts val="600"/>
              </a:spcBef>
              <a:defRPr/>
            </a:lvl2pPr>
            <a:lvl3pPr marL="758952" indent="-182880">
              <a:lnSpc>
                <a:spcPct val="90000"/>
              </a:lnSpc>
              <a:spcBef>
                <a:spcPts val="600"/>
              </a:spcBef>
              <a:buSzPct val="90000"/>
              <a:buFont typeface="Wingdings" charset="2"/>
              <a:buChar char="§"/>
              <a:defRPr/>
            </a:lvl3pPr>
            <a:lvl4pPr marL="1033272" indent="0">
              <a:lnSpc>
                <a:spcPct val="90000"/>
              </a:lnSpc>
              <a:spcBef>
                <a:spcPts val="600"/>
              </a:spcBef>
              <a:buFontTx/>
              <a:buNone/>
              <a:defRPr/>
            </a:lvl4pPr>
            <a:lvl5pPr marL="1261872" indent="0">
              <a:lnSpc>
                <a:spcPct val="90000"/>
              </a:lnSpc>
              <a:spcBef>
                <a:spcPts val="600"/>
              </a:spcBef>
              <a:buSzPct val="85000"/>
              <a:buFontTx/>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80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146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5449" y="146304"/>
            <a:ext cx="9677927" cy="466344"/>
          </a:xfrm>
        </p:spPr>
        <p:txBody>
          <a:bodyPr/>
          <a:lstStyle/>
          <a:p>
            <a:r>
              <a:rPr lang="en-US"/>
              <a:t>Click to edit Master title style</a:t>
            </a:r>
          </a:p>
        </p:txBody>
      </p:sp>
      <p:sp>
        <p:nvSpPr>
          <p:cNvPr id="3" name="Content Placeholder 2"/>
          <p:cNvSpPr>
            <a:spLocks noGrp="1"/>
          </p:cNvSpPr>
          <p:nvPr>
            <p:ph idx="1"/>
          </p:nvPr>
        </p:nvSpPr>
        <p:spPr>
          <a:xfrm>
            <a:off x="633819" y="1289304"/>
            <a:ext cx="10921187" cy="4828032"/>
          </a:xfrm>
          <a:prstGeom prst="rect">
            <a:avLst/>
          </a:prstGeom>
        </p:spPr>
        <p:txBody>
          <a:bodyPr/>
          <a:lstStyle>
            <a:lvl1pPr marL="237744" indent="-237744">
              <a:lnSpc>
                <a:spcPct val="90000"/>
              </a:lnSpc>
              <a:spcBef>
                <a:spcPts val="1200"/>
              </a:spcBef>
              <a:buSzPct val="100000"/>
              <a:buFont typeface="Arial"/>
              <a:buChar char="•"/>
              <a:defRPr/>
            </a:lvl1pPr>
            <a:lvl2pPr marL="539496" indent="-256032">
              <a:lnSpc>
                <a:spcPct val="90000"/>
              </a:lnSpc>
              <a:spcBef>
                <a:spcPts val="600"/>
              </a:spcBef>
              <a:defRPr/>
            </a:lvl2pPr>
            <a:lvl3pPr marL="758952" indent="-182880">
              <a:lnSpc>
                <a:spcPct val="90000"/>
              </a:lnSpc>
              <a:spcBef>
                <a:spcPts val="600"/>
              </a:spcBef>
              <a:buSzPct val="90000"/>
              <a:buFont typeface="Wingdings" charset="2"/>
              <a:buChar char="§"/>
              <a:defRPr/>
            </a:lvl3pPr>
            <a:lvl4pPr marL="1033272" indent="0">
              <a:lnSpc>
                <a:spcPct val="90000"/>
              </a:lnSpc>
              <a:spcBef>
                <a:spcPts val="600"/>
              </a:spcBef>
              <a:buFontTx/>
              <a:buNone/>
              <a:defRPr/>
            </a:lvl4pPr>
            <a:lvl5pPr marL="1261872" indent="0">
              <a:lnSpc>
                <a:spcPct val="90000"/>
              </a:lnSpc>
              <a:spcBef>
                <a:spcPts val="600"/>
              </a:spcBef>
              <a:buSzPct val="85000"/>
              <a:buFontTx/>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1255449" y="594360"/>
            <a:ext cx="9677927" cy="304800"/>
          </a:xfrm>
          <a:prstGeom prst="rect">
            <a:avLst/>
          </a:prstGeom>
        </p:spPr>
        <p:txBody>
          <a:bodyPr vert="horz"/>
          <a:lstStyle>
            <a:lvl1pPr marL="0" indent="0" algn="ctr">
              <a:lnSpc>
                <a:spcPts val="2400"/>
              </a:lnSpc>
              <a:spcBef>
                <a:spcPts val="300"/>
              </a:spcBef>
              <a:spcAft>
                <a:spcPts val="600"/>
              </a:spcAft>
              <a:buFontTx/>
              <a:buNone/>
              <a:defRPr sz="2400" baseline="0"/>
            </a:lvl1pPr>
            <a:lvl2pPr marL="520700" indent="0">
              <a:buNone/>
              <a:defRPr/>
            </a:lvl2pPr>
            <a:lvl3pPr marL="976313" indent="0">
              <a:buNone/>
              <a:defRPr/>
            </a:lvl3pPr>
            <a:lvl4pPr marL="1427162" indent="0">
              <a:buNone/>
              <a:defRPr/>
            </a:lvl4pPr>
            <a:lvl5pPr>
              <a:buNone/>
              <a:defRPr/>
            </a:lvl5pPr>
          </a:lstStyle>
          <a:p>
            <a:pPr lvl="0"/>
            <a:r>
              <a:rPr lang="en-US"/>
              <a:t>Click to add Subtitle</a:t>
            </a:r>
          </a:p>
        </p:txBody>
      </p:sp>
    </p:spTree>
    <p:extLst>
      <p:ext uri="{BB962C8B-B14F-4D97-AF65-F5344CB8AC3E}">
        <p14:creationId xmlns:p14="http://schemas.microsoft.com/office/powerpoint/2010/main" val="2411346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33819" y="1682496"/>
            <a:ext cx="10921187" cy="4443984"/>
          </a:xfrm>
          <a:prstGeom prst="rect">
            <a:avLst/>
          </a:prstGeom>
        </p:spPr>
        <p:txBody>
          <a:bodyPr anchor="t" anchorCtr="1"/>
          <a:lstStyle>
            <a:lvl1pPr marL="237744" indent="-237744">
              <a:lnSpc>
                <a:spcPct val="90000"/>
              </a:lnSpc>
              <a:spcBef>
                <a:spcPts val="1500"/>
              </a:spcBef>
              <a:buSzPct val="100000"/>
              <a:buFont typeface="Arial"/>
              <a:buChar char="•"/>
              <a:defRPr/>
            </a:lvl1pPr>
            <a:lvl2pPr marL="539496" indent="-256032">
              <a:lnSpc>
                <a:spcPct val="90000"/>
              </a:lnSpc>
              <a:spcBef>
                <a:spcPts val="1500"/>
              </a:spcBef>
              <a:defRPr/>
            </a:lvl2pPr>
            <a:lvl3pPr marL="758952" indent="-182880">
              <a:lnSpc>
                <a:spcPct val="90000"/>
              </a:lnSpc>
              <a:spcBef>
                <a:spcPts val="1500"/>
              </a:spcBef>
              <a:buSzPct val="90000"/>
              <a:buFont typeface="Wingdings" charset="2"/>
              <a:buChar char="§"/>
              <a:defRPr/>
            </a:lvl3pPr>
            <a:lvl4pPr marL="1033272" indent="0">
              <a:lnSpc>
                <a:spcPct val="90000"/>
              </a:lnSpc>
              <a:spcBef>
                <a:spcPts val="1500"/>
              </a:spcBef>
              <a:buFontTx/>
              <a:buNone/>
              <a:defRPr/>
            </a:lvl4pPr>
            <a:lvl5pPr marL="1261872" indent="0">
              <a:lnSpc>
                <a:spcPct val="90000"/>
              </a:lnSpc>
              <a:spcBef>
                <a:spcPts val="1500"/>
              </a:spcBef>
              <a:buSzPct val="85000"/>
              <a:buFontTx/>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134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hasCustomPrompt="1"/>
          </p:nvPr>
        </p:nvSpPr>
        <p:spPr>
          <a:xfrm>
            <a:off x="2108667" y="1764792"/>
            <a:ext cx="7959303" cy="3776472"/>
          </a:xfrm>
          <a:prstGeom prst="rect">
            <a:avLst/>
          </a:prstGeom>
          <a:ln w="12700">
            <a:solidFill>
              <a:schemeClr val="tx1"/>
            </a:solidFill>
          </a:ln>
        </p:spPr>
        <p:txBody>
          <a:bodyPr vert="horz"/>
          <a:lstStyle>
            <a:lvl1pPr marL="0" indent="0" algn="ctr">
              <a:lnSpc>
                <a:spcPts val="2000"/>
              </a:lnSpc>
              <a:spcBef>
                <a:spcPts val="300"/>
              </a:spcBef>
              <a:spcAft>
                <a:spcPts val="600"/>
              </a:spcAft>
              <a:buFontTx/>
              <a:buNone/>
              <a:defRPr/>
            </a:lvl1pPr>
          </a:lstStyle>
          <a:p>
            <a:r>
              <a:rPr lang="en-US"/>
              <a:t>Click icon to add picture</a:t>
            </a:r>
          </a:p>
        </p:txBody>
      </p:sp>
      <p:sp>
        <p:nvSpPr>
          <p:cNvPr id="5" name="Text Placeholder 4"/>
          <p:cNvSpPr>
            <a:spLocks noGrp="1"/>
          </p:cNvSpPr>
          <p:nvPr>
            <p:ph type="body" sz="quarter" idx="11"/>
          </p:nvPr>
        </p:nvSpPr>
        <p:spPr>
          <a:xfrm>
            <a:off x="2108667" y="1316736"/>
            <a:ext cx="7959303" cy="374904"/>
          </a:xfrm>
          <a:prstGeom prst="rect">
            <a:avLst/>
          </a:prstGeom>
        </p:spPr>
        <p:txBody>
          <a:bodyPr vert="horz" anchor="b" anchorCtr="0"/>
          <a:lstStyle>
            <a:lvl1pPr marL="0" indent="0" algn="ctr">
              <a:lnSpc>
                <a:spcPts val="2000"/>
              </a:lnSpc>
              <a:spcBef>
                <a:spcPts val="300"/>
              </a:spcBef>
              <a:spcAft>
                <a:spcPts val="600"/>
              </a:spcAft>
              <a:buFontTx/>
              <a:buNone/>
              <a:defRPr sz="1800" baseline="0"/>
            </a:lvl1pPr>
            <a:lvl2pPr marL="520700" indent="0">
              <a:buNone/>
              <a:defRPr/>
            </a:lvl2pPr>
            <a:lvl3pPr marL="976313" indent="0">
              <a:buNone/>
              <a:defRPr/>
            </a:lvl3pPr>
            <a:lvl4pPr marL="1427162" indent="0">
              <a:buNone/>
              <a:defRPr/>
            </a:lvl4pPr>
            <a:lvl5pPr>
              <a:buNone/>
              <a:defRPr/>
            </a:lvl5pPr>
          </a:lstStyle>
          <a:p>
            <a:pPr lvl="0"/>
            <a:r>
              <a:rPr lang="en-US"/>
              <a:t>Click to edit Master text styles</a:t>
            </a:r>
          </a:p>
        </p:txBody>
      </p:sp>
      <p:sp>
        <p:nvSpPr>
          <p:cNvPr id="6" name="Text Placeholder 4"/>
          <p:cNvSpPr>
            <a:spLocks noGrp="1"/>
          </p:cNvSpPr>
          <p:nvPr>
            <p:ph type="body" sz="quarter" idx="12"/>
          </p:nvPr>
        </p:nvSpPr>
        <p:spPr>
          <a:xfrm>
            <a:off x="2108667" y="5605272"/>
            <a:ext cx="7959303" cy="274320"/>
          </a:xfrm>
          <a:prstGeom prst="rect">
            <a:avLst/>
          </a:prstGeom>
        </p:spPr>
        <p:txBody>
          <a:bodyPr vert="horz" anchor="t" anchorCtr="0"/>
          <a:lstStyle>
            <a:lvl1pPr marL="0" indent="0" algn="ctr">
              <a:lnSpc>
                <a:spcPts val="1400"/>
              </a:lnSpc>
              <a:spcBef>
                <a:spcPts val="300"/>
              </a:spcBef>
              <a:spcAft>
                <a:spcPts val="600"/>
              </a:spcAft>
              <a:buFontTx/>
              <a:buNone/>
              <a:defRPr sz="1200" b="1" i="0" baseline="0"/>
            </a:lvl1pPr>
            <a:lvl2pPr marL="520700" indent="0">
              <a:buNone/>
              <a:defRPr/>
            </a:lvl2pPr>
            <a:lvl3pPr marL="976313" indent="0">
              <a:buNone/>
              <a:defRPr/>
            </a:lvl3pPr>
            <a:lvl4pPr marL="1427162" indent="0">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249790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Media Placeholder 3"/>
          <p:cNvSpPr>
            <a:spLocks noGrp="1"/>
          </p:cNvSpPr>
          <p:nvPr>
            <p:ph type="media" sz="quarter" idx="10"/>
          </p:nvPr>
        </p:nvSpPr>
        <p:spPr>
          <a:xfrm>
            <a:off x="2315877" y="1828800"/>
            <a:ext cx="7581449" cy="3346704"/>
          </a:xfrm>
          <a:prstGeom prst="rect">
            <a:avLst/>
          </a:prstGeom>
          <a:ln w="12700">
            <a:solidFill>
              <a:schemeClr val="tx1"/>
            </a:solidFill>
          </a:ln>
        </p:spPr>
        <p:txBody>
          <a:bodyPr vert="horz"/>
          <a:lstStyle>
            <a:lvl1pPr marL="0" indent="0">
              <a:lnSpc>
                <a:spcPts val="2000"/>
              </a:lnSpc>
              <a:spcBef>
                <a:spcPts val="300"/>
              </a:spcBef>
              <a:spcAft>
                <a:spcPts val="600"/>
              </a:spcAft>
              <a:buFontTx/>
              <a:buNone/>
              <a:defRPr/>
            </a:lvl1pPr>
          </a:lstStyle>
          <a:p>
            <a:r>
              <a:rPr lang="en-US"/>
              <a:t>Click icon to add media</a:t>
            </a:r>
          </a:p>
        </p:txBody>
      </p:sp>
      <p:sp>
        <p:nvSpPr>
          <p:cNvPr id="5" name="Text Placeholder 4"/>
          <p:cNvSpPr>
            <a:spLocks noGrp="1"/>
          </p:cNvSpPr>
          <p:nvPr>
            <p:ph type="body" sz="quarter" idx="11"/>
          </p:nvPr>
        </p:nvSpPr>
        <p:spPr>
          <a:xfrm>
            <a:off x="2315877" y="1371600"/>
            <a:ext cx="7581449" cy="374904"/>
          </a:xfrm>
          <a:prstGeom prst="rect">
            <a:avLst/>
          </a:prstGeom>
        </p:spPr>
        <p:txBody>
          <a:bodyPr vert="horz" anchor="b" anchorCtr="0"/>
          <a:lstStyle>
            <a:lvl1pPr marL="0" indent="0" algn="ctr">
              <a:lnSpc>
                <a:spcPts val="2000"/>
              </a:lnSpc>
              <a:spcBef>
                <a:spcPts val="300"/>
              </a:spcBef>
              <a:spcAft>
                <a:spcPts val="600"/>
              </a:spcAft>
              <a:buFontTx/>
              <a:buNone/>
              <a:defRPr sz="1800" baseline="0"/>
            </a:lvl1pPr>
            <a:lvl2pPr marL="520700" indent="0">
              <a:buNone/>
              <a:defRPr/>
            </a:lvl2pPr>
            <a:lvl3pPr marL="976313" indent="0">
              <a:buNone/>
              <a:defRPr/>
            </a:lvl3pPr>
            <a:lvl4pPr marL="1427162" indent="0">
              <a:buNone/>
              <a:defRPr/>
            </a:lvl4pPr>
            <a:lvl5pPr>
              <a:buNone/>
              <a:defRPr/>
            </a:lvl5pPr>
          </a:lstStyle>
          <a:p>
            <a:pPr lvl="0"/>
            <a:r>
              <a:rPr lang="en-US"/>
              <a:t>Click to edit Master text styles</a:t>
            </a:r>
          </a:p>
        </p:txBody>
      </p:sp>
      <p:sp>
        <p:nvSpPr>
          <p:cNvPr id="6" name="Text Placeholder 4"/>
          <p:cNvSpPr>
            <a:spLocks noGrp="1"/>
          </p:cNvSpPr>
          <p:nvPr>
            <p:ph type="body" sz="quarter" idx="12"/>
          </p:nvPr>
        </p:nvSpPr>
        <p:spPr>
          <a:xfrm>
            <a:off x="2315877" y="5230368"/>
            <a:ext cx="7581449" cy="274320"/>
          </a:xfrm>
          <a:prstGeom prst="rect">
            <a:avLst/>
          </a:prstGeom>
        </p:spPr>
        <p:txBody>
          <a:bodyPr vert="horz" anchor="t" anchorCtr="0"/>
          <a:lstStyle>
            <a:lvl1pPr marL="0" indent="0" algn="ctr">
              <a:lnSpc>
                <a:spcPts val="1400"/>
              </a:lnSpc>
              <a:spcBef>
                <a:spcPts val="300"/>
              </a:spcBef>
              <a:spcAft>
                <a:spcPts val="600"/>
              </a:spcAft>
              <a:buFontTx/>
              <a:buNone/>
              <a:defRPr sz="1200" b="1" i="0" baseline="0"/>
            </a:lvl1pPr>
            <a:lvl2pPr marL="520700" indent="0">
              <a:buNone/>
              <a:defRPr/>
            </a:lvl2pPr>
            <a:lvl3pPr marL="976313" indent="0">
              <a:buNone/>
              <a:defRPr/>
            </a:lvl3pPr>
            <a:lvl4pPr marL="1427162" indent="0">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338039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title"/>
          </p:nvPr>
        </p:nvSpPr>
        <p:spPr bwMode="auto">
          <a:xfrm>
            <a:off x="1255449" y="100584"/>
            <a:ext cx="9677927" cy="813816"/>
          </a:xfrm>
          <a:prstGeom prst="rect">
            <a:avLst/>
          </a:prstGeom>
          <a:noFill/>
          <a:ln w="9525">
            <a:noFill/>
            <a:miter lim="800000"/>
            <a:headEnd/>
            <a:tailEnd/>
          </a:ln>
          <a:effectLst/>
        </p:spPr>
        <p:txBody>
          <a:bodyPr vert="horz" wrap="square" lIns="92064" tIns="46033" rIns="92064" bIns="46033" numCol="1" anchor="ctr" anchorCtr="0" compatLnSpc="1">
            <a:prstTxWarp prst="textNoShape">
              <a:avLst/>
            </a:prstTxWarp>
          </a:bodyPr>
          <a:lstStyle/>
          <a:p>
            <a:pPr lvl="0"/>
            <a:r>
              <a:rPr lang="en-US" altLang="en-US"/>
              <a:t>Click to edit Master title style</a:t>
            </a:r>
            <a:endParaRPr lang="en-US" altLang="en-US" dirty="0"/>
          </a:p>
        </p:txBody>
      </p:sp>
      <p:sp>
        <p:nvSpPr>
          <p:cNvPr id="1032" name="Freeform 8"/>
          <p:cNvSpPr>
            <a:spLocks/>
          </p:cNvSpPr>
          <p:nvPr/>
        </p:nvSpPr>
        <p:spPr bwMode="auto">
          <a:xfrm>
            <a:off x="0" y="950976"/>
            <a:ext cx="12188825"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chemeClr val="accent4"/>
            </a:solidFill>
            <a:prstDash val="solid"/>
            <a:round/>
            <a:headEnd/>
            <a:tailEnd/>
          </a:ln>
          <a:effectLst/>
        </p:spPr>
        <p:txBody>
          <a:bodyPr>
            <a:prstTxWarp prst="textNoShape">
              <a:avLst/>
            </a:prstTxWarp>
          </a:bodyPr>
          <a:lstStyle/>
          <a:p>
            <a:endParaRPr lang="en-US"/>
          </a:p>
        </p:txBody>
      </p:sp>
      <p:sp>
        <p:nvSpPr>
          <p:cNvPr id="1048" name="Rectangle 24"/>
          <p:cNvSpPr>
            <a:spLocks noChangeArrowheads="1"/>
          </p:cNvSpPr>
          <p:nvPr/>
        </p:nvSpPr>
        <p:spPr bwMode="auto">
          <a:xfrm>
            <a:off x="426609" y="6455664"/>
            <a:ext cx="1450470" cy="219456"/>
          </a:xfrm>
          <a:prstGeom prst="rect">
            <a:avLst/>
          </a:prstGeom>
          <a:noFill/>
          <a:ln w="9525">
            <a:noFill/>
            <a:miter lim="800000"/>
            <a:headEnd/>
            <a:tailEnd/>
          </a:ln>
          <a:effectLst/>
        </p:spPr>
        <p:txBody>
          <a:bodyPr wrap="square" lIns="0" tIns="0" rIns="0" bIns="0" anchor="t" anchorCtr="0">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ltLang="en-US" sz="700" b="0" i="0" dirty="0"/>
              <a:t>Porting Magnetite</a:t>
            </a:r>
            <a:r>
              <a:rPr lang="en-US" altLang="en-US" sz="700" b="0" i="0" baseline="0" dirty="0"/>
              <a:t>- </a:t>
            </a:r>
            <a:fld id="{321F32AB-3DDB-C54A-A434-42EC1FB733CD}" type="slidenum">
              <a:rPr lang="en-US" altLang="en-US" sz="700" b="0" i="0" smtClean="0"/>
              <a:pPr marL="0" marR="0" indent="0" algn="l" defTabSz="914400" rtl="0" eaLnBrk="0" fontAlgn="base" latinLnBrk="0" hangingPunct="0">
                <a:lnSpc>
                  <a:spcPct val="100000"/>
                </a:lnSpc>
                <a:spcBef>
                  <a:spcPct val="0"/>
                </a:spcBef>
                <a:spcAft>
                  <a:spcPct val="0"/>
                </a:spcAft>
                <a:buClrTx/>
                <a:buSzTx/>
                <a:buFontTx/>
                <a:buNone/>
                <a:tabLst/>
                <a:defRPr/>
              </a:pPr>
              <a:t>‹#›</a:t>
            </a:fld>
            <a:endParaRPr lang="en-US" altLang="en-US" sz="700" b="0" i="0" baseline="0" dirty="0"/>
          </a:p>
          <a:p>
            <a:pPr algn="l">
              <a:lnSpc>
                <a:spcPct val="100000"/>
              </a:lnSpc>
            </a:pPr>
            <a:r>
              <a:rPr lang="en-US" altLang="en-US" sz="700" b="0" i="0" baseline="0" dirty="0"/>
              <a:t>SCJ 02/2026</a:t>
            </a:r>
          </a:p>
        </p:txBody>
      </p:sp>
      <p:sp>
        <p:nvSpPr>
          <p:cNvPr id="11" name="Freeform 8"/>
          <p:cNvSpPr>
            <a:spLocks/>
          </p:cNvSpPr>
          <p:nvPr/>
        </p:nvSpPr>
        <p:spPr bwMode="auto">
          <a:xfrm>
            <a:off x="0" y="6355080"/>
            <a:ext cx="12188825" cy="0"/>
          </a:xfrm>
          <a:custGeom>
            <a:avLst/>
            <a:gdLst/>
            <a:ahLst/>
            <a:cxnLst>
              <a:cxn ang="0">
                <a:pos x="0" y="0"/>
              </a:cxn>
              <a:cxn ang="0">
                <a:pos x="6144" y="0"/>
              </a:cxn>
              <a:cxn ang="0">
                <a:pos x="0" y="0"/>
              </a:cxn>
            </a:cxnLst>
            <a:rect l="0" t="0" r="r" b="b"/>
            <a:pathLst>
              <a:path w="6145" h="1">
                <a:moveTo>
                  <a:pt x="0" y="0"/>
                </a:moveTo>
                <a:lnTo>
                  <a:pt x="6144" y="0"/>
                </a:lnTo>
                <a:lnTo>
                  <a:pt x="0" y="0"/>
                </a:lnTo>
              </a:path>
            </a:pathLst>
          </a:custGeom>
          <a:noFill/>
          <a:ln w="22225" cap="flat" cmpd="sng">
            <a:solidFill>
              <a:schemeClr val="accent4"/>
            </a:solidFill>
            <a:prstDash val="solid"/>
            <a:round/>
            <a:headEnd/>
            <a:tailEnd/>
          </a:ln>
          <a:effectLst/>
        </p:spPr>
        <p:txBody>
          <a:bodyPr>
            <a:prstTxWarp prst="textNoShape">
              <a:avLst/>
            </a:prstTxWarp>
          </a:bodyPr>
          <a:lstStyle/>
          <a:p>
            <a:endParaRPr lang="en-US"/>
          </a:p>
        </p:txBody>
      </p:sp>
      <p:pic>
        <p:nvPicPr>
          <p:cNvPr id="8" name="Picture 7" descr="LL_Logo_alone_blue.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84632" y="246888"/>
            <a:ext cx="548658" cy="531101"/>
          </a:xfrm>
          <a:prstGeom prst="rect">
            <a:avLst/>
          </a:prstGeom>
        </p:spPr>
      </p:pic>
      <p:pic>
        <p:nvPicPr>
          <p:cNvPr id="9" name="Picture 8" descr="LL_Logo_blue_nomark.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683496" y="6473952"/>
            <a:ext cx="2023269" cy="2300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4" r:id="rId4"/>
    <p:sldLayoutId id="2147483662" r:id="rId5"/>
    <p:sldLayoutId id="2147483656" r:id="rId6"/>
    <p:sldLayoutId id="2147483658" r:id="rId7"/>
    <p:sldLayoutId id="2147483659" r:id="rId8"/>
    <p:sldLayoutId id="2147483660" r:id="rId9"/>
    <p:sldLayoutId id="2147483661" r:id="rId10"/>
    <p:sldLayoutId id="2147483663" r:id="rId11"/>
    <p:sldLayoutId id="2147483665" r:id="rId12"/>
  </p:sldLayoutIdLst>
  <p:txStyles>
    <p:titleStyle>
      <a:lvl1pPr algn="ctr" rtl="0" eaLnBrk="1" fontAlgn="base" hangingPunct="1">
        <a:lnSpc>
          <a:spcPts val="2800"/>
        </a:lnSpc>
        <a:spcBef>
          <a:spcPct val="0"/>
        </a:spcBef>
        <a:spcAft>
          <a:spcPct val="0"/>
        </a:spcAft>
        <a:defRPr sz="2800" b="1">
          <a:solidFill>
            <a:schemeClr val="tx2"/>
          </a:solidFill>
          <a:latin typeface="+mj-lt"/>
          <a:ea typeface="+mj-ea"/>
          <a:cs typeface="+mj-cs"/>
        </a:defRPr>
      </a:lvl1pPr>
      <a:lvl2pPr algn="ctr" rtl="0" eaLnBrk="1" fontAlgn="base" hangingPunct="1">
        <a:lnSpc>
          <a:spcPts val="3000"/>
        </a:lnSpc>
        <a:spcBef>
          <a:spcPct val="0"/>
        </a:spcBef>
        <a:spcAft>
          <a:spcPct val="0"/>
        </a:spcAft>
        <a:defRPr sz="2800" b="1">
          <a:solidFill>
            <a:schemeClr val="tx2"/>
          </a:solidFill>
          <a:latin typeface="Arial" pitchFamily="-110" charset="0"/>
        </a:defRPr>
      </a:lvl2pPr>
      <a:lvl3pPr algn="ctr" rtl="0" eaLnBrk="1" fontAlgn="base" hangingPunct="1">
        <a:lnSpc>
          <a:spcPts val="3000"/>
        </a:lnSpc>
        <a:spcBef>
          <a:spcPct val="0"/>
        </a:spcBef>
        <a:spcAft>
          <a:spcPct val="0"/>
        </a:spcAft>
        <a:defRPr sz="2800" b="1">
          <a:solidFill>
            <a:schemeClr val="tx2"/>
          </a:solidFill>
          <a:latin typeface="Arial" pitchFamily="-110" charset="0"/>
        </a:defRPr>
      </a:lvl3pPr>
      <a:lvl4pPr algn="ctr" rtl="0" eaLnBrk="1" fontAlgn="base" hangingPunct="1">
        <a:lnSpc>
          <a:spcPts val="3000"/>
        </a:lnSpc>
        <a:spcBef>
          <a:spcPct val="0"/>
        </a:spcBef>
        <a:spcAft>
          <a:spcPct val="0"/>
        </a:spcAft>
        <a:defRPr sz="2800" b="1">
          <a:solidFill>
            <a:schemeClr val="tx2"/>
          </a:solidFill>
          <a:latin typeface="Arial" pitchFamily="-110" charset="0"/>
        </a:defRPr>
      </a:lvl4pPr>
      <a:lvl5pPr algn="ctr" rtl="0" eaLnBrk="1" fontAlgn="base" hangingPunct="1">
        <a:lnSpc>
          <a:spcPts val="3000"/>
        </a:lnSpc>
        <a:spcBef>
          <a:spcPct val="0"/>
        </a:spcBef>
        <a:spcAft>
          <a:spcPct val="0"/>
        </a:spcAft>
        <a:defRPr sz="2800" b="1">
          <a:solidFill>
            <a:schemeClr val="tx2"/>
          </a:solidFill>
          <a:latin typeface="Arial" pitchFamily="-110" charset="0"/>
        </a:defRPr>
      </a:lvl5pPr>
      <a:lvl6pPr marL="457200" algn="ctr" rtl="0" eaLnBrk="1" fontAlgn="base" hangingPunct="1">
        <a:lnSpc>
          <a:spcPts val="3000"/>
        </a:lnSpc>
        <a:spcBef>
          <a:spcPct val="0"/>
        </a:spcBef>
        <a:spcAft>
          <a:spcPct val="0"/>
        </a:spcAft>
        <a:defRPr sz="2800" b="1">
          <a:solidFill>
            <a:schemeClr val="tx2"/>
          </a:solidFill>
          <a:latin typeface="Arial" pitchFamily="-110" charset="0"/>
        </a:defRPr>
      </a:lvl6pPr>
      <a:lvl7pPr marL="914400" algn="ctr" rtl="0" eaLnBrk="1" fontAlgn="base" hangingPunct="1">
        <a:lnSpc>
          <a:spcPts val="3000"/>
        </a:lnSpc>
        <a:spcBef>
          <a:spcPct val="0"/>
        </a:spcBef>
        <a:spcAft>
          <a:spcPct val="0"/>
        </a:spcAft>
        <a:defRPr sz="2800" b="1">
          <a:solidFill>
            <a:schemeClr val="tx2"/>
          </a:solidFill>
          <a:latin typeface="Arial" pitchFamily="-110" charset="0"/>
        </a:defRPr>
      </a:lvl7pPr>
      <a:lvl8pPr marL="1371600" algn="ctr" rtl="0" eaLnBrk="1" fontAlgn="base" hangingPunct="1">
        <a:lnSpc>
          <a:spcPts val="3000"/>
        </a:lnSpc>
        <a:spcBef>
          <a:spcPct val="0"/>
        </a:spcBef>
        <a:spcAft>
          <a:spcPct val="0"/>
        </a:spcAft>
        <a:defRPr sz="2800" b="1">
          <a:solidFill>
            <a:schemeClr val="tx2"/>
          </a:solidFill>
          <a:latin typeface="Arial" pitchFamily="-110" charset="0"/>
        </a:defRPr>
      </a:lvl8pPr>
      <a:lvl9pPr marL="1828800" algn="ctr" rtl="0" eaLnBrk="1" fontAlgn="base" hangingPunct="1">
        <a:lnSpc>
          <a:spcPts val="3000"/>
        </a:lnSpc>
        <a:spcBef>
          <a:spcPct val="0"/>
        </a:spcBef>
        <a:spcAft>
          <a:spcPct val="0"/>
        </a:spcAft>
        <a:defRPr sz="2800" b="1">
          <a:solidFill>
            <a:schemeClr val="tx2"/>
          </a:solidFill>
          <a:latin typeface="Arial" pitchFamily="-110" charset="0"/>
        </a:defRPr>
      </a:lvl9pPr>
    </p:titleStyle>
    <p:bodyStyle>
      <a:lvl1pPr marL="342900" indent="-342900" algn="l" rtl="0" eaLnBrk="1" fontAlgn="base" hangingPunct="1">
        <a:lnSpc>
          <a:spcPct val="90000"/>
        </a:lnSpc>
        <a:spcBef>
          <a:spcPct val="25000"/>
        </a:spcBef>
        <a:spcAft>
          <a:spcPct val="0"/>
        </a:spcAft>
        <a:buSzPct val="125000"/>
        <a:buChar char="•"/>
        <a:defRPr sz="2000" b="1">
          <a:solidFill>
            <a:schemeClr val="tx1"/>
          </a:solidFill>
          <a:latin typeface="+mn-lt"/>
          <a:ea typeface="+mn-ea"/>
          <a:cs typeface="+mn-cs"/>
        </a:defRPr>
      </a:lvl1pPr>
      <a:lvl2pPr marL="862013" indent="-341313" algn="l" rtl="0" eaLnBrk="1" fontAlgn="base" hangingPunct="1">
        <a:lnSpc>
          <a:spcPct val="90000"/>
        </a:lnSpc>
        <a:spcBef>
          <a:spcPct val="25000"/>
        </a:spcBef>
        <a:spcAft>
          <a:spcPct val="0"/>
        </a:spcAft>
        <a:buSzPct val="100000"/>
        <a:buChar char="–"/>
        <a:defRPr b="1">
          <a:solidFill>
            <a:schemeClr val="tx1"/>
          </a:solidFill>
          <a:latin typeface="+mn-lt"/>
          <a:ea typeface="ＭＳ Ｐゴシック" pitchFamily="-110" charset="-128"/>
        </a:defRPr>
      </a:lvl2pPr>
      <a:lvl3pPr marL="1204913" indent="-228600" algn="l" rtl="0" eaLnBrk="1" fontAlgn="base" hangingPunct="1">
        <a:lnSpc>
          <a:spcPct val="90000"/>
        </a:lnSpc>
        <a:spcBef>
          <a:spcPct val="25000"/>
        </a:spcBef>
        <a:spcAft>
          <a:spcPct val="0"/>
        </a:spcAft>
        <a:buSzPct val="100000"/>
        <a:buChar char=" "/>
        <a:defRPr sz="1600" b="1">
          <a:solidFill>
            <a:schemeClr val="tx1"/>
          </a:solidFill>
          <a:latin typeface="+mn-lt"/>
          <a:ea typeface="ＭＳ Ｐゴシック" pitchFamily="-110" charset="-128"/>
        </a:defRPr>
      </a:lvl3pPr>
      <a:lvl4pPr marL="1546225" indent="-119063"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4pPr>
      <a:lvl5pPr marL="18288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5pPr>
      <a:lvl6pPr marL="22860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6pPr>
      <a:lvl7pPr marL="27432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7pPr>
      <a:lvl8pPr marL="32004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8pPr>
      <a:lvl9pPr marL="3657600" algn="l" rtl="0" eaLnBrk="1" fontAlgn="base" hangingPunct="1">
        <a:lnSpc>
          <a:spcPct val="90000"/>
        </a:lnSpc>
        <a:spcBef>
          <a:spcPct val="25000"/>
        </a:spcBef>
        <a:spcAft>
          <a:spcPct val="0"/>
        </a:spcAft>
        <a:buSzPct val="100000"/>
        <a:buChar char=" "/>
        <a:defRPr sz="1400" b="1">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26" Type="http://schemas.openxmlformats.org/officeDocument/2006/relationships/image" Target="../media/image27.png"/><Relationship Id="rId3" Type="http://schemas.openxmlformats.org/officeDocument/2006/relationships/image" Target="../media/image4.jpeg"/><Relationship Id="rId21" Type="http://schemas.openxmlformats.org/officeDocument/2006/relationships/image" Target="../media/image22.sv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17.sv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7.sv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svg"/><Relationship Id="rId28" Type="http://schemas.openxmlformats.org/officeDocument/2006/relationships/image" Target="../media/image29.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png"/><Relationship Id="rId27"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0A541-18E5-DDBE-2A2E-82B501D8AD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241B60-457F-93BE-D94C-0F8B1266EECA}"/>
              </a:ext>
            </a:extLst>
          </p:cNvPr>
          <p:cNvSpPr>
            <a:spLocks noGrp="1"/>
          </p:cNvSpPr>
          <p:nvPr>
            <p:ph type="ctrTitle"/>
          </p:nvPr>
        </p:nvSpPr>
        <p:spPr/>
        <p:txBody>
          <a:bodyPr/>
          <a:lstStyle/>
          <a:p>
            <a:r>
              <a:rPr lang="en-US" dirty="0"/>
              <a:t>Porting NASA’s core Flight System</a:t>
            </a:r>
            <a:br>
              <a:rPr lang="en-US" dirty="0"/>
            </a:br>
            <a:r>
              <a:rPr lang="en-US" dirty="0"/>
              <a:t>to the Formally Verified seL4 Microkernel</a:t>
            </a:r>
          </a:p>
        </p:txBody>
      </p:sp>
      <p:sp>
        <p:nvSpPr>
          <p:cNvPr id="4110" name="Text Box 14">
            <a:extLst>
              <a:ext uri="{FF2B5EF4-FFF2-40B4-BE49-F238E27FC236}">
                <a16:creationId xmlns:a16="http://schemas.microsoft.com/office/drawing/2014/main" id="{476F864E-C6E8-35C1-8906-521DAB58B2CF}"/>
              </a:ext>
            </a:extLst>
          </p:cNvPr>
          <p:cNvSpPr txBox="1">
            <a:spLocks noGrp="1" noChangeArrowheads="1"/>
          </p:cNvSpPr>
          <p:nvPr>
            <p:ph type="subTitle" sz="quarter" idx="1"/>
          </p:nvPr>
        </p:nvSpPr>
        <p:spPr>
          <a:xfrm>
            <a:off x="1109183" y="3008376"/>
            <a:ext cx="9970459" cy="1792224"/>
          </a:xfrm>
          <a:noFill/>
          <a:ln/>
        </p:spPr>
        <p:txBody>
          <a:bodyPr/>
          <a:lstStyle/>
          <a:p>
            <a:r>
              <a:rPr lang="en-US" altLang="en-US" sz="2400" dirty="0"/>
              <a:t>Juliana Furgala, </a:t>
            </a:r>
            <a:r>
              <a:rPr lang="en-US" altLang="en-US" sz="2400" u="sng" dirty="0"/>
              <a:t>Samuel Jero</a:t>
            </a:r>
            <a:r>
              <a:rPr lang="en-US" altLang="en-US" sz="2400" dirty="0"/>
              <a:t>, Andrea Lin, Richard Skowyra</a:t>
            </a:r>
          </a:p>
          <a:p>
            <a:r>
              <a:rPr lang="en-US" altLang="en-US" sz="2000" dirty="0" err="1"/>
              <a:t>SpaceSec</a:t>
            </a:r>
            <a:r>
              <a:rPr lang="en-US" altLang="en-US" sz="2000" dirty="0"/>
              <a:t> 2026</a:t>
            </a:r>
          </a:p>
          <a:p>
            <a:r>
              <a:rPr lang="en-US" altLang="en-US" sz="2000" dirty="0"/>
              <a:t>23 February 2026</a:t>
            </a:r>
            <a:endParaRPr lang="en-US" altLang="en-US" dirty="0"/>
          </a:p>
        </p:txBody>
      </p:sp>
      <p:sp>
        <p:nvSpPr>
          <p:cNvPr id="4" name="TextBox 3">
            <a:extLst>
              <a:ext uri="{FF2B5EF4-FFF2-40B4-BE49-F238E27FC236}">
                <a16:creationId xmlns:a16="http://schemas.microsoft.com/office/drawing/2014/main" id="{AD9B8698-25AC-4D8F-87C8-CAAA86C4F7F3}"/>
              </a:ext>
            </a:extLst>
          </p:cNvPr>
          <p:cNvSpPr txBox="1"/>
          <p:nvPr/>
        </p:nvSpPr>
        <p:spPr>
          <a:xfrm>
            <a:off x="1339808" y="6406294"/>
            <a:ext cx="97398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dirty="0">
                <a:cs typeface="Arial"/>
              </a:rPr>
              <a:t>DISTRIBUTION STATEMENT A. Approved for public release. Distribution is unlimited. This material is based upon work supported under Air Force Contract No. FA8702-15-D-0001 or FA8702-25-D-B002. Any opinions, findings, conclusions or recommendations expressed in this material are those of the author(s) and do not necessarily reflect the views of the U.S. Air Force. © 2025 Massachusetts Institute of Technology. Delivered to the U.S. Government with Unlimited Rights, as defined in DFARS Part 252.227-7013 or 7014 (Feb 2014). Notwithstanding any copyright notice, U.S. Government rights in this work are defined by DFARS 252.227-7013 or DFARS 252.227-7014 as detailed above. Use of this work other than as specifically authorized by the U.S. Government may violate any copyrights that exist in this work.</a:t>
            </a:r>
          </a:p>
        </p:txBody>
      </p:sp>
    </p:spTree>
    <p:extLst>
      <p:ext uri="{BB962C8B-B14F-4D97-AF65-F5344CB8AC3E}">
        <p14:creationId xmlns:p14="http://schemas.microsoft.com/office/powerpoint/2010/main" val="139670326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be 43">
            <a:extLst>
              <a:ext uri="{FF2B5EF4-FFF2-40B4-BE49-F238E27FC236}">
                <a16:creationId xmlns:a16="http://schemas.microsoft.com/office/drawing/2014/main" id="{C7489792-867C-4DD6-A6B9-2EF73611FCC3}"/>
              </a:ext>
            </a:extLst>
          </p:cNvPr>
          <p:cNvSpPr/>
          <p:nvPr/>
        </p:nvSpPr>
        <p:spPr bwMode="auto">
          <a:xfrm>
            <a:off x="7929970" y="4853054"/>
            <a:ext cx="3654165" cy="457200"/>
          </a:xfrm>
          <a:prstGeom prst="cube">
            <a:avLst/>
          </a:prstGeom>
          <a:solidFill>
            <a:schemeClr val="bg1">
              <a:lumMod val="50000"/>
            </a:schemeClr>
          </a:solidFill>
          <a:ln w="9525">
            <a:solidFill>
              <a:schemeClr val="tx1"/>
            </a:solidFill>
            <a:miter lim="800000"/>
            <a:headEnd/>
            <a:tailEnd/>
          </a:ln>
          <a:effectLst/>
        </p:spPr>
        <p:txBody>
          <a:bodyPr wrap="none" rtlCol="0" anchor="ctr"/>
          <a:lstStyle/>
          <a:p>
            <a:pPr algn="ctr"/>
            <a:r>
              <a:rPr lang="en-US" sz="1200" b="1" dirty="0">
                <a:solidFill>
                  <a:schemeClr val="bg1"/>
                </a:solidFill>
              </a:rPr>
              <a:t>Hardware (ZC702)</a:t>
            </a:r>
          </a:p>
        </p:txBody>
      </p:sp>
      <p:sp>
        <p:nvSpPr>
          <p:cNvPr id="40" name="Cube 39">
            <a:extLst>
              <a:ext uri="{FF2B5EF4-FFF2-40B4-BE49-F238E27FC236}">
                <a16:creationId xmlns:a16="http://schemas.microsoft.com/office/drawing/2014/main" id="{2BA471F4-4DA4-4293-8FE6-5AB76F420990}"/>
              </a:ext>
            </a:extLst>
          </p:cNvPr>
          <p:cNvSpPr/>
          <p:nvPr/>
        </p:nvSpPr>
        <p:spPr bwMode="auto">
          <a:xfrm>
            <a:off x="7939623" y="4446026"/>
            <a:ext cx="3654165" cy="457200"/>
          </a:xfrm>
          <a:prstGeom prst="cube">
            <a:avLst/>
          </a:prstGeom>
          <a:solidFill>
            <a:schemeClr val="accent6"/>
          </a:solidFill>
          <a:ln w="9525">
            <a:solidFill>
              <a:schemeClr val="tx1"/>
            </a:solidFill>
            <a:miter lim="800000"/>
            <a:headEnd/>
            <a:tailEnd/>
          </a:ln>
          <a:effectLst/>
        </p:spPr>
        <p:txBody>
          <a:bodyPr wrap="none" rtlCol="0" anchor="ctr"/>
          <a:lstStyle/>
          <a:p>
            <a:pPr algn="ctr"/>
            <a:r>
              <a:rPr lang="en-US" sz="1200" b="1" dirty="0">
                <a:solidFill>
                  <a:schemeClr val="bg1"/>
                </a:solidFill>
              </a:rPr>
              <a:t>seL4</a:t>
            </a:r>
          </a:p>
        </p:txBody>
      </p:sp>
      <p:sp>
        <p:nvSpPr>
          <p:cNvPr id="2" name="Title 1">
            <a:extLst>
              <a:ext uri="{FF2B5EF4-FFF2-40B4-BE49-F238E27FC236}">
                <a16:creationId xmlns:a16="http://schemas.microsoft.com/office/drawing/2014/main" id="{FBA73F20-9122-4B3D-8540-8CEA73F35842}"/>
              </a:ext>
            </a:extLst>
          </p:cNvPr>
          <p:cNvSpPr>
            <a:spLocks noGrp="1"/>
          </p:cNvSpPr>
          <p:nvPr>
            <p:ph type="title"/>
          </p:nvPr>
        </p:nvSpPr>
        <p:spPr/>
        <p:txBody>
          <a:bodyPr/>
          <a:lstStyle/>
          <a:p>
            <a:r>
              <a:rPr lang="en-US" dirty="0"/>
              <a:t>First Attempt</a:t>
            </a:r>
          </a:p>
        </p:txBody>
      </p:sp>
      <p:sp>
        <p:nvSpPr>
          <p:cNvPr id="23" name="Content Placeholder 22">
            <a:extLst>
              <a:ext uri="{FF2B5EF4-FFF2-40B4-BE49-F238E27FC236}">
                <a16:creationId xmlns:a16="http://schemas.microsoft.com/office/drawing/2014/main" id="{39CBF2CB-C35F-41A8-AE38-785740930DA6}"/>
              </a:ext>
            </a:extLst>
          </p:cNvPr>
          <p:cNvSpPr>
            <a:spLocks noGrp="1"/>
          </p:cNvSpPr>
          <p:nvPr>
            <p:ph idx="1"/>
          </p:nvPr>
        </p:nvSpPr>
        <p:spPr>
          <a:xfrm>
            <a:off x="633818" y="1289304"/>
            <a:ext cx="6976349" cy="4456668"/>
          </a:xfrm>
        </p:spPr>
        <p:txBody>
          <a:bodyPr/>
          <a:lstStyle/>
          <a:p>
            <a:r>
              <a:rPr lang="en-US" dirty="0"/>
              <a:t>Leverage existing </a:t>
            </a:r>
            <a:r>
              <a:rPr lang="en-US" dirty="0" err="1"/>
              <a:t>CAmKES</a:t>
            </a:r>
            <a:r>
              <a:rPr lang="en-US" dirty="0"/>
              <a:t> system orchestrator</a:t>
            </a:r>
          </a:p>
          <a:p>
            <a:pPr lvl="1"/>
            <a:r>
              <a:rPr lang="en-US" dirty="0"/>
              <a:t>Standard in the seL4 ecosystem</a:t>
            </a:r>
          </a:p>
          <a:p>
            <a:pPr lvl="1"/>
            <a:r>
              <a:rPr lang="en-US" dirty="0"/>
              <a:t>Loads executables, sets up communication</a:t>
            </a:r>
          </a:p>
          <a:p>
            <a:pPr lvl="1"/>
            <a:r>
              <a:rPr lang="en-US" dirty="0"/>
              <a:t>Distributes seL4 capabilities</a:t>
            </a:r>
          </a:p>
          <a:p>
            <a:pPr lvl="1"/>
            <a:r>
              <a:rPr lang="en-US" dirty="0"/>
              <a:t>Assumes system is completely static</a:t>
            </a:r>
          </a:p>
          <a:p>
            <a:r>
              <a:rPr lang="en-US" dirty="0"/>
              <a:t>Leverage existing seL4 helper libraries</a:t>
            </a:r>
          </a:p>
          <a:p>
            <a:pPr lvl="1"/>
            <a:r>
              <a:rPr lang="en-US" dirty="0"/>
              <a:t>10’s of KLOC of unverified C code</a:t>
            </a:r>
          </a:p>
          <a:p>
            <a:pPr lvl="1"/>
            <a:r>
              <a:rPr lang="en-US" dirty="0"/>
              <a:t>Device drivers, memory management, </a:t>
            </a:r>
            <a:r>
              <a:rPr lang="en-US" dirty="0" err="1"/>
              <a:t>etc</a:t>
            </a:r>
            <a:endParaRPr lang="en-US" dirty="0"/>
          </a:p>
          <a:p>
            <a:r>
              <a:rPr lang="en-US" dirty="0"/>
              <a:t>Use seL4 capabilities to create OSAL</a:t>
            </a:r>
          </a:p>
          <a:p>
            <a:pPr lvl="1"/>
            <a:r>
              <a:rPr lang="en-US" dirty="0"/>
              <a:t>Threading -&gt; TCB capabilities</a:t>
            </a:r>
          </a:p>
          <a:p>
            <a:pPr lvl="1"/>
            <a:r>
              <a:rPr lang="en-US" dirty="0"/>
              <a:t>Semaphores/Mutexes -&gt; Notification Objects</a:t>
            </a:r>
          </a:p>
          <a:p>
            <a:pPr lvl="1"/>
            <a:r>
              <a:rPr lang="en-US" dirty="0"/>
              <a:t>Timers -&gt; Notification Objects + device driver</a:t>
            </a:r>
          </a:p>
        </p:txBody>
      </p:sp>
      <p:sp>
        <p:nvSpPr>
          <p:cNvPr id="25" name="Cube 24">
            <a:extLst>
              <a:ext uri="{FF2B5EF4-FFF2-40B4-BE49-F238E27FC236}">
                <a16:creationId xmlns:a16="http://schemas.microsoft.com/office/drawing/2014/main" id="{CC335D91-A7FD-4B6A-956C-90B8C42EC928}"/>
              </a:ext>
            </a:extLst>
          </p:cNvPr>
          <p:cNvSpPr/>
          <p:nvPr/>
        </p:nvSpPr>
        <p:spPr bwMode="auto">
          <a:xfrm>
            <a:off x="7945523" y="4069066"/>
            <a:ext cx="3654165" cy="457200"/>
          </a:xfrm>
          <a:prstGeom prst="cube">
            <a:avLst/>
          </a:prstGeom>
          <a:solidFill>
            <a:schemeClr val="accent6"/>
          </a:solidFill>
          <a:ln w="9525">
            <a:solidFill>
              <a:schemeClr val="tx1"/>
            </a:solidFill>
            <a:miter lim="800000"/>
            <a:headEnd/>
            <a:tailEnd/>
          </a:ln>
          <a:effectLst/>
        </p:spPr>
        <p:txBody>
          <a:bodyPr wrap="none" rtlCol="0" anchor="ctr"/>
          <a:lstStyle/>
          <a:p>
            <a:pPr algn="ctr"/>
            <a:r>
              <a:rPr lang="en-US" sz="1200" b="1" dirty="0" err="1">
                <a:solidFill>
                  <a:schemeClr val="bg1"/>
                </a:solidFill>
              </a:rPr>
              <a:t>CAmKES</a:t>
            </a:r>
            <a:endParaRPr lang="en-US" sz="1200" b="1" dirty="0">
              <a:solidFill>
                <a:schemeClr val="bg1"/>
              </a:solidFill>
            </a:endParaRPr>
          </a:p>
        </p:txBody>
      </p:sp>
      <p:sp>
        <p:nvSpPr>
          <p:cNvPr id="26" name="Cube 25">
            <a:extLst>
              <a:ext uri="{FF2B5EF4-FFF2-40B4-BE49-F238E27FC236}">
                <a16:creationId xmlns:a16="http://schemas.microsoft.com/office/drawing/2014/main" id="{C769A85E-B6CC-4B03-9BAD-1F31834B89ED}"/>
              </a:ext>
            </a:extLst>
          </p:cNvPr>
          <p:cNvSpPr/>
          <p:nvPr/>
        </p:nvSpPr>
        <p:spPr bwMode="auto">
          <a:xfrm>
            <a:off x="7945523" y="3692106"/>
            <a:ext cx="3654165" cy="457200"/>
          </a:xfrm>
          <a:prstGeom prst="cube">
            <a:avLst/>
          </a:prstGeom>
          <a:solidFill>
            <a:schemeClr val="accent6"/>
          </a:solidFill>
          <a:ln w="9525">
            <a:solidFill>
              <a:schemeClr val="tx1"/>
            </a:solidFill>
            <a:miter lim="800000"/>
            <a:headEnd/>
            <a:tailEnd/>
          </a:ln>
          <a:effectLst/>
        </p:spPr>
        <p:txBody>
          <a:bodyPr wrap="none" rtlCol="0" anchor="ctr"/>
          <a:lstStyle/>
          <a:p>
            <a:pPr algn="ctr"/>
            <a:r>
              <a:rPr lang="en-US" sz="1200" b="1" dirty="0">
                <a:solidFill>
                  <a:schemeClr val="bg1"/>
                </a:solidFill>
              </a:rPr>
              <a:t>Unverified seL4 C libraries</a:t>
            </a:r>
          </a:p>
        </p:txBody>
      </p:sp>
      <p:sp>
        <p:nvSpPr>
          <p:cNvPr id="27" name="Cube 26">
            <a:extLst>
              <a:ext uri="{FF2B5EF4-FFF2-40B4-BE49-F238E27FC236}">
                <a16:creationId xmlns:a16="http://schemas.microsoft.com/office/drawing/2014/main" id="{E90D53AC-5D17-4343-B5EF-39BE46CF9F3D}"/>
              </a:ext>
            </a:extLst>
          </p:cNvPr>
          <p:cNvSpPr/>
          <p:nvPr/>
        </p:nvSpPr>
        <p:spPr bwMode="auto">
          <a:xfrm>
            <a:off x="7945523" y="3220756"/>
            <a:ext cx="1901565" cy="548640"/>
          </a:xfrm>
          <a:prstGeom prst="cube">
            <a:avLst/>
          </a:prstGeom>
          <a:solidFill>
            <a:schemeClr val="accent4"/>
          </a:solidFill>
          <a:ln w="9525">
            <a:solidFill>
              <a:schemeClr val="tx1"/>
            </a:solidFill>
            <a:miter lim="800000"/>
            <a:headEnd/>
            <a:tailEnd/>
          </a:ln>
          <a:effectLst/>
        </p:spPr>
        <p:txBody>
          <a:bodyPr wrap="none" rtlCol="0" anchor="ctr"/>
          <a:lstStyle/>
          <a:p>
            <a:pPr algn="ctr"/>
            <a:r>
              <a:rPr lang="en-US" sz="1200" b="1" dirty="0">
                <a:solidFill>
                  <a:schemeClr val="bg1"/>
                </a:solidFill>
              </a:rPr>
              <a:t>seL4 Support</a:t>
            </a:r>
          </a:p>
        </p:txBody>
      </p:sp>
      <p:sp>
        <p:nvSpPr>
          <p:cNvPr id="28" name="Cube 27">
            <a:extLst>
              <a:ext uri="{FF2B5EF4-FFF2-40B4-BE49-F238E27FC236}">
                <a16:creationId xmlns:a16="http://schemas.microsoft.com/office/drawing/2014/main" id="{C544828A-FFBE-4916-8369-AE786C21AE99}"/>
              </a:ext>
            </a:extLst>
          </p:cNvPr>
          <p:cNvSpPr/>
          <p:nvPr/>
        </p:nvSpPr>
        <p:spPr bwMode="auto">
          <a:xfrm>
            <a:off x="9698123" y="3220756"/>
            <a:ext cx="1901565" cy="548640"/>
          </a:xfrm>
          <a:prstGeom prst="cube">
            <a:avLst/>
          </a:prstGeom>
          <a:solidFill>
            <a:schemeClr val="accent4"/>
          </a:solidFill>
          <a:ln w="9525">
            <a:solidFill>
              <a:schemeClr val="tx1"/>
            </a:solidFill>
            <a:miter lim="800000"/>
            <a:headEnd/>
            <a:tailEnd/>
          </a:ln>
          <a:effectLst/>
        </p:spPr>
        <p:txBody>
          <a:bodyPr wrap="none" rtlCol="0" anchor="ctr"/>
          <a:lstStyle/>
          <a:p>
            <a:pPr algn="ctr"/>
            <a:r>
              <a:rPr lang="en-US" sz="1200" b="1" dirty="0">
                <a:solidFill>
                  <a:schemeClr val="bg1"/>
                </a:solidFill>
              </a:rPr>
              <a:t>ZC702 Support</a:t>
            </a:r>
          </a:p>
        </p:txBody>
      </p:sp>
      <p:sp>
        <p:nvSpPr>
          <p:cNvPr id="29" name="Cube 28">
            <a:extLst>
              <a:ext uri="{FF2B5EF4-FFF2-40B4-BE49-F238E27FC236}">
                <a16:creationId xmlns:a16="http://schemas.microsoft.com/office/drawing/2014/main" id="{27C376EE-F181-467D-92F3-A90FCE4EB3A3}"/>
              </a:ext>
            </a:extLst>
          </p:cNvPr>
          <p:cNvSpPr/>
          <p:nvPr/>
        </p:nvSpPr>
        <p:spPr bwMode="auto">
          <a:xfrm>
            <a:off x="7945523" y="2749406"/>
            <a:ext cx="1901565" cy="548640"/>
          </a:xfrm>
          <a:prstGeom prst="cube">
            <a:avLst/>
          </a:prstGeom>
          <a:solidFill>
            <a:srgbClr val="7AC6DC"/>
          </a:solidFill>
          <a:ln w="9525">
            <a:solidFill>
              <a:schemeClr val="tx1"/>
            </a:solidFill>
            <a:miter lim="800000"/>
            <a:headEnd/>
            <a:tailEnd/>
          </a:ln>
          <a:effectLst/>
        </p:spPr>
        <p:txBody>
          <a:bodyPr wrap="none" rtlCol="0" anchor="ctr"/>
          <a:lstStyle/>
          <a:p>
            <a:pPr algn="ctr"/>
            <a:r>
              <a:rPr lang="en-US" sz="1200" b="1" dirty="0"/>
              <a:t>OSAL API</a:t>
            </a:r>
          </a:p>
        </p:txBody>
      </p:sp>
      <p:sp>
        <p:nvSpPr>
          <p:cNvPr id="30" name="Cube 29">
            <a:extLst>
              <a:ext uri="{FF2B5EF4-FFF2-40B4-BE49-F238E27FC236}">
                <a16:creationId xmlns:a16="http://schemas.microsoft.com/office/drawing/2014/main" id="{6BE92313-A9FF-4A01-90B0-D17AE3AE812B}"/>
              </a:ext>
            </a:extLst>
          </p:cNvPr>
          <p:cNvSpPr/>
          <p:nvPr/>
        </p:nvSpPr>
        <p:spPr bwMode="auto">
          <a:xfrm>
            <a:off x="9698123" y="2749406"/>
            <a:ext cx="1901565" cy="548640"/>
          </a:xfrm>
          <a:prstGeom prst="cube">
            <a:avLst/>
          </a:prstGeom>
          <a:solidFill>
            <a:srgbClr val="7AC6DC"/>
          </a:solidFill>
          <a:ln w="9525">
            <a:solidFill>
              <a:schemeClr val="tx1"/>
            </a:solidFill>
            <a:miter lim="800000"/>
            <a:headEnd/>
            <a:tailEnd/>
          </a:ln>
          <a:effectLst/>
        </p:spPr>
        <p:txBody>
          <a:bodyPr wrap="none" rtlCol="0" anchor="ctr"/>
          <a:lstStyle/>
          <a:p>
            <a:pPr algn="ctr"/>
            <a:r>
              <a:rPr lang="en-US" sz="1200" b="1" dirty="0"/>
              <a:t>PSP API</a:t>
            </a:r>
          </a:p>
        </p:txBody>
      </p:sp>
      <p:sp>
        <p:nvSpPr>
          <p:cNvPr id="38" name="Cube 37">
            <a:extLst>
              <a:ext uri="{FF2B5EF4-FFF2-40B4-BE49-F238E27FC236}">
                <a16:creationId xmlns:a16="http://schemas.microsoft.com/office/drawing/2014/main" id="{D1136E5C-0AB0-465C-B2A5-EBCD58B94D7B}"/>
              </a:ext>
            </a:extLst>
          </p:cNvPr>
          <p:cNvSpPr/>
          <p:nvPr/>
        </p:nvSpPr>
        <p:spPr bwMode="auto">
          <a:xfrm>
            <a:off x="7945523" y="2374384"/>
            <a:ext cx="3654165" cy="452312"/>
          </a:xfrm>
          <a:prstGeom prst="cube">
            <a:avLst/>
          </a:prstGeom>
          <a:solidFill>
            <a:srgbClr val="7AC6DC"/>
          </a:solidFill>
          <a:ln w="9525">
            <a:solidFill>
              <a:schemeClr val="tx1"/>
            </a:solidFill>
            <a:miter lim="800000"/>
            <a:headEnd/>
            <a:tailEnd/>
          </a:ln>
          <a:effectLst/>
        </p:spPr>
        <p:txBody>
          <a:bodyPr wrap="none" rtlCol="0" anchor="ctr"/>
          <a:lstStyle/>
          <a:p>
            <a:pPr algn="ctr"/>
            <a:r>
              <a:rPr lang="en-US" sz="1200" b="1" dirty="0" err="1"/>
              <a:t>cFE</a:t>
            </a:r>
            <a:endParaRPr lang="en-US" sz="1200" b="1" dirty="0"/>
          </a:p>
        </p:txBody>
      </p:sp>
      <p:sp>
        <p:nvSpPr>
          <p:cNvPr id="39" name="Cube 38">
            <a:extLst>
              <a:ext uri="{FF2B5EF4-FFF2-40B4-BE49-F238E27FC236}">
                <a16:creationId xmlns:a16="http://schemas.microsoft.com/office/drawing/2014/main" id="{079E135D-9407-46F3-8A62-9D5A0BE2B0AE}"/>
              </a:ext>
            </a:extLst>
          </p:cNvPr>
          <p:cNvSpPr/>
          <p:nvPr/>
        </p:nvSpPr>
        <p:spPr bwMode="auto">
          <a:xfrm>
            <a:off x="7945524" y="1981506"/>
            <a:ext cx="1300718" cy="452312"/>
          </a:xfrm>
          <a:prstGeom prst="cube">
            <a:avLst/>
          </a:prstGeom>
          <a:solidFill>
            <a:srgbClr val="7AC6DC"/>
          </a:solidFill>
          <a:ln w="9525">
            <a:solidFill>
              <a:schemeClr val="tx1"/>
            </a:solidFill>
            <a:miter lim="800000"/>
            <a:headEnd/>
            <a:tailEnd/>
          </a:ln>
          <a:effectLst/>
        </p:spPr>
        <p:txBody>
          <a:bodyPr wrap="none" rtlCol="0" anchor="ctr"/>
          <a:lstStyle/>
          <a:p>
            <a:pPr algn="ctr"/>
            <a:r>
              <a:rPr lang="en-US" sz="1200" b="1" dirty="0"/>
              <a:t>House Keeping</a:t>
            </a:r>
          </a:p>
        </p:txBody>
      </p:sp>
      <p:sp>
        <p:nvSpPr>
          <p:cNvPr id="41" name="Cube 40">
            <a:extLst>
              <a:ext uri="{FF2B5EF4-FFF2-40B4-BE49-F238E27FC236}">
                <a16:creationId xmlns:a16="http://schemas.microsoft.com/office/drawing/2014/main" id="{A8176329-EB34-4C89-A57C-AE49F03C0643}"/>
              </a:ext>
            </a:extLst>
          </p:cNvPr>
          <p:cNvSpPr/>
          <p:nvPr/>
        </p:nvSpPr>
        <p:spPr bwMode="auto">
          <a:xfrm>
            <a:off x="9220325" y="1981506"/>
            <a:ext cx="1197934" cy="452312"/>
          </a:xfrm>
          <a:prstGeom prst="cube">
            <a:avLst/>
          </a:prstGeom>
          <a:solidFill>
            <a:srgbClr val="7AC6DC"/>
          </a:solidFill>
          <a:ln w="9525">
            <a:solidFill>
              <a:schemeClr val="tx1"/>
            </a:solidFill>
            <a:miter lim="800000"/>
            <a:headEnd/>
            <a:tailEnd/>
          </a:ln>
          <a:effectLst/>
        </p:spPr>
        <p:txBody>
          <a:bodyPr wrap="none" rtlCol="0" anchor="ctr"/>
          <a:lstStyle/>
          <a:p>
            <a:pPr algn="ctr"/>
            <a:r>
              <a:rPr lang="en-US" sz="1200" b="1" dirty="0"/>
              <a:t>CI</a:t>
            </a:r>
          </a:p>
        </p:txBody>
      </p:sp>
      <p:sp>
        <p:nvSpPr>
          <p:cNvPr id="42" name="Cube 41">
            <a:extLst>
              <a:ext uri="{FF2B5EF4-FFF2-40B4-BE49-F238E27FC236}">
                <a16:creationId xmlns:a16="http://schemas.microsoft.com/office/drawing/2014/main" id="{78BF928C-5C96-48C8-B3CF-AF27FCDC10CC}"/>
              </a:ext>
            </a:extLst>
          </p:cNvPr>
          <p:cNvSpPr/>
          <p:nvPr/>
        </p:nvSpPr>
        <p:spPr bwMode="auto">
          <a:xfrm>
            <a:off x="10394663" y="1981506"/>
            <a:ext cx="1218308" cy="452312"/>
          </a:xfrm>
          <a:prstGeom prst="cube">
            <a:avLst/>
          </a:prstGeom>
          <a:solidFill>
            <a:srgbClr val="7AC6DC"/>
          </a:solidFill>
          <a:ln w="9525">
            <a:solidFill>
              <a:schemeClr val="tx1"/>
            </a:solidFill>
            <a:miter lim="800000"/>
            <a:headEnd/>
            <a:tailEnd/>
          </a:ln>
          <a:effectLst/>
        </p:spPr>
        <p:txBody>
          <a:bodyPr wrap="none" rtlCol="0" anchor="ctr"/>
          <a:lstStyle/>
          <a:p>
            <a:pPr algn="ctr"/>
            <a:r>
              <a:rPr lang="en-US" sz="1200" b="1" dirty="0"/>
              <a:t>TO</a:t>
            </a:r>
          </a:p>
        </p:txBody>
      </p:sp>
      <p:sp>
        <p:nvSpPr>
          <p:cNvPr id="45" name="Rectangle 44">
            <a:extLst>
              <a:ext uri="{FF2B5EF4-FFF2-40B4-BE49-F238E27FC236}">
                <a16:creationId xmlns:a16="http://schemas.microsoft.com/office/drawing/2014/main" id="{1ECD1994-AEF8-419D-BE88-98F027FAFF3C}"/>
              </a:ext>
            </a:extLst>
          </p:cNvPr>
          <p:cNvSpPr/>
          <p:nvPr/>
        </p:nvSpPr>
        <p:spPr>
          <a:xfrm>
            <a:off x="633818" y="5789624"/>
            <a:ext cx="10797122" cy="480402"/>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Leveraging existing work got us a long way, but there was a major issue…</a:t>
            </a:r>
            <a:endParaRPr lang="en-US" sz="1800" b="1" dirty="0">
              <a:solidFill>
                <a:schemeClr val="tx1"/>
              </a:solidFill>
              <a:latin typeface="Arial" pitchFamily="-110" charset="0"/>
            </a:endParaRPr>
          </a:p>
        </p:txBody>
      </p:sp>
    </p:spTree>
    <p:extLst>
      <p:ext uri="{BB962C8B-B14F-4D97-AF65-F5344CB8AC3E}">
        <p14:creationId xmlns:p14="http://schemas.microsoft.com/office/powerpoint/2010/main" val="3752989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2821F-30F0-4EE6-985F-616217231A41}"/>
              </a:ext>
            </a:extLst>
          </p:cNvPr>
          <p:cNvSpPr>
            <a:spLocks noGrp="1"/>
          </p:cNvSpPr>
          <p:nvPr>
            <p:ph type="title"/>
          </p:nvPr>
        </p:nvSpPr>
        <p:spPr/>
        <p:txBody>
          <a:bodyPr/>
          <a:lstStyle/>
          <a:p>
            <a:r>
              <a:rPr lang="en-US" dirty="0"/>
              <a:t>Issue</a:t>
            </a:r>
          </a:p>
        </p:txBody>
      </p:sp>
      <p:sp>
        <p:nvSpPr>
          <p:cNvPr id="3" name="Content Placeholder 2">
            <a:extLst>
              <a:ext uri="{FF2B5EF4-FFF2-40B4-BE49-F238E27FC236}">
                <a16:creationId xmlns:a16="http://schemas.microsoft.com/office/drawing/2014/main" id="{B64BA2DF-BDE2-47C7-B837-D3301DE2A24B}"/>
              </a:ext>
            </a:extLst>
          </p:cNvPr>
          <p:cNvSpPr>
            <a:spLocks noGrp="1"/>
          </p:cNvSpPr>
          <p:nvPr>
            <p:ph idx="1"/>
          </p:nvPr>
        </p:nvSpPr>
        <p:spPr>
          <a:xfrm>
            <a:off x="633819" y="1289304"/>
            <a:ext cx="7775437" cy="3725148"/>
          </a:xfrm>
        </p:spPr>
        <p:txBody>
          <a:bodyPr/>
          <a:lstStyle/>
          <a:p>
            <a:r>
              <a:rPr lang="en-US" sz="1800" dirty="0"/>
              <a:t>Mismatch between </a:t>
            </a:r>
            <a:r>
              <a:rPr lang="en-US" sz="1800" dirty="0" err="1"/>
              <a:t>cFS’</a:t>
            </a:r>
            <a:r>
              <a:rPr lang="en-US" sz="1800" dirty="0"/>
              <a:t> dynamic resource usage and </a:t>
            </a:r>
            <a:r>
              <a:rPr lang="en-US" sz="1800" dirty="0" err="1"/>
              <a:t>CAmKES</a:t>
            </a:r>
            <a:r>
              <a:rPr lang="en-US" sz="1800" dirty="0"/>
              <a:t> static resource allocation</a:t>
            </a:r>
          </a:p>
          <a:p>
            <a:pPr lvl="1"/>
            <a:r>
              <a:rPr lang="en-US" sz="1600" dirty="0" err="1"/>
              <a:t>CAmKES</a:t>
            </a:r>
            <a:r>
              <a:rPr lang="en-US" sz="1600" dirty="0"/>
              <a:t> requires that all resources be specified up-front in a configuration file</a:t>
            </a:r>
          </a:p>
          <a:p>
            <a:pPr lvl="1"/>
            <a:r>
              <a:rPr lang="en-US" sz="1600" dirty="0" err="1"/>
              <a:t>cFS</a:t>
            </a:r>
            <a:r>
              <a:rPr lang="en-US" sz="1600" dirty="0"/>
              <a:t> assumes that it can freely ask the OS for resources at any point and in any number</a:t>
            </a:r>
          </a:p>
          <a:p>
            <a:pPr lvl="1"/>
            <a:r>
              <a:rPr lang="en-US" sz="1600" dirty="0"/>
              <a:t>Work Around: Experimentally determine a reasonable upper bound</a:t>
            </a:r>
          </a:p>
          <a:p>
            <a:pPr lvl="1"/>
            <a:r>
              <a:rPr lang="en-US" sz="1600" dirty="0"/>
              <a:t>Not a good long-term, high-assurance solution</a:t>
            </a:r>
          </a:p>
        </p:txBody>
      </p:sp>
      <p:cxnSp>
        <p:nvCxnSpPr>
          <p:cNvPr id="4" name="Straight Connector 3">
            <a:extLst>
              <a:ext uri="{FF2B5EF4-FFF2-40B4-BE49-F238E27FC236}">
                <a16:creationId xmlns:a16="http://schemas.microsoft.com/office/drawing/2014/main" id="{9F85C366-F566-41A6-9C9B-071668902643}"/>
              </a:ext>
            </a:extLst>
          </p:cNvPr>
          <p:cNvCxnSpPr>
            <a:cxnSpLocks/>
          </p:cNvCxnSpPr>
          <p:nvPr/>
        </p:nvCxnSpPr>
        <p:spPr bwMode="auto">
          <a:xfrm>
            <a:off x="8753867" y="2392121"/>
            <a:ext cx="0" cy="1283244"/>
          </a:xfrm>
          <a:prstGeom prst="line">
            <a:avLst/>
          </a:prstGeom>
          <a:solidFill>
            <a:schemeClr val="accent1"/>
          </a:solidFill>
          <a:ln w="50800" cap="flat" cmpd="sng" algn="ctr">
            <a:solidFill>
              <a:schemeClr val="tx1"/>
            </a:solidFill>
            <a:prstDash val="solid"/>
            <a:round/>
            <a:headEnd type="none" w="sm" len="sm"/>
            <a:tailEnd type="none" w="sm" len="sm"/>
          </a:ln>
          <a:effectLst/>
        </p:spPr>
      </p:cxnSp>
      <p:cxnSp>
        <p:nvCxnSpPr>
          <p:cNvPr id="5" name="Straight Connector 4">
            <a:extLst>
              <a:ext uri="{FF2B5EF4-FFF2-40B4-BE49-F238E27FC236}">
                <a16:creationId xmlns:a16="http://schemas.microsoft.com/office/drawing/2014/main" id="{4EE00F1A-0BAD-4F3C-8A83-1D2856AE011C}"/>
              </a:ext>
            </a:extLst>
          </p:cNvPr>
          <p:cNvCxnSpPr>
            <a:cxnSpLocks/>
          </p:cNvCxnSpPr>
          <p:nvPr/>
        </p:nvCxnSpPr>
        <p:spPr bwMode="auto">
          <a:xfrm>
            <a:off x="8733744" y="3689607"/>
            <a:ext cx="3295040" cy="10905"/>
          </a:xfrm>
          <a:prstGeom prst="line">
            <a:avLst/>
          </a:prstGeom>
          <a:solidFill>
            <a:schemeClr val="accent1"/>
          </a:solidFill>
          <a:ln w="50800" cap="flat" cmpd="sng" algn="ctr">
            <a:solidFill>
              <a:schemeClr val="tx1"/>
            </a:solidFill>
            <a:prstDash val="solid"/>
            <a:round/>
            <a:headEnd type="none" w="sm" len="sm"/>
            <a:tailEnd type="triangle" w="sm" len="sm"/>
          </a:ln>
          <a:effectLst/>
        </p:spPr>
      </p:cxnSp>
      <p:sp>
        <p:nvSpPr>
          <p:cNvPr id="6" name="Rectangle 5">
            <a:extLst>
              <a:ext uri="{FF2B5EF4-FFF2-40B4-BE49-F238E27FC236}">
                <a16:creationId xmlns:a16="http://schemas.microsoft.com/office/drawing/2014/main" id="{94283D12-7869-43DE-A590-E3EB23BDFAE8}"/>
              </a:ext>
            </a:extLst>
          </p:cNvPr>
          <p:cNvSpPr/>
          <p:nvPr/>
        </p:nvSpPr>
        <p:spPr bwMode="auto">
          <a:xfrm>
            <a:off x="8878529" y="3396788"/>
            <a:ext cx="2967373" cy="228600"/>
          </a:xfrm>
          <a:prstGeom prst="rect">
            <a:avLst/>
          </a:prstGeom>
          <a:ln>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110" charset="0"/>
              </a:rPr>
              <a:t>Executive Services</a:t>
            </a:r>
          </a:p>
        </p:txBody>
      </p:sp>
      <p:sp>
        <p:nvSpPr>
          <p:cNvPr id="8" name="Rectangle 7">
            <a:extLst>
              <a:ext uri="{FF2B5EF4-FFF2-40B4-BE49-F238E27FC236}">
                <a16:creationId xmlns:a16="http://schemas.microsoft.com/office/drawing/2014/main" id="{1F5242AD-7302-4260-81CC-0C42AB1C05CA}"/>
              </a:ext>
            </a:extLst>
          </p:cNvPr>
          <p:cNvSpPr/>
          <p:nvPr/>
        </p:nvSpPr>
        <p:spPr bwMode="auto">
          <a:xfrm>
            <a:off x="8979458" y="3053636"/>
            <a:ext cx="819368" cy="228600"/>
          </a:xfrm>
          <a:prstGeom prst="rect">
            <a:avLst/>
          </a:prstGeom>
          <a:ln>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110" charset="0"/>
              </a:rPr>
              <a:t>CFDP</a:t>
            </a:r>
          </a:p>
        </p:txBody>
      </p:sp>
      <p:sp>
        <p:nvSpPr>
          <p:cNvPr id="9" name="Rectangle 8">
            <a:extLst>
              <a:ext uri="{FF2B5EF4-FFF2-40B4-BE49-F238E27FC236}">
                <a16:creationId xmlns:a16="http://schemas.microsoft.com/office/drawing/2014/main" id="{CED5B3F2-423A-4D37-A67E-D856D01635E4}"/>
              </a:ext>
            </a:extLst>
          </p:cNvPr>
          <p:cNvSpPr/>
          <p:nvPr/>
        </p:nvSpPr>
        <p:spPr bwMode="auto">
          <a:xfrm>
            <a:off x="9712493" y="2710484"/>
            <a:ext cx="1316499" cy="228600"/>
          </a:xfrm>
          <a:prstGeom prst="rect">
            <a:avLst/>
          </a:prstGeom>
          <a:ln>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110" charset="0"/>
              </a:rPr>
              <a:t>File Manager</a:t>
            </a:r>
          </a:p>
        </p:txBody>
      </p:sp>
      <p:sp>
        <p:nvSpPr>
          <p:cNvPr id="10" name="Rectangle 9">
            <a:extLst>
              <a:ext uri="{FF2B5EF4-FFF2-40B4-BE49-F238E27FC236}">
                <a16:creationId xmlns:a16="http://schemas.microsoft.com/office/drawing/2014/main" id="{71E90C20-F0CA-4480-8DA7-5560F80EB8C3}"/>
              </a:ext>
            </a:extLst>
          </p:cNvPr>
          <p:cNvSpPr/>
          <p:nvPr/>
        </p:nvSpPr>
        <p:spPr bwMode="auto">
          <a:xfrm>
            <a:off x="8878529" y="2412921"/>
            <a:ext cx="1364333" cy="228600"/>
          </a:xfrm>
          <a:prstGeom prst="rect">
            <a:avLst/>
          </a:prstGeom>
          <a:ln>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110" charset="0"/>
              </a:rPr>
              <a:t>Payload App v1</a:t>
            </a:r>
          </a:p>
        </p:txBody>
      </p:sp>
      <p:sp>
        <p:nvSpPr>
          <p:cNvPr id="11" name="Rectangle 10">
            <a:extLst>
              <a:ext uri="{FF2B5EF4-FFF2-40B4-BE49-F238E27FC236}">
                <a16:creationId xmlns:a16="http://schemas.microsoft.com/office/drawing/2014/main" id="{CC21C469-6177-40A8-95B8-648A1C33516E}"/>
              </a:ext>
            </a:extLst>
          </p:cNvPr>
          <p:cNvSpPr/>
          <p:nvPr/>
        </p:nvSpPr>
        <p:spPr bwMode="auto">
          <a:xfrm>
            <a:off x="10587472" y="2412921"/>
            <a:ext cx="1364333" cy="228600"/>
          </a:xfrm>
          <a:prstGeom prst="rect">
            <a:avLst/>
          </a:prstGeom>
          <a:ln>
            <a:solidFill>
              <a:schemeClr val="tx1"/>
            </a:solidFill>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110" charset="0"/>
              </a:rPr>
              <a:t>Payload App v2</a:t>
            </a:r>
          </a:p>
        </p:txBody>
      </p:sp>
      <p:sp>
        <p:nvSpPr>
          <p:cNvPr id="12" name="TextBox 11">
            <a:extLst>
              <a:ext uri="{FF2B5EF4-FFF2-40B4-BE49-F238E27FC236}">
                <a16:creationId xmlns:a16="http://schemas.microsoft.com/office/drawing/2014/main" id="{10CB6556-687D-429E-950C-0C1CDBA38FEC}"/>
              </a:ext>
            </a:extLst>
          </p:cNvPr>
          <p:cNvSpPr txBox="1"/>
          <p:nvPr/>
        </p:nvSpPr>
        <p:spPr>
          <a:xfrm>
            <a:off x="8101840" y="2952072"/>
            <a:ext cx="631904" cy="307777"/>
          </a:xfrm>
          <a:prstGeom prst="rect">
            <a:avLst/>
          </a:prstGeom>
          <a:noFill/>
        </p:spPr>
        <p:txBody>
          <a:bodyPr wrap="none" rtlCol="0">
            <a:spAutoFit/>
          </a:bodyPr>
          <a:lstStyle/>
          <a:p>
            <a:pPr algn="ctr"/>
            <a:r>
              <a:rPr lang="en-US" sz="1400" b="1"/>
              <a:t>Apps</a:t>
            </a:r>
          </a:p>
        </p:txBody>
      </p:sp>
      <p:sp>
        <p:nvSpPr>
          <p:cNvPr id="13" name="TextBox 12">
            <a:extLst>
              <a:ext uri="{FF2B5EF4-FFF2-40B4-BE49-F238E27FC236}">
                <a16:creationId xmlns:a16="http://schemas.microsoft.com/office/drawing/2014/main" id="{8688ED3A-10E0-457D-8A86-5D8C27C01BA0}"/>
              </a:ext>
            </a:extLst>
          </p:cNvPr>
          <p:cNvSpPr txBox="1"/>
          <p:nvPr/>
        </p:nvSpPr>
        <p:spPr>
          <a:xfrm>
            <a:off x="10429211" y="3700512"/>
            <a:ext cx="599781" cy="307777"/>
          </a:xfrm>
          <a:prstGeom prst="rect">
            <a:avLst/>
          </a:prstGeom>
          <a:noFill/>
        </p:spPr>
        <p:txBody>
          <a:bodyPr wrap="none" rtlCol="0">
            <a:spAutoFit/>
          </a:bodyPr>
          <a:lstStyle/>
          <a:p>
            <a:pPr algn="ctr"/>
            <a:r>
              <a:rPr lang="en-US" sz="1400" b="1" dirty="0"/>
              <a:t>Time</a:t>
            </a:r>
          </a:p>
        </p:txBody>
      </p:sp>
      <p:sp>
        <p:nvSpPr>
          <p:cNvPr id="20" name="Rectangle 19">
            <a:extLst>
              <a:ext uri="{FF2B5EF4-FFF2-40B4-BE49-F238E27FC236}">
                <a16:creationId xmlns:a16="http://schemas.microsoft.com/office/drawing/2014/main" id="{B20088C4-00B9-42C9-92B9-7249FC051FF6}"/>
              </a:ext>
            </a:extLst>
          </p:cNvPr>
          <p:cNvSpPr/>
          <p:nvPr/>
        </p:nvSpPr>
        <p:spPr>
          <a:xfrm>
            <a:off x="633820" y="5631429"/>
            <a:ext cx="10797122" cy="480402"/>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We decided the solution was to build a new OS around seL4</a:t>
            </a:r>
            <a:endParaRPr lang="en-US" sz="1800" b="1" dirty="0">
              <a:solidFill>
                <a:schemeClr val="tx1"/>
              </a:solidFill>
              <a:latin typeface="Arial" pitchFamily="-110" charset="0"/>
            </a:endParaRPr>
          </a:p>
        </p:txBody>
      </p:sp>
    </p:spTree>
    <p:extLst>
      <p:ext uri="{BB962C8B-B14F-4D97-AF65-F5344CB8AC3E}">
        <p14:creationId xmlns:p14="http://schemas.microsoft.com/office/powerpoint/2010/main" val="1900572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BCFDE-6AE8-471B-AE49-9B90462C6486}"/>
              </a:ext>
            </a:extLst>
          </p:cNvPr>
          <p:cNvSpPr>
            <a:spLocks noGrp="1"/>
          </p:cNvSpPr>
          <p:nvPr>
            <p:ph type="title"/>
          </p:nvPr>
        </p:nvSpPr>
        <p:spPr/>
        <p:txBody>
          <a:bodyPr/>
          <a:lstStyle/>
          <a:p>
            <a:r>
              <a:rPr lang="en-US" dirty="0"/>
              <a:t>Magnetite</a:t>
            </a:r>
          </a:p>
        </p:txBody>
      </p:sp>
      <p:sp>
        <p:nvSpPr>
          <p:cNvPr id="4" name="Content Placeholder 3">
            <a:extLst>
              <a:ext uri="{FF2B5EF4-FFF2-40B4-BE49-F238E27FC236}">
                <a16:creationId xmlns:a16="http://schemas.microsoft.com/office/drawing/2014/main" id="{4B75004F-7B9E-45CA-89AE-F300C72707C7}"/>
              </a:ext>
            </a:extLst>
          </p:cNvPr>
          <p:cNvSpPr>
            <a:spLocks noGrp="1"/>
          </p:cNvSpPr>
          <p:nvPr>
            <p:ph idx="1"/>
          </p:nvPr>
        </p:nvSpPr>
        <p:spPr>
          <a:xfrm>
            <a:off x="633818" y="1289304"/>
            <a:ext cx="6407765" cy="4091731"/>
          </a:xfrm>
        </p:spPr>
        <p:txBody>
          <a:bodyPr/>
          <a:lstStyle/>
          <a:p>
            <a:r>
              <a:rPr lang="en-US" dirty="0"/>
              <a:t>New OS written in Rust</a:t>
            </a:r>
          </a:p>
          <a:p>
            <a:pPr lvl="1"/>
            <a:r>
              <a:rPr lang="en-US" dirty="0"/>
              <a:t>Eliminates memory-safety vulnerabilities</a:t>
            </a:r>
          </a:p>
          <a:p>
            <a:pPr lvl="1"/>
            <a:r>
              <a:rPr lang="en-US" dirty="0"/>
              <a:t>Builds directly on seL4</a:t>
            </a:r>
          </a:p>
          <a:p>
            <a:r>
              <a:rPr lang="en-US" dirty="0"/>
              <a:t>Composed of Many System Services</a:t>
            </a:r>
          </a:p>
          <a:p>
            <a:pPr lvl="1"/>
            <a:r>
              <a:rPr lang="en-US" dirty="0"/>
              <a:t>Motivated by the principle of least privilege</a:t>
            </a:r>
          </a:p>
          <a:p>
            <a:pPr lvl="1"/>
            <a:r>
              <a:rPr lang="en-US" dirty="0"/>
              <a:t>Each services handles a particular type of functionality</a:t>
            </a:r>
          </a:p>
          <a:p>
            <a:pPr lvl="1"/>
            <a:r>
              <a:rPr lang="en-US" dirty="0"/>
              <a:t>Services are isolated, independent processes</a:t>
            </a:r>
          </a:p>
          <a:p>
            <a:r>
              <a:rPr lang="en-US" dirty="0"/>
              <a:t>Services support dynamic creation of resources</a:t>
            </a:r>
          </a:p>
          <a:p>
            <a:pPr lvl="1"/>
            <a:r>
              <a:rPr lang="en-US" dirty="0"/>
              <a:t>Needed seL4 capabilities are created dynamically</a:t>
            </a:r>
          </a:p>
          <a:p>
            <a:r>
              <a:rPr lang="en-US" dirty="0"/>
              <a:t>Supports the functionality required by </a:t>
            </a:r>
            <a:r>
              <a:rPr lang="en-US" dirty="0" err="1"/>
              <a:t>cFS</a:t>
            </a:r>
            <a:endParaRPr lang="en-US" dirty="0"/>
          </a:p>
          <a:p>
            <a:endParaRPr lang="en-US" dirty="0"/>
          </a:p>
        </p:txBody>
      </p:sp>
      <p:sp>
        <p:nvSpPr>
          <p:cNvPr id="6" name="Rectangle 5">
            <a:extLst>
              <a:ext uri="{FF2B5EF4-FFF2-40B4-BE49-F238E27FC236}">
                <a16:creationId xmlns:a16="http://schemas.microsoft.com/office/drawing/2014/main" id="{844D82D4-0392-43FE-9A52-A530FD800243}"/>
              </a:ext>
            </a:extLst>
          </p:cNvPr>
          <p:cNvSpPr/>
          <p:nvPr/>
        </p:nvSpPr>
        <p:spPr>
          <a:xfrm>
            <a:off x="7041584" y="2139648"/>
            <a:ext cx="2373637" cy="283939"/>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1045090">
              <a:defRPr/>
            </a:pPr>
            <a:r>
              <a:rPr lang="en-US" sz="1600" kern="0" dirty="0">
                <a:solidFill>
                  <a:prstClr val="white"/>
                </a:solidFill>
                <a:latin typeface="Calibri" panose="020F0502020204030204"/>
              </a:rPr>
              <a:t>C App</a:t>
            </a:r>
          </a:p>
        </p:txBody>
      </p:sp>
      <p:sp>
        <p:nvSpPr>
          <p:cNvPr id="7" name="Rectangle 6">
            <a:extLst>
              <a:ext uri="{FF2B5EF4-FFF2-40B4-BE49-F238E27FC236}">
                <a16:creationId xmlns:a16="http://schemas.microsoft.com/office/drawing/2014/main" id="{9B509D0E-DFE4-4DF0-B053-D107A6A67B92}"/>
              </a:ext>
            </a:extLst>
          </p:cNvPr>
          <p:cNvSpPr/>
          <p:nvPr/>
        </p:nvSpPr>
        <p:spPr>
          <a:xfrm>
            <a:off x="7041584" y="5186717"/>
            <a:ext cx="4854739" cy="381979"/>
          </a:xfrm>
          <a:prstGeom prst="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defTabSz="1045090">
              <a:defRPr/>
            </a:pPr>
            <a:r>
              <a:rPr lang="en-US" sz="1482" kern="0" dirty="0">
                <a:solidFill>
                  <a:prstClr val="white"/>
                </a:solidFill>
                <a:latin typeface="Calibri" panose="020F0502020204030204"/>
              </a:rPr>
              <a:t>SeL4</a:t>
            </a:r>
          </a:p>
        </p:txBody>
      </p:sp>
      <p:sp>
        <p:nvSpPr>
          <p:cNvPr id="8" name="Rectangle 7">
            <a:extLst>
              <a:ext uri="{FF2B5EF4-FFF2-40B4-BE49-F238E27FC236}">
                <a16:creationId xmlns:a16="http://schemas.microsoft.com/office/drawing/2014/main" id="{08F1CDB2-C74F-4B3A-90E4-ADC679212B0F}"/>
              </a:ext>
            </a:extLst>
          </p:cNvPr>
          <p:cNvSpPr/>
          <p:nvPr/>
        </p:nvSpPr>
        <p:spPr>
          <a:xfrm>
            <a:off x="8728697" y="3531664"/>
            <a:ext cx="1410789" cy="52251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045090">
              <a:defRPr/>
            </a:pPr>
            <a:r>
              <a:rPr lang="en-US" sz="1600" kern="0" dirty="0">
                <a:solidFill>
                  <a:prstClr val="white"/>
                </a:solidFill>
                <a:latin typeface="Calibri" panose="020F0502020204030204"/>
              </a:rPr>
              <a:t>Timer service</a:t>
            </a:r>
          </a:p>
        </p:txBody>
      </p:sp>
      <p:sp>
        <p:nvSpPr>
          <p:cNvPr id="9" name="Rectangle 8">
            <a:extLst>
              <a:ext uri="{FF2B5EF4-FFF2-40B4-BE49-F238E27FC236}">
                <a16:creationId xmlns:a16="http://schemas.microsoft.com/office/drawing/2014/main" id="{ABD432D5-D958-4F1F-B186-186A19A4E4E5}"/>
              </a:ext>
            </a:extLst>
          </p:cNvPr>
          <p:cNvSpPr/>
          <p:nvPr/>
        </p:nvSpPr>
        <p:spPr>
          <a:xfrm>
            <a:off x="8728696" y="2958791"/>
            <a:ext cx="1410789" cy="52251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045090">
              <a:defRPr/>
            </a:pPr>
            <a:r>
              <a:rPr lang="en-US" sz="1600" kern="0" dirty="0">
                <a:solidFill>
                  <a:prstClr val="white"/>
                </a:solidFill>
                <a:latin typeface="Calibri" panose="020F0502020204030204"/>
              </a:rPr>
              <a:t>Event service</a:t>
            </a:r>
          </a:p>
        </p:txBody>
      </p:sp>
      <p:sp>
        <p:nvSpPr>
          <p:cNvPr id="10" name="Rectangle 9">
            <a:extLst>
              <a:ext uri="{FF2B5EF4-FFF2-40B4-BE49-F238E27FC236}">
                <a16:creationId xmlns:a16="http://schemas.microsoft.com/office/drawing/2014/main" id="{B2595CFA-422E-46F8-A7CB-BFF7919A9EC6}"/>
              </a:ext>
            </a:extLst>
          </p:cNvPr>
          <p:cNvSpPr/>
          <p:nvPr/>
        </p:nvSpPr>
        <p:spPr>
          <a:xfrm>
            <a:off x="7121748" y="3527881"/>
            <a:ext cx="1410789" cy="52251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045090">
              <a:defRPr/>
            </a:pPr>
            <a:r>
              <a:rPr lang="en-US" sz="1600" kern="0" dirty="0">
                <a:solidFill>
                  <a:prstClr val="white"/>
                </a:solidFill>
                <a:latin typeface="Calibri" panose="020F0502020204030204"/>
              </a:rPr>
              <a:t>Channel service</a:t>
            </a:r>
          </a:p>
        </p:txBody>
      </p:sp>
      <p:sp>
        <p:nvSpPr>
          <p:cNvPr id="11" name="Rectangle 10">
            <a:extLst>
              <a:ext uri="{FF2B5EF4-FFF2-40B4-BE49-F238E27FC236}">
                <a16:creationId xmlns:a16="http://schemas.microsoft.com/office/drawing/2014/main" id="{7E290495-7F87-40DD-9338-B0426CFCC9AC}"/>
              </a:ext>
            </a:extLst>
          </p:cNvPr>
          <p:cNvSpPr/>
          <p:nvPr/>
        </p:nvSpPr>
        <p:spPr>
          <a:xfrm>
            <a:off x="10257270" y="2953886"/>
            <a:ext cx="1567543" cy="52251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045090">
              <a:defRPr/>
            </a:pPr>
            <a:r>
              <a:rPr lang="en-US" sz="1600" kern="0" dirty="0">
                <a:solidFill>
                  <a:prstClr val="white"/>
                </a:solidFill>
                <a:latin typeface="Calibri" panose="020F0502020204030204"/>
              </a:rPr>
              <a:t>Synchronization service</a:t>
            </a:r>
          </a:p>
        </p:txBody>
      </p:sp>
      <p:sp>
        <p:nvSpPr>
          <p:cNvPr id="12" name="Rectangle 11">
            <a:extLst>
              <a:ext uri="{FF2B5EF4-FFF2-40B4-BE49-F238E27FC236}">
                <a16:creationId xmlns:a16="http://schemas.microsoft.com/office/drawing/2014/main" id="{CFF9C7F4-9C91-4FC4-9623-E6E40664DECC}"/>
              </a:ext>
            </a:extLst>
          </p:cNvPr>
          <p:cNvSpPr/>
          <p:nvPr/>
        </p:nvSpPr>
        <p:spPr>
          <a:xfrm>
            <a:off x="8728696" y="4146868"/>
            <a:ext cx="1410789" cy="50646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045090">
              <a:defRPr/>
            </a:pPr>
            <a:r>
              <a:rPr lang="en-US" sz="1600" kern="0" dirty="0">
                <a:solidFill>
                  <a:prstClr val="white"/>
                </a:solidFill>
                <a:latin typeface="Calibri" panose="020F0502020204030204"/>
              </a:rPr>
              <a:t>Loader</a:t>
            </a:r>
          </a:p>
        </p:txBody>
      </p:sp>
      <p:sp>
        <p:nvSpPr>
          <p:cNvPr id="13" name="Rectangle 12">
            <a:extLst>
              <a:ext uri="{FF2B5EF4-FFF2-40B4-BE49-F238E27FC236}">
                <a16:creationId xmlns:a16="http://schemas.microsoft.com/office/drawing/2014/main" id="{75C6A3E3-DF3C-4D77-8BAA-D18EE0BA0BBB}"/>
              </a:ext>
            </a:extLst>
          </p:cNvPr>
          <p:cNvSpPr/>
          <p:nvPr/>
        </p:nvSpPr>
        <p:spPr>
          <a:xfrm>
            <a:off x="7121746" y="4135061"/>
            <a:ext cx="1410789" cy="52251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045090">
              <a:defRPr/>
            </a:pPr>
            <a:r>
              <a:rPr lang="en-US" sz="1600" kern="0" dirty="0">
                <a:solidFill>
                  <a:prstClr val="white"/>
                </a:solidFill>
                <a:latin typeface="Calibri" panose="020F0502020204030204"/>
              </a:rPr>
              <a:t>Untyped service</a:t>
            </a:r>
          </a:p>
        </p:txBody>
      </p:sp>
      <p:sp>
        <p:nvSpPr>
          <p:cNvPr id="14" name="Rectangle 13">
            <a:extLst>
              <a:ext uri="{FF2B5EF4-FFF2-40B4-BE49-F238E27FC236}">
                <a16:creationId xmlns:a16="http://schemas.microsoft.com/office/drawing/2014/main" id="{B68E8F98-DEF9-4AB4-B834-30A4F65CD0F3}"/>
              </a:ext>
            </a:extLst>
          </p:cNvPr>
          <p:cNvSpPr/>
          <p:nvPr/>
        </p:nvSpPr>
        <p:spPr>
          <a:xfrm>
            <a:off x="10335646" y="4120169"/>
            <a:ext cx="1410789" cy="52251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045090">
              <a:defRPr/>
            </a:pPr>
            <a:r>
              <a:rPr lang="en-US" sz="1600" kern="0" dirty="0">
                <a:solidFill>
                  <a:prstClr val="white"/>
                </a:solidFill>
                <a:latin typeface="Calibri" panose="020F0502020204030204"/>
              </a:rPr>
              <a:t>Logging service</a:t>
            </a:r>
          </a:p>
        </p:txBody>
      </p:sp>
      <p:sp>
        <p:nvSpPr>
          <p:cNvPr id="15" name="Rectangle 14">
            <a:extLst>
              <a:ext uri="{FF2B5EF4-FFF2-40B4-BE49-F238E27FC236}">
                <a16:creationId xmlns:a16="http://schemas.microsoft.com/office/drawing/2014/main" id="{9590070F-14F9-4CF1-991B-F03F0EB028C0}"/>
              </a:ext>
            </a:extLst>
          </p:cNvPr>
          <p:cNvSpPr/>
          <p:nvPr/>
        </p:nvSpPr>
        <p:spPr>
          <a:xfrm>
            <a:off x="8338551" y="1656516"/>
            <a:ext cx="1076663" cy="470175"/>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1045090">
              <a:defRPr/>
            </a:pPr>
            <a:r>
              <a:rPr lang="en-US" sz="1600" kern="0" dirty="0">
                <a:solidFill>
                  <a:prstClr val="white"/>
                </a:solidFill>
                <a:latin typeface="Calibri" panose="020F0502020204030204"/>
              </a:rPr>
              <a:t>App Thread n</a:t>
            </a:r>
          </a:p>
        </p:txBody>
      </p:sp>
      <p:sp>
        <p:nvSpPr>
          <p:cNvPr id="16" name="Rectangle 15">
            <a:extLst>
              <a:ext uri="{FF2B5EF4-FFF2-40B4-BE49-F238E27FC236}">
                <a16:creationId xmlns:a16="http://schemas.microsoft.com/office/drawing/2014/main" id="{4EE33F10-4EB6-4860-BB2D-A0516AE65491}"/>
              </a:ext>
            </a:extLst>
          </p:cNvPr>
          <p:cNvSpPr/>
          <p:nvPr/>
        </p:nvSpPr>
        <p:spPr>
          <a:xfrm>
            <a:off x="7046946" y="1658665"/>
            <a:ext cx="1076663" cy="470175"/>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1045090">
              <a:defRPr/>
            </a:pPr>
            <a:r>
              <a:rPr lang="en-US" sz="1600" kern="0" dirty="0">
                <a:solidFill>
                  <a:prstClr val="white"/>
                </a:solidFill>
                <a:latin typeface="Calibri" panose="020F0502020204030204"/>
              </a:rPr>
              <a:t>App</a:t>
            </a:r>
            <a:br>
              <a:rPr lang="en-US" sz="1600" kern="0" dirty="0">
                <a:solidFill>
                  <a:prstClr val="white"/>
                </a:solidFill>
                <a:latin typeface="Calibri" panose="020F0502020204030204"/>
              </a:rPr>
            </a:br>
            <a:r>
              <a:rPr lang="en-US" sz="1600" kern="0" dirty="0">
                <a:solidFill>
                  <a:prstClr val="white"/>
                </a:solidFill>
                <a:latin typeface="Calibri" panose="020F0502020204030204"/>
              </a:rPr>
              <a:t>Thread 1</a:t>
            </a:r>
          </a:p>
        </p:txBody>
      </p:sp>
      <p:sp>
        <p:nvSpPr>
          <p:cNvPr id="17" name="Rectangle 16">
            <a:extLst>
              <a:ext uri="{FF2B5EF4-FFF2-40B4-BE49-F238E27FC236}">
                <a16:creationId xmlns:a16="http://schemas.microsoft.com/office/drawing/2014/main" id="{1F5D409E-5FA7-4A4A-8963-7AE8BE44AD49}"/>
              </a:ext>
            </a:extLst>
          </p:cNvPr>
          <p:cNvSpPr/>
          <p:nvPr/>
        </p:nvSpPr>
        <p:spPr>
          <a:xfrm>
            <a:off x="9522693" y="2114970"/>
            <a:ext cx="2373637" cy="305089"/>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1045090">
              <a:defRPr/>
            </a:pPr>
            <a:r>
              <a:rPr lang="en-US" sz="1600" kern="0" dirty="0">
                <a:solidFill>
                  <a:prstClr val="white"/>
                </a:solidFill>
                <a:latin typeface="Calibri" panose="020F0502020204030204"/>
              </a:rPr>
              <a:t>Rust App</a:t>
            </a:r>
          </a:p>
        </p:txBody>
      </p:sp>
      <p:sp>
        <p:nvSpPr>
          <p:cNvPr id="18" name="Rectangle 17">
            <a:extLst>
              <a:ext uri="{FF2B5EF4-FFF2-40B4-BE49-F238E27FC236}">
                <a16:creationId xmlns:a16="http://schemas.microsoft.com/office/drawing/2014/main" id="{4A16F00E-22C0-4049-8B36-A8EE78A29EF7}"/>
              </a:ext>
            </a:extLst>
          </p:cNvPr>
          <p:cNvSpPr/>
          <p:nvPr/>
        </p:nvSpPr>
        <p:spPr>
          <a:xfrm>
            <a:off x="10819660" y="1637740"/>
            <a:ext cx="1076663" cy="470175"/>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1045090">
              <a:defRPr/>
            </a:pPr>
            <a:r>
              <a:rPr lang="en-US" sz="1600" kern="0" dirty="0">
                <a:solidFill>
                  <a:prstClr val="white"/>
                </a:solidFill>
                <a:latin typeface="Calibri" panose="020F0502020204030204"/>
              </a:rPr>
              <a:t>App Thread n</a:t>
            </a:r>
          </a:p>
        </p:txBody>
      </p:sp>
      <p:sp>
        <p:nvSpPr>
          <p:cNvPr id="19" name="Rectangle 18">
            <a:extLst>
              <a:ext uri="{FF2B5EF4-FFF2-40B4-BE49-F238E27FC236}">
                <a16:creationId xmlns:a16="http://schemas.microsoft.com/office/drawing/2014/main" id="{CD8D8825-FFD8-4DC0-9189-1C7915758547}"/>
              </a:ext>
            </a:extLst>
          </p:cNvPr>
          <p:cNvSpPr/>
          <p:nvPr/>
        </p:nvSpPr>
        <p:spPr>
          <a:xfrm>
            <a:off x="9528054" y="1633991"/>
            <a:ext cx="1076663" cy="470175"/>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1045090">
              <a:defRPr/>
            </a:pPr>
            <a:r>
              <a:rPr lang="en-US" sz="1600" kern="0" dirty="0">
                <a:solidFill>
                  <a:prstClr val="white"/>
                </a:solidFill>
                <a:latin typeface="Calibri" panose="020F0502020204030204"/>
              </a:rPr>
              <a:t>App Thread 1</a:t>
            </a:r>
          </a:p>
        </p:txBody>
      </p:sp>
      <p:sp>
        <p:nvSpPr>
          <p:cNvPr id="20" name="Rectangle 19">
            <a:extLst>
              <a:ext uri="{FF2B5EF4-FFF2-40B4-BE49-F238E27FC236}">
                <a16:creationId xmlns:a16="http://schemas.microsoft.com/office/drawing/2014/main" id="{71C94A91-5CFF-48D8-9EE7-7583777705E1}"/>
              </a:ext>
            </a:extLst>
          </p:cNvPr>
          <p:cNvSpPr/>
          <p:nvPr/>
        </p:nvSpPr>
        <p:spPr>
          <a:xfrm>
            <a:off x="7463640" y="2538865"/>
            <a:ext cx="1737695" cy="329198"/>
          </a:xfrm>
          <a:prstGeom prst="rect">
            <a:avLst/>
          </a:prstGeom>
          <a:solidFill>
            <a:srgbClr val="7030A0"/>
          </a:solidFill>
          <a:ln w="12700" cap="flat" cmpd="sng" algn="ctr">
            <a:solidFill>
              <a:srgbClr val="5B9BD5">
                <a:shade val="50000"/>
              </a:srgbClr>
            </a:solidFill>
            <a:prstDash val="solid"/>
            <a:miter lim="800000"/>
          </a:ln>
          <a:effectLst/>
        </p:spPr>
        <p:txBody>
          <a:bodyPr rtlCol="0" anchor="ctr"/>
          <a:lstStyle/>
          <a:p>
            <a:pPr algn="ctr" defTabSz="1045090">
              <a:defRPr/>
            </a:pPr>
            <a:r>
              <a:rPr lang="en-US" sz="1371" kern="0" dirty="0">
                <a:solidFill>
                  <a:prstClr val="white"/>
                </a:solidFill>
                <a:latin typeface="Calibri" panose="020F0502020204030204"/>
              </a:rPr>
              <a:t>App escrow process</a:t>
            </a:r>
          </a:p>
        </p:txBody>
      </p:sp>
      <p:sp>
        <p:nvSpPr>
          <p:cNvPr id="21" name="Rectangle 20">
            <a:extLst>
              <a:ext uri="{FF2B5EF4-FFF2-40B4-BE49-F238E27FC236}">
                <a16:creationId xmlns:a16="http://schemas.microsoft.com/office/drawing/2014/main" id="{19C908C1-486B-444A-989D-8F91225000F6}"/>
              </a:ext>
            </a:extLst>
          </p:cNvPr>
          <p:cNvSpPr/>
          <p:nvPr/>
        </p:nvSpPr>
        <p:spPr>
          <a:xfrm>
            <a:off x="7041584" y="4715804"/>
            <a:ext cx="4854739" cy="385992"/>
          </a:xfrm>
          <a:prstGeom prst="rect">
            <a:avLst/>
          </a:prstGeom>
          <a:solidFill>
            <a:srgbClr val="5B9BD5">
              <a:alpha val="61000"/>
            </a:srgbClr>
          </a:solidFill>
          <a:ln w="12700" cap="flat" cmpd="sng" algn="ctr">
            <a:solidFill>
              <a:srgbClr val="5B9BD5">
                <a:shade val="50000"/>
              </a:srgbClr>
            </a:solidFill>
            <a:prstDash val="sysDash"/>
            <a:miter lim="800000"/>
          </a:ln>
          <a:effectLst/>
        </p:spPr>
        <p:txBody>
          <a:bodyPr rtlCol="0" anchor="ctr"/>
          <a:lstStyle/>
          <a:p>
            <a:pPr algn="ctr" defTabSz="1045090">
              <a:defRPr/>
            </a:pPr>
            <a:r>
              <a:rPr lang="en-US" sz="1600" kern="0" dirty="0">
                <a:solidFill>
                  <a:prstClr val="white"/>
                </a:solidFill>
                <a:latin typeface="Calibri" panose="020F0502020204030204"/>
              </a:rPr>
              <a:t>Root Task</a:t>
            </a:r>
          </a:p>
        </p:txBody>
      </p:sp>
      <p:sp>
        <p:nvSpPr>
          <p:cNvPr id="22" name="Rectangle 21">
            <a:extLst>
              <a:ext uri="{FF2B5EF4-FFF2-40B4-BE49-F238E27FC236}">
                <a16:creationId xmlns:a16="http://schemas.microsoft.com/office/drawing/2014/main" id="{6CFD8730-38AC-4C8E-A895-EF86600E8742}"/>
              </a:ext>
            </a:extLst>
          </p:cNvPr>
          <p:cNvSpPr/>
          <p:nvPr/>
        </p:nvSpPr>
        <p:spPr>
          <a:xfrm>
            <a:off x="10335646" y="3526684"/>
            <a:ext cx="1410789" cy="52251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045090">
              <a:defRPr/>
            </a:pPr>
            <a:r>
              <a:rPr lang="en-US" sz="1600" kern="0" dirty="0">
                <a:solidFill>
                  <a:prstClr val="white"/>
                </a:solidFill>
                <a:latin typeface="Calibri" panose="020F0502020204030204"/>
              </a:rPr>
              <a:t>Ethernet service</a:t>
            </a:r>
          </a:p>
        </p:txBody>
      </p:sp>
      <p:sp>
        <p:nvSpPr>
          <p:cNvPr id="23" name="Rectangle 22">
            <a:extLst>
              <a:ext uri="{FF2B5EF4-FFF2-40B4-BE49-F238E27FC236}">
                <a16:creationId xmlns:a16="http://schemas.microsoft.com/office/drawing/2014/main" id="{650E8378-086B-40D9-A3D4-60A1B1759121}"/>
              </a:ext>
            </a:extLst>
          </p:cNvPr>
          <p:cNvSpPr/>
          <p:nvPr/>
        </p:nvSpPr>
        <p:spPr>
          <a:xfrm>
            <a:off x="7121747" y="2952729"/>
            <a:ext cx="1410789" cy="52251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045090">
              <a:defRPr/>
            </a:pPr>
            <a:r>
              <a:rPr lang="en-US" sz="1600" kern="0" dirty="0">
                <a:solidFill>
                  <a:prstClr val="white"/>
                </a:solidFill>
                <a:latin typeface="Calibri" panose="020F0502020204030204"/>
              </a:rPr>
              <a:t>Network service</a:t>
            </a:r>
          </a:p>
        </p:txBody>
      </p:sp>
      <p:sp>
        <p:nvSpPr>
          <p:cNvPr id="24" name="Rectangle 23">
            <a:extLst>
              <a:ext uri="{FF2B5EF4-FFF2-40B4-BE49-F238E27FC236}">
                <a16:creationId xmlns:a16="http://schemas.microsoft.com/office/drawing/2014/main" id="{A711F25D-770C-477A-BD76-48C93632F632}"/>
              </a:ext>
            </a:extLst>
          </p:cNvPr>
          <p:cNvSpPr/>
          <p:nvPr/>
        </p:nvSpPr>
        <p:spPr>
          <a:xfrm>
            <a:off x="9707217" y="2546834"/>
            <a:ext cx="1737695" cy="329198"/>
          </a:xfrm>
          <a:prstGeom prst="rect">
            <a:avLst/>
          </a:prstGeom>
          <a:solidFill>
            <a:srgbClr val="7030A0"/>
          </a:solidFill>
          <a:ln w="12700" cap="flat" cmpd="sng" algn="ctr">
            <a:solidFill>
              <a:srgbClr val="5B9BD5">
                <a:shade val="50000"/>
              </a:srgbClr>
            </a:solidFill>
            <a:prstDash val="solid"/>
            <a:miter lim="800000"/>
          </a:ln>
          <a:effectLst/>
        </p:spPr>
        <p:txBody>
          <a:bodyPr rtlCol="0" anchor="ctr"/>
          <a:lstStyle/>
          <a:p>
            <a:pPr algn="ctr" defTabSz="1045090">
              <a:defRPr/>
            </a:pPr>
            <a:r>
              <a:rPr lang="en-US" sz="1371" kern="0" dirty="0">
                <a:solidFill>
                  <a:prstClr val="white"/>
                </a:solidFill>
                <a:latin typeface="Calibri" panose="020F0502020204030204"/>
              </a:rPr>
              <a:t>App escrow process</a:t>
            </a:r>
          </a:p>
        </p:txBody>
      </p:sp>
      <p:sp>
        <p:nvSpPr>
          <p:cNvPr id="25" name="Rectangle 24">
            <a:extLst>
              <a:ext uri="{FF2B5EF4-FFF2-40B4-BE49-F238E27FC236}">
                <a16:creationId xmlns:a16="http://schemas.microsoft.com/office/drawing/2014/main" id="{DC32F429-8DAE-4EFF-B01F-7D211FBDC8C6}"/>
              </a:ext>
            </a:extLst>
          </p:cNvPr>
          <p:cNvSpPr/>
          <p:nvPr/>
        </p:nvSpPr>
        <p:spPr>
          <a:xfrm>
            <a:off x="633818" y="5725428"/>
            <a:ext cx="10797122" cy="480402"/>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Magnetite uniquely enables dynamic systems on seL4</a:t>
            </a:r>
            <a:endParaRPr lang="en-US" sz="1800" b="1" dirty="0">
              <a:solidFill>
                <a:schemeClr val="tx1"/>
              </a:solidFill>
              <a:latin typeface="Arial" pitchFamily="-110" charset="0"/>
            </a:endParaRPr>
          </a:p>
        </p:txBody>
      </p:sp>
    </p:spTree>
    <p:extLst>
      <p:ext uri="{BB962C8B-B14F-4D97-AF65-F5344CB8AC3E}">
        <p14:creationId xmlns:p14="http://schemas.microsoft.com/office/powerpoint/2010/main" val="1029556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be 17">
            <a:extLst>
              <a:ext uri="{FF2B5EF4-FFF2-40B4-BE49-F238E27FC236}">
                <a16:creationId xmlns:a16="http://schemas.microsoft.com/office/drawing/2014/main" id="{F038EE0C-70A1-4C74-881C-4DFF657D3FD6}"/>
              </a:ext>
            </a:extLst>
          </p:cNvPr>
          <p:cNvSpPr/>
          <p:nvPr/>
        </p:nvSpPr>
        <p:spPr bwMode="auto">
          <a:xfrm>
            <a:off x="7929970" y="4780696"/>
            <a:ext cx="3654165" cy="457200"/>
          </a:xfrm>
          <a:prstGeom prst="cube">
            <a:avLst/>
          </a:prstGeom>
          <a:solidFill>
            <a:schemeClr val="bg1">
              <a:lumMod val="50000"/>
            </a:schemeClr>
          </a:solidFill>
          <a:ln w="9525">
            <a:solidFill>
              <a:schemeClr val="tx1"/>
            </a:solidFill>
            <a:miter lim="800000"/>
            <a:headEnd/>
            <a:tailEnd/>
          </a:ln>
          <a:effectLst/>
        </p:spPr>
        <p:txBody>
          <a:bodyPr wrap="none" rtlCol="0" anchor="ctr"/>
          <a:lstStyle/>
          <a:p>
            <a:pPr algn="ctr"/>
            <a:r>
              <a:rPr lang="en-US" sz="1200" b="1" dirty="0">
                <a:solidFill>
                  <a:schemeClr val="bg1"/>
                </a:solidFill>
              </a:rPr>
              <a:t>Hardware (ZC702)</a:t>
            </a:r>
          </a:p>
        </p:txBody>
      </p:sp>
      <p:sp>
        <p:nvSpPr>
          <p:cNvPr id="6" name="Cube 5">
            <a:extLst>
              <a:ext uri="{FF2B5EF4-FFF2-40B4-BE49-F238E27FC236}">
                <a16:creationId xmlns:a16="http://schemas.microsoft.com/office/drawing/2014/main" id="{21F48DA8-0A75-4CAF-92F0-5428E73A3F4B}"/>
              </a:ext>
            </a:extLst>
          </p:cNvPr>
          <p:cNvSpPr/>
          <p:nvPr/>
        </p:nvSpPr>
        <p:spPr bwMode="auto">
          <a:xfrm>
            <a:off x="7939623" y="4369339"/>
            <a:ext cx="3654165" cy="457200"/>
          </a:xfrm>
          <a:prstGeom prst="cube">
            <a:avLst/>
          </a:prstGeom>
          <a:solidFill>
            <a:schemeClr val="accent6"/>
          </a:solidFill>
          <a:ln w="9525">
            <a:solidFill>
              <a:schemeClr val="tx1"/>
            </a:solidFill>
            <a:miter lim="800000"/>
            <a:headEnd/>
            <a:tailEnd/>
          </a:ln>
          <a:effectLst/>
        </p:spPr>
        <p:txBody>
          <a:bodyPr wrap="none" rtlCol="0" anchor="ctr"/>
          <a:lstStyle/>
          <a:p>
            <a:pPr algn="ctr"/>
            <a:r>
              <a:rPr lang="en-US" sz="1200" b="1" dirty="0">
                <a:solidFill>
                  <a:schemeClr val="bg1"/>
                </a:solidFill>
              </a:rPr>
              <a:t>seL4</a:t>
            </a:r>
          </a:p>
        </p:txBody>
      </p:sp>
      <p:sp>
        <p:nvSpPr>
          <p:cNvPr id="17" name="Cube 16">
            <a:extLst>
              <a:ext uri="{FF2B5EF4-FFF2-40B4-BE49-F238E27FC236}">
                <a16:creationId xmlns:a16="http://schemas.microsoft.com/office/drawing/2014/main" id="{9C96420C-FEB1-4A5C-9676-DB43FC64E90B}"/>
              </a:ext>
            </a:extLst>
          </p:cNvPr>
          <p:cNvSpPr/>
          <p:nvPr/>
        </p:nvSpPr>
        <p:spPr bwMode="auto">
          <a:xfrm>
            <a:off x="7939623" y="3872241"/>
            <a:ext cx="3654165" cy="548640"/>
          </a:xfrm>
          <a:prstGeom prst="cube">
            <a:avLst/>
          </a:prstGeom>
          <a:solidFill>
            <a:schemeClr val="accent4"/>
          </a:solidFill>
          <a:ln w="9525">
            <a:solidFill>
              <a:schemeClr val="tx1"/>
            </a:solidFill>
            <a:miter lim="800000"/>
            <a:headEnd/>
            <a:tailEnd/>
          </a:ln>
          <a:effectLst/>
        </p:spPr>
        <p:txBody>
          <a:bodyPr wrap="none" rtlCol="0" anchor="ctr"/>
          <a:lstStyle/>
          <a:p>
            <a:pPr algn="ctr"/>
            <a:r>
              <a:rPr lang="en-US" sz="1200" b="1" dirty="0">
                <a:solidFill>
                  <a:schemeClr val="bg1"/>
                </a:solidFill>
              </a:rPr>
              <a:t>Magnetite</a:t>
            </a:r>
          </a:p>
        </p:txBody>
      </p:sp>
      <p:sp>
        <p:nvSpPr>
          <p:cNvPr id="2" name="Title 1">
            <a:extLst>
              <a:ext uri="{FF2B5EF4-FFF2-40B4-BE49-F238E27FC236}">
                <a16:creationId xmlns:a16="http://schemas.microsoft.com/office/drawing/2014/main" id="{2332326F-6D01-48E4-8194-84F81CEC5A93}"/>
              </a:ext>
            </a:extLst>
          </p:cNvPr>
          <p:cNvSpPr>
            <a:spLocks noGrp="1"/>
          </p:cNvSpPr>
          <p:nvPr>
            <p:ph type="title"/>
          </p:nvPr>
        </p:nvSpPr>
        <p:spPr/>
        <p:txBody>
          <a:bodyPr/>
          <a:lstStyle/>
          <a:p>
            <a:r>
              <a:rPr lang="en-US" dirty="0"/>
              <a:t>Final Approach</a:t>
            </a:r>
          </a:p>
        </p:txBody>
      </p:sp>
      <p:sp>
        <p:nvSpPr>
          <p:cNvPr id="4" name="Content Placeholder 3">
            <a:extLst>
              <a:ext uri="{FF2B5EF4-FFF2-40B4-BE49-F238E27FC236}">
                <a16:creationId xmlns:a16="http://schemas.microsoft.com/office/drawing/2014/main" id="{A5B365AD-02F8-422B-B578-0A001A2E2754}"/>
              </a:ext>
            </a:extLst>
          </p:cNvPr>
          <p:cNvSpPr>
            <a:spLocks noGrp="1"/>
          </p:cNvSpPr>
          <p:nvPr>
            <p:ph idx="1"/>
          </p:nvPr>
        </p:nvSpPr>
        <p:spPr>
          <a:xfrm>
            <a:off x="633819" y="1289304"/>
            <a:ext cx="7035342" cy="4167599"/>
          </a:xfrm>
        </p:spPr>
        <p:txBody>
          <a:bodyPr/>
          <a:lstStyle/>
          <a:p>
            <a:r>
              <a:rPr lang="en-US" dirty="0"/>
              <a:t>Use Magnetite on top of seL4 to run </a:t>
            </a:r>
            <a:r>
              <a:rPr lang="en-US" dirty="0" err="1"/>
              <a:t>cFS</a:t>
            </a:r>
            <a:endParaRPr lang="en-US" dirty="0"/>
          </a:p>
          <a:p>
            <a:pPr lvl="1"/>
            <a:r>
              <a:rPr lang="en-US" dirty="0"/>
              <a:t>Magnetite can start </a:t>
            </a:r>
            <a:r>
              <a:rPr lang="en-US" dirty="0" err="1"/>
              <a:t>cFS</a:t>
            </a:r>
            <a:endParaRPr lang="en-US" dirty="0"/>
          </a:p>
          <a:p>
            <a:pPr lvl="1"/>
            <a:r>
              <a:rPr lang="en-US" dirty="0"/>
              <a:t>Magnetite services provide needed resources</a:t>
            </a:r>
          </a:p>
          <a:p>
            <a:r>
              <a:rPr lang="en-US" dirty="0"/>
              <a:t>Create new OSAL layer using Magnetite</a:t>
            </a:r>
          </a:p>
          <a:p>
            <a:pPr lvl="1"/>
            <a:r>
              <a:rPr lang="en-US" dirty="0"/>
              <a:t>Calls the appropriate system service to perform the relevant operation</a:t>
            </a:r>
          </a:p>
          <a:p>
            <a:r>
              <a:rPr lang="en-US" dirty="0"/>
              <a:t>Magnetite provides dynamic resources in the way </a:t>
            </a:r>
            <a:r>
              <a:rPr lang="en-US" dirty="0" err="1"/>
              <a:t>cFS</a:t>
            </a:r>
            <a:r>
              <a:rPr lang="en-US" dirty="0"/>
              <a:t> expects</a:t>
            </a:r>
          </a:p>
          <a:p>
            <a:pPr lvl="1"/>
            <a:r>
              <a:rPr lang="en-US" dirty="0"/>
              <a:t>Can simply ask Magnetite to create a new semaphore, </a:t>
            </a:r>
            <a:r>
              <a:rPr lang="en-US" dirty="0" err="1"/>
              <a:t>etc</a:t>
            </a:r>
            <a:endParaRPr lang="en-US" dirty="0"/>
          </a:p>
        </p:txBody>
      </p:sp>
      <p:sp>
        <p:nvSpPr>
          <p:cNvPr id="9" name="Cube 8">
            <a:extLst>
              <a:ext uri="{FF2B5EF4-FFF2-40B4-BE49-F238E27FC236}">
                <a16:creationId xmlns:a16="http://schemas.microsoft.com/office/drawing/2014/main" id="{966CB20F-9784-480F-BFF9-951AA37BD692}"/>
              </a:ext>
            </a:extLst>
          </p:cNvPr>
          <p:cNvSpPr/>
          <p:nvPr/>
        </p:nvSpPr>
        <p:spPr bwMode="auto">
          <a:xfrm>
            <a:off x="7939623" y="3400288"/>
            <a:ext cx="1901565" cy="548640"/>
          </a:xfrm>
          <a:prstGeom prst="cube">
            <a:avLst/>
          </a:prstGeom>
          <a:solidFill>
            <a:schemeClr val="accent4"/>
          </a:solidFill>
          <a:ln w="9525">
            <a:solidFill>
              <a:schemeClr val="tx1"/>
            </a:solidFill>
            <a:miter lim="800000"/>
            <a:headEnd/>
            <a:tailEnd/>
          </a:ln>
          <a:effectLst/>
        </p:spPr>
        <p:txBody>
          <a:bodyPr wrap="none" rtlCol="0" anchor="ctr"/>
          <a:lstStyle/>
          <a:p>
            <a:pPr algn="ctr"/>
            <a:r>
              <a:rPr lang="en-US" sz="1200" b="1" dirty="0">
                <a:solidFill>
                  <a:schemeClr val="bg1"/>
                </a:solidFill>
              </a:rPr>
              <a:t>Magnetite Support</a:t>
            </a:r>
          </a:p>
        </p:txBody>
      </p:sp>
      <p:sp>
        <p:nvSpPr>
          <p:cNvPr id="10" name="Cube 9">
            <a:extLst>
              <a:ext uri="{FF2B5EF4-FFF2-40B4-BE49-F238E27FC236}">
                <a16:creationId xmlns:a16="http://schemas.microsoft.com/office/drawing/2014/main" id="{3E4CF7E1-1D23-415E-AA5F-4BB92E74F21C}"/>
              </a:ext>
            </a:extLst>
          </p:cNvPr>
          <p:cNvSpPr/>
          <p:nvPr/>
        </p:nvSpPr>
        <p:spPr bwMode="auto">
          <a:xfrm>
            <a:off x="9692223" y="3400288"/>
            <a:ext cx="1901565" cy="548640"/>
          </a:xfrm>
          <a:prstGeom prst="cube">
            <a:avLst/>
          </a:prstGeom>
          <a:solidFill>
            <a:schemeClr val="accent4"/>
          </a:solidFill>
          <a:ln w="9525">
            <a:solidFill>
              <a:schemeClr val="tx1"/>
            </a:solidFill>
            <a:miter lim="800000"/>
            <a:headEnd/>
            <a:tailEnd/>
          </a:ln>
          <a:effectLst/>
        </p:spPr>
        <p:txBody>
          <a:bodyPr wrap="none" rtlCol="0" anchor="ctr"/>
          <a:lstStyle/>
          <a:p>
            <a:pPr algn="ctr"/>
            <a:r>
              <a:rPr lang="en-US" sz="1200" b="1" dirty="0">
                <a:solidFill>
                  <a:schemeClr val="bg1"/>
                </a:solidFill>
              </a:rPr>
              <a:t>ZC702 Support</a:t>
            </a:r>
          </a:p>
        </p:txBody>
      </p:sp>
      <p:sp>
        <p:nvSpPr>
          <p:cNvPr id="11" name="Cube 10">
            <a:extLst>
              <a:ext uri="{FF2B5EF4-FFF2-40B4-BE49-F238E27FC236}">
                <a16:creationId xmlns:a16="http://schemas.microsoft.com/office/drawing/2014/main" id="{AA5FCDE5-587A-42D4-89D2-F9756EB189CD}"/>
              </a:ext>
            </a:extLst>
          </p:cNvPr>
          <p:cNvSpPr/>
          <p:nvPr/>
        </p:nvSpPr>
        <p:spPr bwMode="auto">
          <a:xfrm>
            <a:off x="7939623" y="2928938"/>
            <a:ext cx="1901565" cy="548640"/>
          </a:xfrm>
          <a:prstGeom prst="cube">
            <a:avLst/>
          </a:prstGeom>
          <a:solidFill>
            <a:srgbClr val="7AC6DC"/>
          </a:solidFill>
          <a:ln w="9525">
            <a:solidFill>
              <a:schemeClr val="tx1"/>
            </a:solidFill>
            <a:miter lim="800000"/>
            <a:headEnd/>
            <a:tailEnd/>
          </a:ln>
          <a:effectLst/>
        </p:spPr>
        <p:txBody>
          <a:bodyPr wrap="none" rtlCol="0" anchor="ctr"/>
          <a:lstStyle/>
          <a:p>
            <a:pPr algn="ctr"/>
            <a:r>
              <a:rPr lang="en-US" sz="1200" b="1" dirty="0"/>
              <a:t>OSAL API</a:t>
            </a:r>
          </a:p>
        </p:txBody>
      </p:sp>
      <p:sp>
        <p:nvSpPr>
          <p:cNvPr id="12" name="Cube 11">
            <a:extLst>
              <a:ext uri="{FF2B5EF4-FFF2-40B4-BE49-F238E27FC236}">
                <a16:creationId xmlns:a16="http://schemas.microsoft.com/office/drawing/2014/main" id="{91916BF7-035F-401C-9912-4724ABB32D34}"/>
              </a:ext>
            </a:extLst>
          </p:cNvPr>
          <p:cNvSpPr/>
          <p:nvPr/>
        </p:nvSpPr>
        <p:spPr bwMode="auto">
          <a:xfrm>
            <a:off x="9692223" y="2928938"/>
            <a:ext cx="1901565" cy="548640"/>
          </a:xfrm>
          <a:prstGeom prst="cube">
            <a:avLst/>
          </a:prstGeom>
          <a:solidFill>
            <a:srgbClr val="7AC6DC"/>
          </a:solidFill>
          <a:ln w="9525">
            <a:solidFill>
              <a:schemeClr val="tx1"/>
            </a:solidFill>
            <a:miter lim="800000"/>
            <a:headEnd/>
            <a:tailEnd/>
          </a:ln>
          <a:effectLst/>
        </p:spPr>
        <p:txBody>
          <a:bodyPr wrap="none" rtlCol="0" anchor="ctr"/>
          <a:lstStyle/>
          <a:p>
            <a:pPr algn="ctr"/>
            <a:r>
              <a:rPr lang="en-US" sz="1200" b="1" dirty="0"/>
              <a:t>PSP API</a:t>
            </a:r>
          </a:p>
        </p:txBody>
      </p:sp>
      <p:sp>
        <p:nvSpPr>
          <p:cNvPr id="13" name="Cube 12">
            <a:extLst>
              <a:ext uri="{FF2B5EF4-FFF2-40B4-BE49-F238E27FC236}">
                <a16:creationId xmlns:a16="http://schemas.microsoft.com/office/drawing/2014/main" id="{34BB45D4-64F5-43D4-9A16-68937DE688D1}"/>
              </a:ext>
            </a:extLst>
          </p:cNvPr>
          <p:cNvSpPr/>
          <p:nvPr/>
        </p:nvSpPr>
        <p:spPr bwMode="auto">
          <a:xfrm>
            <a:off x="7939623" y="2553916"/>
            <a:ext cx="3654165" cy="452312"/>
          </a:xfrm>
          <a:prstGeom prst="cube">
            <a:avLst/>
          </a:prstGeom>
          <a:solidFill>
            <a:srgbClr val="7AC6DC"/>
          </a:solidFill>
          <a:ln w="9525">
            <a:solidFill>
              <a:schemeClr val="tx1"/>
            </a:solidFill>
            <a:miter lim="800000"/>
            <a:headEnd/>
            <a:tailEnd/>
          </a:ln>
          <a:effectLst/>
        </p:spPr>
        <p:txBody>
          <a:bodyPr wrap="none" rtlCol="0" anchor="ctr"/>
          <a:lstStyle/>
          <a:p>
            <a:pPr algn="ctr"/>
            <a:r>
              <a:rPr lang="en-US" sz="1200" b="1" dirty="0" err="1"/>
              <a:t>cFE</a:t>
            </a:r>
            <a:endParaRPr lang="en-US" sz="1200" b="1" dirty="0"/>
          </a:p>
        </p:txBody>
      </p:sp>
      <p:sp>
        <p:nvSpPr>
          <p:cNvPr id="14" name="Cube 13">
            <a:extLst>
              <a:ext uri="{FF2B5EF4-FFF2-40B4-BE49-F238E27FC236}">
                <a16:creationId xmlns:a16="http://schemas.microsoft.com/office/drawing/2014/main" id="{69FC824F-A1E3-4EEF-BE3B-DC4827AA6E9D}"/>
              </a:ext>
            </a:extLst>
          </p:cNvPr>
          <p:cNvSpPr/>
          <p:nvPr/>
        </p:nvSpPr>
        <p:spPr bwMode="auto">
          <a:xfrm>
            <a:off x="7939624" y="2161038"/>
            <a:ext cx="1300718" cy="452312"/>
          </a:xfrm>
          <a:prstGeom prst="cube">
            <a:avLst/>
          </a:prstGeom>
          <a:solidFill>
            <a:srgbClr val="7AC6DC"/>
          </a:solidFill>
          <a:ln w="9525">
            <a:solidFill>
              <a:schemeClr val="tx1"/>
            </a:solidFill>
            <a:miter lim="800000"/>
            <a:headEnd/>
            <a:tailEnd/>
          </a:ln>
          <a:effectLst/>
        </p:spPr>
        <p:txBody>
          <a:bodyPr wrap="none" rtlCol="0" anchor="ctr"/>
          <a:lstStyle/>
          <a:p>
            <a:pPr algn="ctr"/>
            <a:r>
              <a:rPr lang="en-US" sz="1200" b="1" dirty="0"/>
              <a:t>House Keeping</a:t>
            </a:r>
          </a:p>
        </p:txBody>
      </p:sp>
      <p:sp>
        <p:nvSpPr>
          <p:cNvPr id="15" name="Cube 14">
            <a:extLst>
              <a:ext uri="{FF2B5EF4-FFF2-40B4-BE49-F238E27FC236}">
                <a16:creationId xmlns:a16="http://schemas.microsoft.com/office/drawing/2014/main" id="{5EA0AE12-BFAF-4504-B3D9-17EB5AF28558}"/>
              </a:ext>
            </a:extLst>
          </p:cNvPr>
          <p:cNvSpPr/>
          <p:nvPr/>
        </p:nvSpPr>
        <p:spPr bwMode="auto">
          <a:xfrm>
            <a:off x="9214425" y="2161038"/>
            <a:ext cx="1197934" cy="452312"/>
          </a:xfrm>
          <a:prstGeom prst="cube">
            <a:avLst/>
          </a:prstGeom>
          <a:solidFill>
            <a:srgbClr val="7AC6DC"/>
          </a:solidFill>
          <a:ln w="9525">
            <a:solidFill>
              <a:schemeClr val="tx1"/>
            </a:solidFill>
            <a:miter lim="800000"/>
            <a:headEnd/>
            <a:tailEnd/>
          </a:ln>
          <a:effectLst/>
        </p:spPr>
        <p:txBody>
          <a:bodyPr wrap="none" rtlCol="0" anchor="ctr"/>
          <a:lstStyle/>
          <a:p>
            <a:pPr algn="ctr"/>
            <a:r>
              <a:rPr lang="en-US" sz="1200" b="1" dirty="0"/>
              <a:t>CI</a:t>
            </a:r>
          </a:p>
        </p:txBody>
      </p:sp>
      <p:sp>
        <p:nvSpPr>
          <p:cNvPr id="16" name="Cube 15">
            <a:extLst>
              <a:ext uri="{FF2B5EF4-FFF2-40B4-BE49-F238E27FC236}">
                <a16:creationId xmlns:a16="http://schemas.microsoft.com/office/drawing/2014/main" id="{C5803A9E-7189-4A01-BB70-3DD25A6A3D79}"/>
              </a:ext>
            </a:extLst>
          </p:cNvPr>
          <p:cNvSpPr/>
          <p:nvPr/>
        </p:nvSpPr>
        <p:spPr bwMode="auto">
          <a:xfrm>
            <a:off x="10388763" y="2161038"/>
            <a:ext cx="1218308" cy="452312"/>
          </a:xfrm>
          <a:prstGeom prst="cube">
            <a:avLst/>
          </a:prstGeom>
          <a:solidFill>
            <a:srgbClr val="7AC6DC"/>
          </a:solidFill>
          <a:ln w="9525">
            <a:solidFill>
              <a:schemeClr val="tx1"/>
            </a:solidFill>
            <a:miter lim="800000"/>
            <a:headEnd/>
            <a:tailEnd/>
          </a:ln>
          <a:effectLst/>
        </p:spPr>
        <p:txBody>
          <a:bodyPr wrap="none" rtlCol="0" anchor="ctr"/>
          <a:lstStyle/>
          <a:p>
            <a:pPr algn="ctr"/>
            <a:r>
              <a:rPr lang="en-US" sz="1200" b="1" dirty="0"/>
              <a:t>TO</a:t>
            </a:r>
          </a:p>
        </p:txBody>
      </p:sp>
      <p:sp>
        <p:nvSpPr>
          <p:cNvPr id="19" name="Rectangle 18">
            <a:extLst>
              <a:ext uri="{FF2B5EF4-FFF2-40B4-BE49-F238E27FC236}">
                <a16:creationId xmlns:a16="http://schemas.microsoft.com/office/drawing/2014/main" id="{6464B7F3-402B-42EF-A160-AED7954B7F2F}"/>
              </a:ext>
            </a:extLst>
          </p:cNvPr>
          <p:cNvSpPr/>
          <p:nvPr/>
        </p:nvSpPr>
        <p:spPr>
          <a:xfrm>
            <a:off x="633820" y="5631429"/>
            <a:ext cx="10797122" cy="480402"/>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Magnetite provides a reliable way to run </a:t>
            </a:r>
            <a:r>
              <a:rPr lang="en-US" sz="1800" b="1" dirty="0" err="1">
                <a:solidFill>
                  <a:schemeClr val="tx1"/>
                </a:solidFill>
              </a:rPr>
              <a:t>cFS</a:t>
            </a:r>
            <a:r>
              <a:rPr lang="en-US" sz="1800" b="1" dirty="0">
                <a:solidFill>
                  <a:schemeClr val="tx1"/>
                </a:solidFill>
              </a:rPr>
              <a:t> on seL4</a:t>
            </a:r>
            <a:endParaRPr lang="en-US" sz="1800" b="1" dirty="0">
              <a:solidFill>
                <a:schemeClr val="tx1"/>
              </a:solidFill>
              <a:latin typeface="Arial" pitchFamily="-110" charset="0"/>
            </a:endParaRPr>
          </a:p>
        </p:txBody>
      </p:sp>
    </p:spTree>
    <p:extLst>
      <p:ext uri="{BB962C8B-B14F-4D97-AF65-F5344CB8AC3E}">
        <p14:creationId xmlns:p14="http://schemas.microsoft.com/office/powerpoint/2010/main" val="2595988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AB0D8-9CF4-1EE0-BC8B-7A191CDC3D6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4F02FD-95EF-8277-28E4-47EF2206BEF7}"/>
              </a:ext>
            </a:extLst>
          </p:cNvPr>
          <p:cNvSpPr>
            <a:spLocks noGrp="1"/>
          </p:cNvSpPr>
          <p:nvPr>
            <p:ph idx="1"/>
          </p:nvPr>
        </p:nvSpPr>
        <p:spPr/>
        <p:txBody>
          <a:bodyPr/>
          <a:lstStyle/>
          <a:p>
            <a:pPr>
              <a:lnSpc>
                <a:spcPct val="100000"/>
              </a:lnSpc>
            </a:pPr>
            <a:r>
              <a:rPr lang="en-US" dirty="0"/>
              <a:t>Satellite systems are increasingly targeted by adversaries but have historically lacked a focus on security</a:t>
            </a:r>
          </a:p>
          <a:p>
            <a:pPr>
              <a:lnSpc>
                <a:spcPct val="100000"/>
              </a:lnSpc>
            </a:pPr>
            <a:r>
              <a:rPr lang="en-US" dirty="0"/>
              <a:t>Decades of security research have produced significant work that could be beneficial to the space community</a:t>
            </a:r>
          </a:p>
          <a:p>
            <a:pPr>
              <a:lnSpc>
                <a:spcPct val="100000"/>
              </a:lnSpc>
            </a:pPr>
            <a:r>
              <a:rPr lang="en-US" dirty="0"/>
              <a:t>We tried to apply one of those security technologies to flight software: to run NASA’s </a:t>
            </a:r>
            <a:r>
              <a:rPr lang="en-US" dirty="0" err="1"/>
              <a:t>cFS</a:t>
            </a:r>
            <a:r>
              <a:rPr lang="en-US" dirty="0"/>
              <a:t> on seL4. The process of porting </a:t>
            </a:r>
            <a:r>
              <a:rPr lang="en-US" dirty="0" err="1"/>
              <a:t>cFS</a:t>
            </a:r>
            <a:r>
              <a:rPr lang="en-US" dirty="0"/>
              <a:t> to seL4 was complicated by the unexpectedly dynamic nature of </a:t>
            </a:r>
            <a:r>
              <a:rPr lang="en-US" dirty="0" err="1"/>
              <a:t>cFS</a:t>
            </a:r>
            <a:r>
              <a:rPr lang="en-US" dirty="0"/>
              <a:t> and similar flight software. This ultimately led us to develop a full OS called Magnetite, around seL4</a:t>
            </a:r>
          </a:p>
        </p:txBody>
      </p:sp>
    </p:spTree>
    <p:extLst>
      <p:ext uri="{BB962C8B-B14F-4D97-AF65-F5344CB8AC3E}">
        <p14:creationId xmlns:p14="http://schemas.microsoft.com/office/powerpoint/2010/main" val="1334875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ct val="75282"/>
              </a:lnSpc>
            </a:pPr>
            <a:r>
              <a:rPr lang="en-US" dirty="0"/>
              <a:t>Questions?</a:t>
            </a:r>
          </a:p>
        </p:txBody>
      </p:sp>
      <p:sp>
        <p:nvSpPr>
          <p:cNvPr id="7" name="Freeform 6"/>
          <p:cNvSpPr/>
          <p:nvPr/>
        </p:nvSpPr>
        <p:spPr>
          <a:xfrm>
            <a:off x="4145143" y="3080979"/>
            <a:ext cx="3898540" cy="2059564"/>
          </a:xfrm>
          <a:custGeom>
            <a:avLst/>
            <a:gdLst>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66554 w 3896591"/>
              <a:gd name="connsiteY25" fmla="*/ 503959 h 2093768"/>
              <a:gd name="connsiteX26" fmla="*/ 2561359 w 3896591"/>
              <a:gd name="connsiteY26" fmla="*/ 192232 h 2093768"/>
              <a:gd name="connsiteX27" fmla="*/ 2467841 w 3896591"/>
              <a:gd name="connsiteY27" fmla="*/ 161059 h 2093768"/>
              <a:gd name="connsiteX28" fmla="*/ 2462645 w 3896591"/>
              <a:gd name="connsiteY28" fmla="*/ 15586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66554 w 3896591"/>
              <a:gd name="connsiteY25" fmla="*/ 503959 h 2093768"/>
              <a:gd name="connsiteX26" fmla="*/ 2561359 w 3896591"/>
              <a:gd name="connsiteY26" fmla="*/ 192232 h 2093768"/>
              <a:gd name="connsiteX27" fmla="*/ 2467841 w 3896591"/>
              <a:gd name="connsiteY27" fmla="*/ 161059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66554 w 3896591"/>
              <a:gd name="connsiteY25" fmla="*/ 503959 h 2093768"/>
              <a:gd name="connsiteX26" fmla="*/ 2561359 w 3896591"/>
              <a:gd name="connsiteY26" fmla="*/ 192232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66554 w 3896591"/>
              <a:gd name="connsiteY25" fmla="*/ 503959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380259 w 3896591"/>
              <a:gd name="connsiteY14" fmla="*/ 17837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380259 w 3896591"/>
              <a:gd name="connsiteY13" fmla="*/ 25977 h 2093768"/>
              <a:gd name="connsiteX14" fmla="*/ 1380259 w 3896591"/>
              <a:gd name="connsiteY14" fmla="*/ 17837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380259 w 3896591"/>
              <a:gd name="connsiteY14" fmla="*/ 17837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2946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294659 w 3896591"/>
              <a:gd name="connsiteY21" fmla="*/ 25977 h 2093768"/>
              <a:gd name="connsiteX22" fmla="*/ 22946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294659 w 3896591"/>
              <a:gd name="connsiteY21" fmla="*/ 25977 h 2093768"/>
              <a:gd name="connsiteX22" fmla="*/ 22946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232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294659 w 3896591"/>
              <a:gd name="connsiteY21" fmla="*/ 25977 h 2093768"/>
              <a:gd name="connsiteX22" fmla="*/ 2294659 w 3896591"/>
              <a:gd name="connsiteY22" fmla="*/ 178377 h 2093768"/>
              <a:gd name="connsiteX23" fmla="*/ 2218459 w 3896591"/>
              <a:gd name="connsiteY23" fmla="*/ 254577 h 2093768"/>
              <a:gd name="connsiteX24" fmla="*/ 2218459 w 3896591"/>
              <a:gd name="connsiteY24" fmla="*/ 559377 h 2093768"/>
              <a:gd name="connsiteX25" fmla="*/ 2523259 w 3896591"/>
              <a:gd name="connsiteY25" fmla="*/ 559377 h 2093768"/>
              <a:gd name="connsiteX26" fmla="*/ 25232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0 h 2088573"/>
              <a:gd name="connsiteX1" fmla="*/ 3709554 w 3896591"/>
              <a:gd name="connsiteY1" fmla="*/ 0 h 2088573"/>
              <a:gd name="connsiteX2" fmla="*/ 3865418 w 3896591"/>
              <a:gd name="connsiteY2" fmla="*/ 51955 h 2088573"/>
              <a:gd name="connsiteX3" fmla="*/ 3896591 w 3896591"/>
              <a:gd name="connsiteY3" fmla="*/ 202623 h 2088573"/>
              <a:gd name="connsiteX4" fmla="*/ 3891395 w 3896591"/>
              <a:gd name="connsiteY4" fmla="*/ 1875559 h 2088573"/>
              <a:gd name="connsiteX5" fmla="*/ 3875809 w 3896591"/>
              <a:gd name="connsiteY5" fmla="*/ 2041814 h 2088573"/>
              <a:gd name="connsiteX6" fmla="*/ 3699164 w 3896591"/>
              <a:gd name="connsiteY6" fmla="*/ 2088573 h 2088573"/>
              <a:gd name="connsiteX7" fmla="*/ 176645 w 3896591"/>
              <a:gd name="connsiteY7" fmla="*/ 2083377 h 2088573"/>
              <a:gd name="connsiteX8" fmla="*/ 51954 w 3896591"/>
              <a:gd name="connsiteY8" fmla="*/ 2047009 h 2088573"/>
              <a:gd name="connsiteX9" fmla="*/ 0 w 3896591"/>
              <a:gd name="connsiteY9" fmla="*/ 1937905 h 2088573"/>
              <a:gd name="connsiteX10" fmla="*/ 5195 w 3896591"/>
              <a:gd name="connsiteY10" fmla="*/ 161059 h 2088573"/>
              <a:gd name="connsiteX11" fmla="*/ 46759 w 3896591"/>
              <a:gd name="connsiteY11" fmla="*/ 51955 h 2088573"/>
              <a:gd name="connsiteX12" fmla="*/ 84859 w 3896591"/>
              <a:gd name="connsiteY12" fmla="*/ 20782 h 2088573"/>
              <a:gd name="connsiteX13" fmla="*/ 1456459 w 3896591"/>
              <a:gd name="connsiteY13" fmla="*/ 20782 h 2088573"/>
              <a:gd name="connsiteX14" fmla="*/ 1456459 w 3896591"/>
              <a:gd name="connsiteY14" fmla="*/ 173182 h 2088573"/>
              <a:gd name="connsiteX15" fmla="*/ 1380259 w 3896591"/>
              <a:gd name="connsiteY15" fmla="*/ 249382 h 2088573"/>
              <a:gd name="connsiteX16" fmla="*/ 1380259 w 3896591"/>
              <a:gd name="connsiteY16" fmla="*/ 554182 h 2088573"/>
              <a:gd name="connsiteX17" fmla="*/ 1685059 w 3896591"/>
              <a:gd name="connsiteY17" fmla="*/ 554182 h 2088573"/>
              <a:gd name="connsiteX18" fmla="*/ 1685059 w 3896591"/>
              <a:gd name="connsiteY18" fmla="*/ 249382 h 2088573"/>
              <a:gd name="connsiteX19" fmla="*/ 1608859 w 3896591"/>
              <a:gd name="connsiteY19" fmla="*/ 173182 h 2088573"/>
              <a:gd name="connsiteX20" fmla="*/ 1608859 w 3896591"/>
              <a:gd name="connsiteY20" fmla="*/ 20782 h 2088573"/>
              <a:gd name="connsiteX21" fmla="*/ 2294659 w 3896591"/>
              <a:gd name="connsiteY21" fmla="*/ 20782 h 2088573"/>
              <a:gd name="connsiteX22" fmla="*/ 2294659 w 3896591"/>
              <a:gd name="connsiteY22" fmla="*/ 173182 h 2088573"/>
              <a:gd name="connsiteX23" fmla="*/ 2218459 w 3896591"/>
              <a:gd name="connsiteY23" fmla="*/ 249382 h 2088573"/>
              <a:gd name="connsiteX24" fmla="*/ 2218459 w 3896591"/>
              <a:gd name="connsiteY24" fmla="*/ 554182 h 2088573"/>
              <a:gd name="connsiteX25" fmla="*/ 2523259 w 3896591"/>
              <a:gd name="connsiteY25" fmla="*/ 554182 h 2088573"/>
              <a:gd name="connsiteX26" fmla="*/ 2523259 w 3896591"/>
              <a:gd name="connsiteY26" fmla="*/ 249382 h 2088573"/>
              <a:gd name="connsiteX27" fmla="*/ 2447059 w 3896591"/>
              <a:gd name="connsiteY27" fmla="*/ 173182 h 2088573"/>
              <a:gd name="connsiteX28" fmla="*/ 2447059 w 3896591"/>
              <a:gd name="connsiteY28" fmla="*/ 20782 h 2088573"/>
              <a:gd name="connsiteX29" fmla="*/ 3184814 w 3896591"/>
              <a:gd name="connsiteY29" fmla="*/ 0 h 2088573"/>
              <a:gd name="connsiteX0" fmla="*/ 3184814 w 3896591"/>
              <a:gd name="connsiteY0" fmla="*/ 0 h 2088573"/>
              <a:gd name="connsiteX1" fmla="*/ 3709554 w 3896591"/>
              <a:gd name="connsiteY1" fmla="*/ 0 h 2088573"/>
              <a:gd name="connsiteX2" fmla="*/ 3865418 w 3896591"/>
              <a:gd name="connsiteY2" fmla="*/ 51955 h 2088573"/>
              <a:gd name="connsiteX3" fmla="*/ 3896591 w 3896591"/>
              <a:gd name="connsiteY3" fmla="*/ 202623 h 2088573"/>
              <a:gd name="connsiteX4" fmla="*/ 3891395 w 3896591"/>
              <a:gd name="connsiteY4" fmla="*/ 1875559 h 2088573"/>
              <a:gd name="connsiteX5" fmla="*/ 3875809 w 3896591"/>
              <a:gd name="connsiteY5" fmla="*/ 2041814 h 2088573"/>
              <a:gd name="connsiteX6" fmla="*/ 3699164 w 3896591"/>
              <a:gd name="connsiteY6" fmla="*/ 2088573 h 2088573"/>
              <a:gd name="connsiteX7" fmla="*/ 176645 w 3896591"/>
              <a:gd name="connsiteY7" fmla="*/ 2083377 h 2088573"/>
              <a:gd name="connsiteX8" fmla="*/ 51954 w 3896591"/>
              <a:gd name="connsiteY8" fmla="*/ 2047009 h 2088573"/>
              <a:gd name="connsiteX9" fmla="*/ 0 w 3896591"/>
              <a:gd name="connsiteY9" fmla="*/ 1937905 h 2088573"/>
              <a:gd name="connsiteX10" fmla="*/ 8659 w 3896591"/>
              <a:gd name="connsiteY10" fmla="*/ 173182 h 2088573"/>
              <a:gd name="connsiteX11" fmla="*/ 46759 w 3896591"/>
              <a:gd name="connsiteY11" fmla="*/ 51955 h 2088573"/>
              <a:gd name="connsiteX12" fmla="*/ 84859 w 3896591"/>
              <a:gd name="connsiteY12" fmla="*/ 20782 h 2088573"/>
              <a:gd name="connsiteX13" fmla="*/ 1456459 w 3896591"/>
              <a:gd name="connsiteY13" fmla="*/ 20782 h 2088573"/>
              <a:gd name="connsiteX14" fmla="*/ 1456459 w 3896591"/>
              <a:gd name="connsiteY14" fmla="*/ 173182 h 2088573"/>
              <a:gd name="connsiteX15" fmla="*/ 1380259 w 3896591"/>
              <a:gd name="connsiteY15" fmla="*/ 249382 h 2088573"/>
              <a:gd name="connsiteX16" fmla="*/ 1380259 w 3896591"/>
              <a:gd name="connsiteY16" fmla="*/ 554182 h 2088573"/>
              <a:gd name="connsiteX17" fmla="*/ 1685059 w 3896591"/>
              <a:gd name="connsiteY17" fmla="*/ 554182 h 2088573"/>
              <a:gd name="connsiteX18" fmla="*/ 1685059 w 3896591"/>
              <a:gd name="connsiteY18" fmla="*/ 249382 h 2088573"/>
              <a:gd name="connsiteX19" fmla="*/ 1608859 w 3896591"/>
              <a:gd name="connsiteY19" fmla="*/ 173182 h 2088573"/>
              <a:gd name="connsiteX20" fmla="*/ 1608859 w 3896591"/>
              <a:gd name="connsiteY20" fmla="*/ 20782 h 2088573"/>
              <a:gd name="connsiteX21" fmla="*/ 2294659 w 3896591"/>
              <a:gd name="connsiteY21" fmla="*/ 20782 h 2088573"/>
              <a:gd name="connsiteX22" fmla="*/ 2294659 w 3896591"/>
              <a:gd name="connsiteY22" fmla="*/ 173182 h 2088573"/>
              <a:gd name="connsiteX23" fmla="*/ 2218459 w 3896591"/>
              <a:gd name="connsiteY23" fmla="*/ 249382 h 2088573"/>
              <a:gd name="connsiteX24" fmla="*/ 2218459 w 3896591"/>
              <a:gd name="connsiteY24" fmla="*/ 554182 h 2088573"/>
              <a:gd name="connsiteX25" fmla="*/ 2523259 w 3896591"/>
              <a:gd name="connsiteY25" fmla="*/ 554182 h 2088573"/>
              <a:gd name="connsiteX26" fmla="*/ 2523259 w 3896591"/>
              <a:gd name="connsiteY26" fmla="*/ 249382 h 2088573"/>
              <a:gd name="connsiteX27" fmla="*/ 2447059 w 3896591"/>
              <a:gd name="connsiteY27" fmla="*/ 173182 h 2088573"/>
              <a:gd name="connsiteX28" fmla="*/ 2447059 w 3896591"/>
              <a:gd name="connsiteY28" fmla="*/ 20782 h 2088573"/>
              <a:gd name="connsiteX29" fmla="*/ 3184814 w 3896591"/>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45027 w 3889664"/>
              <a:gd name="connsiteY8" fmla="*/ 2047009 h 2088573"/>
              <a:gd name="connsiteX9" fmla="*/ 1732 w 3889664"/>
              <a:gd name="connsiteY9" fmla="*/ 1925782 h 2088573"/>
              <a:gd name="connsiteX10" fmla="*/ 1732 w 3889664"/>
              <a:gd name="connsiteY10" fmla="*/ 173182 h 2088573"/>
              <a:gd name="connsiteX11" fmla="*/ 39832 w 3889664"/>
              <a:gd name="connsiteY11" fmla="*/ 51955 h 2088573"/>
              <a:gd name="connsiteX12" fmla="*/ 77932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45027 w 3889664"/>
              <a:gd name="connsiteY8" fmla="*/ 2047009 h 2088573"/>
              <a:gd name="connsiteX9" fmla="*/ 1732 w 3889664"/>
              <a:gd name="connsiteY9" fmla="*/ 1925782 h 2088573"/>
              <a:gd name="connsiteX10" fmla="*/ 1732 w 3889664"/>
              <a:gd name="connsiteY10" fmla="*/ 173182 h 2088573"/>
              <a:gd name="connsiteX11" fmla="*/ 39832 w 3889664"/>
              <a:gd name="connsiteY11" fmla="*/ 51955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45027 w 3889664"/>
              <a:gd name="connsiteY8" fmla="*/ 2047009 h 2088573"/>
              <a:gd name="connsiteX9" fmla="*/ 1732 w 3889664"/>
              <a:gd name="connsiteY9" fmla="*/ 1925782 h 2088573"/>
              <a:gd name="connsiteX10" fmla="*/ 1732 w 3889664"/>
              <a:gd name="connsiteY10" fmla="*/ 173182 h 2088573"/>
              <a:gd name="connsiteX11" fmla="*/ 1731 w 3889664"/>
              <a:gd name="connsiteY11" fmla="*/ 20782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1731 w 3889664"/>
              <a:gd name="connsiteY11" fmla="*/ 20782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1731 w 3889664"/>
              <a:gd name="connsiteY11" fmla="*/ 20782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1731 w 3889664"/>
              <a:gd name="connsiteY11" fmla="*/ 20782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265056 w 3976833"/>
              <a:gd name="connsiteY0" fmla="*/ 30018 h 2118591"/>
              <a:gd name="connsiteX1" fmla="*/ 3789796 w 3976833"/>
              <a:gd name="connsiteY1" fmla="*/ 30018 h 2118591"/>
              <a:gd name="connsiteX2" fmla="*/ 3945660 w 3976833"/>
              <a:gd name="connsiteY2" fmla="*/ 81973 h 2118591"/>
              <a:gd name="connsiteX3" fmla="*/ 3976833 w 3976833"/>
              <a:gd name="connsiteY3" fmla="*/ 232641 h 2118591"/>
              <a:gd name="connsiteX4" fmla="*/ 3971637 w 3976833"/>
              <a:gd name="connsiteY4" fmla="*/ 1905577 h 2118591"/>
              <a:gd name="connsiteX5" fmla="*/ 3956051 w 3976833"/>
              <a:gd name="connsiteY5" fmla="*/ 2071832 h 2118591"/>
              <a:gd name="connsiteX6" fmla="*/ 3779406 w 3976833"/>
              <a:gd name="connsiteY6" fmla="*/ 2118591 h 2118591"/>
              <a:gd name="connsiteX7" fmla="*/ 256887 w 3976833"/>
              <a:gd name="connsiteY7" fmla="*/ 2113395 h 2118591"/>
              <a:gd name="connsiteX8" fmla="*/ 88900 w 3976833"/>
              <a:gd name="connsiteY8" fmla="*/ 2108200 h 2118591"/>
              <a:gd name="connsiteX9" fmla="*/ 88901 w 3976833"/>
              <a:gd name="connsiteY9" fmla="*/ 1955800 h 2118591"/>
              <a:gd name="connsiteX10" fmla="*/ 88901 w 3976833"/>
              <a:gd name="connsiteY10" fmla="*/ 203200 h 2118591"/>
              <a:gd name="connsiteX11" fmla="*/ 88900 w 3976833"/>
              <a:gd name="connsiteY11" fmla="*/ 50800 h 2118591"/>
              <a:gd name="connsiteX12" fmla="*/ 241300 w 3976833"/>
              <a:gd name="connsiteY12" fmla="*/ 50800 h 2118591"/>
              <a:gd name="connsiteX13" fmla="*/ 1536701 w 3976833"/>
              <a:gd name="connsiteY13" fmla="*/ 50800 h 2118591"/>
              <a:gd name="connsiteX14" fmla="*/ 1536701 w 3976833"/>
              <a:gd name="connsiteY14" fmla="*/ 203200 h 2118591"/>
              <a:gd name="connsiteX15" fmla="*/ 1460501 w 3976833"/>
              <a:gd name="connsiteY15" fmla="*/ 279400 h 2118591"/>
              <a:gd name="connsiteX16" fmla="*/ 1460501 w 3976833"/>
              <a:gd name="connsiteY16" fmla="*/ 584200 h 2118591"/>
              <a:gd name="connsiteX17" fmla="*/ 1765301 w 3976833"/>
              <a:gd name="connsiteY17" fmla="*/ 584200 h 2118591"/>
              <a:gd name="connsiteX18" fmla="*/ 1765301 w 3976833"/>
              <a:gd name="connsiteY18" fmla="*/ 279400 h 2118591"/>
              <a:gd name="connsiteX19" fmla="*/ 1689101 w 3976833"/>
              <a:gd name="connsiteY19" fmla="*/ 203200 h 2118591"/>
              <a:gd name="connsiteX20" fmla="*/ 1689101 w 3976833"/>
              <a:gd name="connsiteY20" fmla="*/ 50800 h 2118591"/>
              <a:gd name="connsiteX21" fmla="*/ 2374901 w 3976833"/>
              <a:gd name="connsiteY21" fmla="*/ 50800 h 2118591"/>
              <a:gd name="connsiteX22" fmla="*/ 2374901 w 3976833"/>
              <a:gd name="connsiteY22" fmla="*/ 203200 h 2118591"/>
              <a:gd name="connsiteX23" fmla="*/ 2298701 w 3976833"/>
              <a:gd name="connsiteY23" fmla="*/ 279400 h 2118591"/>
              <a:gd name="connsiteX24" fmla="*/ 2298701 w 3976833"/>
              <a:gd name="connsiteY24" fmla="*/ 584200 h 2118591"/>
              <a:gd name="connsiteX25" fmla="*/ 2603501 w 3976833"/>
              <a:gd name="connsiteY25" fmla="*/ 584200 h 2118591"/>
              <a:gd name="connsiteX26" fmla="*/ 2603501 w 3976833"/>
              <a:gd name="connsiteY26" fmla="*/ 279400 h 2118591"/>
              <a:gd name="connsiteX27" fmla="*/ 2527301 w 3976833"/>
              <a:gd name="connsiteY27" fmla="*/ 203200 h 2118591"/>
              <a:gd name="connsiteX28" fmla="*/ 2527301 w 3976833"/>
              <a:gd name="connsiteY28" fmla="*/ 50800 h 2118591"/>
              <a:gd name="connsiteX29" fmla="*/ 3265056 w 3976833"/>
              <a:gd name="connsiteY29" fmla="*/ 30018 h 2118591"/>
              <a:gd name="connsiteX0" fmla="*/ 3265056 w 3976833"/>
              <a:gd name="connsiteY0" fmla="*/ 0 h 2088573"/>
              <a:gd name="connsiteX1" fmla="*/ 3789796 w 3976833"/>
              <a:gd name="connsiteY1" fmla="*/ 0 h 2088573"/>
              <a:gd name="connsiteX2" fmla="*/ 3945660 w 3976833"/>
              <a:gd name="connsiteY2" fmla="*/ 51955 h 2088573"/>
              <a:gd name="connsiteX3" fmla="*/ 3976833 w 3976833"/>
              <a:gd name="connsiteY3" fmla="*/ 202623 h 2088573"/>
              <a:gd name="connsiteX4" fmla="*/ 3971637 w 3976833"/>
              <a:gd name="connsiteY4" fmla="*/ 1875559 h 2088573"/>
              <a:gd name="connsiteX5" fmla="*/ 3956051 w 3976833"/>
              <a:gd name="connsiteY5" fmla="*/ 2041814 h 2088573"/>
              <a:gd name="connsiteX6" fmla="*/ 3779406 w 3976833"/>
              <a:gd name="connsiteY6" fmla="*/ 2088573 h 2088573"/>
              <a:gd name="connsiteX7" fmla="*/ 256887 w 3976833"/>
              <a:gd name="connsiteY7" fmla="*/ 2083377 h 2088573"/>
              <a:gd name="connsiteX8" fmla="*/ 88900 w 3976833"/>
              <a:gd name="connsiteY8" fmla="*/ 2078182 h 2088573"/>
              <a:gd name="connsiteX9" fmla="*/ 88901 w 3976833"/>
              <a:gd name="connsiteY9" fmla="*/ 1925782 h 2088573"/>
              <a:gd name="connsiteX10" fmla="*/ 88901 w 3976833"/>
              <a:gd name="connsiteY10" fmla="*/ 173182 h 2088573"/>
              <a:gd name="connsiteX11" fmla="*/ 88900 w 3976833"/>
              <a:gd name="connsiteY11" fmla="*/ 20782 h 2088573"/>
              <a:gd name="connsiteX12" fmla="*/ 241300 w 3976833"/>
              <a:gd name="connsiteY12" fmla="*/ 20782 h 2088573"/>
              <a:gd name="connsiteX13" fmla="*/ 1536701 w 3976833"/>
              <a:gd name="connsiteY13" fmla="*/ 20782 h 2088573"/>
              <a:gd name="connsiteX14" fmla="*/ 1536701 w 3976833"/>
              <a:gd name="connsiteY14" fmla="*/ 173182 h 2088573"/>
              <a:gd name="connsiteX15" fmla="*/ 1460501 w 3976833"/>
              <a:gd name="connsiteY15" fmla="*/ 249382 h 2088573"/>
              <a:gd name="connsiteX16" fmla="*/ 1460501 w 3976833"/>
              <a:gd name="connsiteY16" fmla="*/ 554182 h 2088573"/>
              <a:gd name="connsiteX17" fmla="*/ 1765301 w 3976833"/>
              <a:gd name="connsiteY17" fmla="*/ 554182 h 2088573"/>
              <a:gd name="connsiteX18" fmla="*/ 1765301 w 3976833"/>
              <a:gd name="connsiteY18" fmla="*/ 249382 h 2088573"/>
              <a:gd name="connsiteX19" fmla="*/ 1689101 w 3976833"/>
              <a:gd name="connsiteY19" fmla="*/ 173182 h 2088573"/>
              <a:gd name="connsiteX20" fmla="*/ 1689101 w 3976833"/>
              <a:gd name="connsiteY20" fmla="*/ 20782 h 2088573"/>
              <a:gd name="connsiteX21" fmla="*/ 2374901 w 3976833"/>
              <a:gd name="connsiteY21" fmla="*/ 20782 h 2088573"/>
              <a:gd name="connsiteX22" fmla="*/ 2374901 w 3976833"/>
              <a:gd name="connsiteY22" fmla="*/ 173182 h 2088573"/>
              <a:gd name="connsiteX23" fmla="*/ 2298701 w 3976833"/>
              <a:gd name="connsiteY23" fmla="*/ 249382 h 2088573"/>
              <a:gd name="connsiteX24" fmla="*/ 2298701 w 3976833"/>
              <a:gd name="connsiteY24" fmla="*/ 554182 h 2088573"/>
              <a:gd name="connsiteX25" fmla="*/ 2603501 w 3976833"/>
              <a:gd name="connsiteY25" fmla="*/ 554182 h 2088573"/>
              <a:gd name="connsiteX26" fmla="*/ 2603501 w 3976833"/>
              <a:gd name="connsiteY26" fmla="*/ 249382 h 2088573"/>
              <a:gd name="connsiteX27" fmla="*/ 2527301 w 3976833"/>
              <a:gd name="connsiteY27" fmla="*/ 173182 h 2088573"/>
              <a:gd name="connsiteX28" fmla="*/ 2527301 w 3976833"/>
              <a:gd name="connsiteY28" fmla="*/ 20782 h 2088573"/>
              <a:gd name="connsiteX29" fmla="*/ 3265056 w 3976833"/>
              <a:gd name="connsiteY29" fmla="*/ 0 h 2088573"/>
              <a:gd name="connsiteX0" fmla="*/ 3265056 w 3976833"/>
              <a:gd name="connsiteY0" fmla="*/ 0 h 2088573"/>
              <a:gd name="connsiteX1" fmla="*/ 3789796 w 3976833"/>
              <a:gd name="connsiteY1" fmla="*/ 0 h 2088573"/>
              <a:gd name="connsiteX2" fmla="*/ 3945660 w 3976833"/>
              <a:gd name="connsiteY2" fmla="*/ 51955 h 2088573"/>
              <a:gd name="connsiteX3" fmla="*/ 3976833 w 3976833"/>
              <a:gd name="connsiteY3" fmla="*/ 202623 h 2088573"/>
              <a:gd name="connsiteX4" fmla="*/ 3971637 w 3976833"/>
              <a:gd name="connsiteY4" fmla="*/ 1875559 h 2088573"/>
              <a:gd name="connsiteX5" fmla="*/ 3956051 w 3976833"/>
              <a:gd name="connsiteY5" fmla="*/ 2041814 h 2088573"/>
              <a:gd name="connsiteX6" fmla="*/ 3779406 w 3976833"/>
              <a:gd name="connsiteY6" fmla="*/ 2088573 h 2088573"/>
              <a:gd name="connsiteX7" fmla="*/ 256887 w 3976833"/>
              <a:gd name="connsiteY7" fmla="*/ 2083377 h 2088573"/>
              <a:gd name="connsiteX8" fmla="*/ 88900 w 3976833"/>
              <a:gd name="connsiteY8" fmla="*/ 2078182 h 2088573"/>
              <a:gd name="connsiteX9" fmla="*/ 88901 w 3976833"/>
              <a:gd name="connsiteY9" fmla="*/ 1925782 h 2088573"/>
              <a:gd name="connsiteX10" fmla="*/ 88901 w 3976833"/>
              <a:gd name="connsiteY10" fmla="*/ 173182 h 2088573"/>
              <a:gd name="connsiteX11" fmla="*/ 88901 w 3976833"/>
              <a:gd name="connsiteY11" fmla="*/ 20782 h 2088573"/>
              <a:gd name="connsiteX12" fmla="*/ 241300 w 3976833"/>
              <a:gd name="connsiteY12" fmla="*/ 20782 h 2088573"/>
              <a:gd name="connsiteX13" fmla="*/ 1536701 w 3976833"/>
              <a:gd name="connsiteY13" fmla="*/ 20782 h 2088573"/>
              <a:gd name="connsiteX14" fmla="*/ 1536701 w 3976833"/>
              <a:gd name="connsiteY14" fmla="*/ 173182 h 2088573"/>
              <a:gd name="connsiteX15" fmla="*/ 1460501 w 3976833"/>
              <a:gd name="connsiteY15" fmla="*/ 249382 h 2088573"/>
              <a:gd name="connsiteX16" fmla="*/ 1460501 w 3976833"/>
              <a:gd name="connsiteY16" fmla="*/ 554182 h 2088573"/>
              <a:gd name="connsiteX17" fmla="*/ 1765301 w 3976833"/>
              <a:gd name="connsiteY17" fmla="*/ 554182 h 2088573"/>
              <a:gd name="connsiteX18" fmla="*/ 1765301 w 3976833"/>
              <a:gd name="connsiteY18" fmla="*/ 249382 h 2088573"/>
              <a:gd name="connsiteX19" fmla="*/ 1689101 w 3976833"/>
              <a:gd name="connsiteY19" fmla="*/ 173182 h 2088573"/>
              <a:gd name="connsiteX20" fmla="*/ 1689101 w 3976833"/>
              <a:gd name="connsiteY20" fmla="*/ 20782 h 2088573"/>
              <a:gd name="connsiteX21" fmla="*/ 2374901 w 3976833"/>
              <a:gd name="connsiteY21" fmla="*/ 20782 h 2088573"/>
              <a:gd name="connsiteX22" fmla="*/ 2374901 w 3976833"/>
              <a:gd name="connsiteY22" fmla="*/ 173182 h 2088573"/>
              <a:gd name="connsiteX23" fmla="*/ 2298701 w 3976833"/>
              <a:gd name="connsiteY23" fmla="*/ 249382 h 2088573"/>
              <a:gd name="connsiteX24" fmla="*/ 2298701 w 3976833"/>
              <a:gd name="connsiteY24" fmla="*/ 554182 h 2088573"/>
              <a:gd name="connsiteX25" fmla="*/ 2603501 w 3976833"/>
              <a:gd name="connsiteY25" fmla="*/ 554182 h 2088573"/>
              <a:gd name="connsiteX26" fmla="*/ 2603501 w 3976833"/>
              <a:gd name="connsiteY26" fmla="*/ 249382 h 2088573"/>
              <a:gd name="connsiteX27" fmla="*/ 2527301 w 3976833"/>
              <a:gd name="connsiteY27" fmla="*/ 173182 h 2088573"/>
              <a:gd name="connsiteX28" fmla="*/ 2527301 w 3976833"/>
              <a:gd name="connsiteY28" fmla="*/ 20782 h 2088573"/>
              <a:gd name="connsiteX29" fmla="*/ 3265056 w 3976833"/>
              <a:gd name="connsiteY29" fmla="*/ 0 h 2088573"/>
              <a:gd name="connsiteX0" fmla="*/ 3265056 w 3976833"/>
              <a:gd name="connsiteY0" fmla="*/ 218136 h 2306709"/>
              <a:gd name="connsiteX1" fmla="*/ 3789796 w 3976833"/>
              <a:gd name="connsiteY1" fmla="*/ 218136 h 2306709"/>
              <a:gd name="connsiteX2" fmla="*/ 3945660 w 3976833"/>
              <a:gd name="connsiteY2" fmla="*/ 270091 h 2306709"/>
              <a:gd name="connsiteX3" fmla="*/ 3976833 w 3976833"/>
              <a:gd name="connsiteY3" fmla="*/ 420759 h 2306709"/>
              <a:gd name="connsiteX4" fmla="*/ 3971637 w 3976833"/>
              <a:gd name="connsiteY4" fmla="*/ 2093695 h 2306709"/>
              <a:gd name="connsiteX5" fmla="*/ 3956051 w 3976833"/>
              <a:gd name="connsiteY5" fmla="*/ 2259950 h 2306709"/>
              <a:gd name="connsiteX6" fmla="*/ 3779406 w 3976833"/>
              <a:gd name="connsiteY6" fmla="*/ 2306709 h 2306709"/>
              <a:gd name="connsiteX7" fmla="*/ 256887 w 3976833"/>
              <a:gd name="connsiteY7" fmla="*/ 2301513 h 2306709"/>
              <a:gd name="connsiteX8" fmla="*/ 88900 w 3976833"/>
              <a:gd name="connsiteY8" fmla="*/ 2296318 h 2306709"/>
              <a:gd name="connsiteX9" fmla="*/ 88901 w 3976833"/>
              <a:gd name="connsiteY9" fmla="*/ 2143918 h 2306709"/>
              <a:gd name="connsiteX10" fmla="*/ 88901 w 3976833"/>
              <a:gd name="connsiteY10" fmla="*/ 391318 h 2306709"/>
              <a:gd name="connsiteX11" fmla="*/ 88901 w 3976833"/>
              <a:gd name="connsiteY11" fmla="*/ 238918 h 2306709"/>
              <a:gd name="connsiteX12" fmla="*/ 241300 w 3976833"/>
              <a:gd name="connsiteY12" fmla="*/ 238918 h 2306709"/>
              <a:gd name="connsiteX13" fmla="*/ 1536701 w 3976833"/>
              <a:gd name="connsiteY13" fmla="*/ 238918 h 2306709"/>
              <a:gd name="connsiteX14" fmla="*/ 1536701 w 3976833"/>
              <a:gd name="connsiteY14" fmla="*/ 391318 h 2306709"/>
              <a:gd name="connsiteX15" fmla="*/ 1460501 w 3976833"/>
              <a:gd name="connsiteY15" fmla="*/ 467518 h 2306709"/>
              <a:gd name="connsiteX16" fmla="*/ 1460501 w 3976833"/>
              <a:gd name="connsiteY16" fmla="*/ 772318 h 2306709"/>
              <a:gd name="connsiteX17" fmla="*/ 1765301 w 3976833"/>
              <a:gd name="connsiteY17" fmla="*/ 772318 h 2306709"/>
              <a:gd name="connsiteX18" fmla="*/ 1765301 w 3976833"/>
              <a:gd name="connsiteY18" fmla="*/ 467518 h 2306709"/>
              <a:gd name="connsiteX19" fmla="*/ 1689101 w 3976833"/>
              <a:gd name="connsiteY19" fmla="*/ 391318 h 2306709"/>
              <a:gd name="connsiteX20" fmla="*/ 1689101 w 3976833"/>
              <a:gd name="connsiteY20" fmla="*/ 238918 h 2306709"/>
              <a:gd name="connsiteX21" fmla="*/ 2374901 w 3976833"/>
              <a:gd name="connsiteY21" fmla="*/ 238918 h 2306709"/>
              <a:gd name="connsiteX22" fmla="*/ 2374901 w 3976833"/>
              <a:gd name="connsiteY22" fmla="*/ 391318 h 2306709"/>
              <a:gd name="connsiteX23" fmla="*/ 2298701 w 3976833"/>
              <a:gd name="connsiteY23" fmla="*/ 467518 h 2306709"/>
              <a:gd name="connsiteX24" fmla="*/ 2298701 w 3976833"/>
              <a:gd name="connsiteY24" fmla="*/ 772318 h 2306709"/>
              <a:gd name="connsiteX25" fmla="*/ 2603501 w 3976833"/>
              <a:gd name="connsiteY25" fmla="*/ 772318 h 2306709"/>
              <a:gd name="connsiteX26" fmla="*/ 2603501 w 3976833"/>
              <a:gd name="connsiteY26" fmla="*/ 467518 h 2306709"/>
              <a:gd name="connsiteX27" fmla="*/ 2527301 w 3976833"/>
              <a:gd name="connsiteY27" fmla="*/ 391318 h 2306709"/>
              <a:gd name="connsiteX28" fmla="*/ 2527301 w 3976833"/>
              <a:gd name="connsiteY28" fmla="*/ 238918 h 2306709"/>
              <a:gd name="connsiteX29" fmla="*/ 3265056 w 3976833"/>
              <a:gd name="connsiteY29" fmla="*/ 218136 h 2306709"/>
              <a:gd name="connsiteX0" fmla="*/ 3177887 w 3889664"/>
              <a:gd name="connsiteY0" fmla="*/ 218136 h 2306709"/>
              <a:gd name="connsiteX1" fmla="*/ 3702627 w 3889664"/>
              <a:gd name="connsiteY1" fmla="*/ 218136 h 2306709"/>
              <a:gd name="connsiteX2" fmla="*/ 3858491 w 3889664"/>
              <a:gd name="connsiteY2" fmla="*/ 270091 h 2306709"/>
              <a:gd name="connsiteX3" fmla="*/ 3889664 w 3889664"/>
              <a:gd name="connsiteY3" fmla="*/ 420759 h 2306709"/>
              <a:gd name="connsiteX4" fmla="*/ 3884468 w 3889664"/>
              <a:gd name="connsiteY4" fmla="*/ 2093695 h 2306709"/>
              <a:gd name="connsiteX5" fmla="*/ 3868882 w 3889664"/>
              <a:gd name="connsiteY5" fmla="*/ 2259950 h 2306709"/>
              <a:gd name="connsiteX6" fmla="*/ 3692237 w 3889664"/>
              <a:gd name="connsiteY6" fmla="*/ 2306709 h 2306709"/>
              <a:gd name="connsiteX7" fmla="*/ 169718 w 3889664"/>
              <a:gd name="connsiteY7" fmla="*/ 2301513 h 2306709"/>
              <a:gd name="connsiteX8" fmla="*/ 1731 w 3889664"/>
              <a:gd name="connsiteY8" fmla="*/ 2296318 h 2306709"/>
              <a:gd name="connsiteX9" fmla="*/ 1732 w 3889664"/>
              <a:gd name="connsiteY9" fmla="*/ 2143918 h 2306709"/>
              <a:gd name="connsiteX10" fmla="*/ 1732 w 3889664"/>
              <a:gd name="connsiteY10" fmla="*/ 391318 h 2306709"/>
              <a:gd name="connsiteX11" fmla="*/ 1732 w 3889664"/>
              <a:gd name="connsiteY11" fmla="*/ 238918 h 2306709"/>
              <a:gd name="connsiteX12" fmla="*/ 154131 w 3889664"/>
              <a:gd name="connsiteY12" fmla="*/ 238918 h 2306709"/>
              <a:gd name="connsiteX13" fmla="*/ 1449532 w 3889664"/>
              <a:gd name="connsiteY13" fmla="*/ 238918 h 2306709"/>
              <a:gd name="connsiteX14" fmla="*/ 1449532 w 3889664"/>
              <a:gd name="connsiteY14" fmla="*/ 391318 h 2306709"/>
              <a:gd name="connsiteX15" fmla="*/ 1373332 w 3889664"/>
              <a:gd name="connsiteY15" fmla="*/ 467518 h 2306709"/>
              <a:gd name="connsiteX16" fmla="*/ 1373332 w 3889664"/>
              <a:gd name="connsiteY16" fmla="*/ 772318 h 2306709"/>
              <a:gd name="connsiteX17" fmla="*/ 1678132 w 3889664"/>
              <a:gd name="connsiteY17" fmla="*/ 772318 h 2306709"/>
              <a:gd name="connsiteX18" fmla="*/ 1678132 w 3889664"/>
              <a:gd name="connsiteY18" fmla="*/ 467518 h 2306709"/>
              <a:gd name="connsiteX19" fmla="*/ 1601932 w 3889664"/>
              <a:gd name="connsiteY19" fmla="*/ 391318 h 2306709"/>
              <a:gd name="connsiteX20" fmla="*/ 1601932 w 3889664"/>
              <a:gd name="connsiteY20" fmla="*/ 238918 h 2306709"/>
              <a:gd name="connsiteX21" fmla="*/ 2287732 w 3889664"/>
              <a:gd name="connsiteY21" fmla="*/ 238918 h 2306709"/>
              <a:gd name="connsiteX22" fmla="*/ 2287732 w 3889664"/>
              <a:gd name="connsiteY22" fmla="*/ 391318 h 2306709"/>
              <a:gd name="connsiteX23" fmla="*/ 2211532 w 3889664"/>
              <a:gd name="connsiteY23" fmla="*/ 467518 h 2306709"/>
              <a:gd name="connsiteX24" fmla="*/ 2211532 w 3889664"/>
              <a:gd name="connsiteY24" fmla="*/ 772318 h 2306709"/>
              <a:gd name="connsiteX25" fmla="*/ 2516332 w 3889664"/>
              <a:gd name="connsiteY25" fmla="*/ 772318 h 2306709"/>
              <a:gd name="connsiteX26" fmla="*/ 2516332 w 3889664"/>
              <a:gd name="connsiteY26" fmla="*/ 467518 h 2306709"/>
              <a:gd name="connsiteX27" fmla="*/ 2440132 w 3889664"/>
              <a:gd name="connsiteY27" fmla="*/ 391318 h 2306709"/>
              <a:gd name="connsiteX28" fmla="*/ 2440132 w 3889664"/>
              <a:gd name="connsiteY28" fmla="*/ 238918 h 2306709"/>
              <a:gd name="connsiteX29" fmla="*/ 3177887 w 3889664"/>
              <a:gd name="connsiteY29" fmla="*/ 218136 h 2306709"/>
              <a:gd name="connsiteX0" fmla="*/ 3177887 w 3889664"/>
              <a:gd name="connsiteY0" fmla="*/ 27636 h 2116209"/>
              <a:gd name="connsiteX1" fmla="*/ 3702627 w 3889664"/>
              <a:gd name="connsiteY1" fmla="*/ 27636 h 2116209"/>
              <a:gd name="connsiteX2" fmla="*/ 3858491 w 3889664"/>
              <a:gd name="connsiteY2" fmla="*/ 79591 h 2116209"/>
              <a:gd name="connsiteX3" fmla="*/ 3889664 w 3889664"/>
              <a:gd name="connsiteY3" fmla="*/ 230259 h 2116209"/>
              <a:gd name="connsiteX4" fmla="*/ 3884468 w 3889664"/>
              <a:gd name="connsiteY4" fmla="*/ 1903195 h 2116209"/>
              <a:gd name="connsiteX5" fmla="*/ 3868882 w 3889664"/>
              <a:gd name="connsiteY5" fmla="*/ 2069450 h 2116209"/>
              <a:gd name="connsiteX6" fmla="*/ 3692237 w 3889664"/>
              <a:gd name="connsiteY6" fmla="*/ 2116209 h 2116209"/>
              <a:gd name="connsiteX7" fmla="*/ 169718 w 3889664"/>
              <a:gd name="connsiteY7" fmla="*/ 2111013 h 2116209"/>
              <a:gd name="connsiteX8" fmla="*/ 1731 w 3889664"/>
              <a:gd name="connsiteY8" fmla="*/ 2105818 h 2116209"/>
              <a:gd name="connsiteX9" fmla="*/ 1732 w 3889664"/>
              <a:gd name="connsiteY9" fmla="*/ 1953418 h 2116209"/>
              <a:gd name="connsiteX10" fmla="*/ 1732 w 3889664"/>
              <a:gd name="connsiteY10" fmla="*/ 200818 h 2116209"/>
              <a:gd name="connsiteX11" fmla="*/ 1732 w 3889664"/>
              <a:gd name="connsiteY11" fmla="*/ 48418 h 2116209"/>
              <a:gd name="connsiteX12" fmla="*/ 154131 w 3889664"/>
              <a:gd name="connsiteY12" fmla="*/ 48418 h 2116209"/>
              <a:gd name="connsiteX13" fmla="*/ 1449532 w 3889664"/>
              <a:gd name="connsiteY13" fmla="*/ 48418 h 2116209"/>
              <a:gd name="connsiteX14" fmla="*/ 1449532 w 3889664"/>
              <a:gd name="connsiteY14" fmla="*/ 200818 h 2116209"/>
              <a:gd name="connsiteX15" fmla="*/ 1373332 w 3889664"/>
              <a:gd name="connsiteY15" fmla="*/ 277018 h 2116209"/>
              <a:gd name="connsiteX16" fmla="*/ 1373332 w 3889664"/>
              <a:gd name="connsiteY16" fmla="*/ 581818 h 2116209"/>
              <a:gd name="connsiteX17" fmla="*/ 1678132 w 3889664"/>
              <a:gd name="connsiteY17" fmla="*/ 581818 h 2116209"/>
              <a:gd name="connsiteX18" fmla="*/ 1678132 w 3889664"/>
              <a:gd name="connsiteY18" fmla="*/ 277018 h 2116209"/>
              <a:gd name="connsiteX19" fmla="*/ 1601932 w 3889664"/>
              <a:gd name="connsiteY19" fmla="*/ 200818 h 2116209"/>
              <a:gd name="connsiteX20" fmla="*/ 1601932 w 3889664"/>
              <a:gd name="connsiteY20" fmla="*/ 48418 h 2116209"/>
              <a:gd name="connsiteX21" fmla="*/ 2287732 w 3889664"/>
              <a:gd name="connsiteY21" fmla="*/ 48418 h 2116209"/>
              <a:gd name="connsiteX22" fmla="*/ 2287732 w 3889664"/>
              <a:gd name="connsiteY22" fmla="*/ 200818 h 2116209"/>
              <a:gd name="connsiteX23" fmla="*/ 2211532 w 3889664"/>
              <a:gd name="connsiteY23" fmla="*/ 277018 h 2116209"/>
              <a:gd name="connsiteX24" fmla="*/ 2211532 w 3889664"/>
              <a:gd name="connsiteY24" fmla="*/ 581818 h 2116209"/>
              <a:gd name="connsiteX25" fmla="*/ 2516332 w 3889664"/>
              <a:gd name="connsiteY25" fmla="*/ 581818 h 2116209"/>
              <a:gd name="connsiteX26" fmla="*/ 2516332 w 3889664"/>
              <a:gd name="connsiteY26" fmla="*/ 277018 h 2116209"/>
              <a:gd name="connsiteX27" fmla="*/ 2440132 w 3889664"/>
              <a:gd name="connsiteY27" fmla="*/ 200818 h 2116209"/>
              <a:gd name="connsiteX28" fmla="*/ 2440132 w 3889664"/>
              <a:gd name="connsiteY28" fmla="*/ 48418 h 2116209"/>
              <a:gd name="connsiteX29" fmla="*/ 3177887 w 3889664"/>
              <a:gd name="connsiteY29" fmla="*/ 27636 h 2116209"/>
              <a:gd name="connsiteX0" fmla="*/ 3209492 w 3921269"/>
              <a:gd name="connsiteY0" fmla="*/ 27636 h 2116209"/>
              <a:gd name="connsiteX1" fmla="*/ 3734232 w 3921269"/>
              <a:gd name="connsiteY1" fmla="*/ 27636 h 2116209"/>
              <a:gd name="connsiteX2" fmla="*/ 3890096 w 3921269"/>
              <a:gd name="connsiteY2" fmla="*/ 79591 h 2116209"/>
              <a:gd name="connsiteX3" fmla="*/ 3921269 w 3921269"/>
              <a:gd name="connsiteY3" fmla="*/ 230259 h 2116209"/>
              <a:gd name="connsiteX4" fmla="*/ 3916073 w 3921269"/>
              <a:gd name="connsiteY4" fmla="*/ 1903195 h 2116209"/>
              <a:gd name="connsiteX5" fmla="*/ 3900487 w 3921269"/>
              <a:gd name="connsiteY5" fmla="*/ 2069450 h 2116209"/>
              <a:gd name="connsiteX6" fmla="*/ 3723842 w 3921269"/>
              <a:gd name="connsiteY6" fmla="*/ 2116209 h 2116209"/>
              <a:gd name="connsiteX7" fmla="*/ 201323 w 3921269"/>
              <a:gd name="connsiteY7" fmla="*/ 2111013 h 2116209"/>
              <a:gd name="connsiteX8" fmla="*/ 33336 w 3921269"/>
              <a:gd name="connsiteY8" fmla="*/ 2105818 h 2116209"/>
              <a:gd name="connsiteX9" fmla="*/ 33337 w 3921269"/>
              <a:gd name="connsiteY9" fmla="*/ 1953418 h 2116209"/>
              <a:gd name="connsiteX10" fmla="*/ 33337 w 3921269"/>
              <a:gd name="connsiteY10" fmla="*/ 200818 h 2116209"/>
              <a:gd name="connsiteX11" fmla="*/ 33337 w 3921269"/>
              <a:gd name="connsiteY11" fmla="*/ 48418 h 2116209"/>
              <a:gd name="connsiteX12" fmla="*/ 185736 w 3921269"/>
              <a:gd name="connsiteY12" fmla="*/ 48418 h 2116209"/>
              <a:gd name="connsiteX13" fmla="*/ 1481137 w 3921269"/>
              <a:gd name="connsiteY13" fmla="*/ 48418 h 2116209"/>
              <a:gd name="connsiteX14" fmla="*/ 1481137 w 3921269"/>
              <a:gd name="connsiteY14" fmla="*/ 200818 h 2116209"/>
              <a:gd name="connsiteX15" fmla="*/ 1404937 w 3921269"/>
              <a:gd name="connsiteY15" fmla="*/ 277018 h 2116209"/>
              <a:gd name="connsiteX16" fmla="*/ 1404937 w 3921269"/>
              <a:gd name="connsiteY16" fmla="*/ 581818 h 2116209"/>
              <a:gd name="connsiteX17" fmla="*/ 1709737 w 3921269"/>
              <a:gd name="connsiteY17" fmla="*/ 581818 h 2116209"/>
              <a:gd name="connsiteX18" fmla="*/ 1709737 w 3921269"/>
              <a:gd name="connsiteY18" fmla="*/ 277018 h 2116209"/>
              <a:gd name="connsiteX19" fmla="*/ 1633537 w 3921269"/>
              <a:gd name="connsiteY19" fmla="*/ 200818 h 2116209"/>
              <a:gd name="connsiteX20" fmla="*/ 1633537 w 3921269"/>
              <a:gd name="connsiteY20" fmla="*/ 48418 h 2116209"/>
              <a:gd name="connsiteX21" fmla="*/ 2319337 w 3921269"/>
              <a:gd name="connsiteY21" fmla="*/ 48418 h 2116209"/>
              <a:gd name="connsiteX22" fmla="*/ 2319337 w 3921269"/>
              <a:gd name="connsiteY22" fmla="*/ 200818 h 2116209"/>
              <a:gd name="connsiteX23" fmla="*/ 2243137 w 3921269"/>
              <a:gd name="connsiteY23" fmla="*/ 277018 h 2116209"/>
              <a:gd name="connsiteX24" fmla="*/ 2243137 w 3921269"/>
              <a:gd name="connsiteY24" fmla="*/ 581818 h 2116209"/>
              <a:gd name="connsiteX25" fmla="*/ 2547937 w 3921269"/>
              <a:gd name="connsiteY25" fmla="*/ 581818 h 2116209"/>
              <a:gd name="connsiteX26" fmla="*/ 2547937 w 3921269"/>
              <a:gd name="connsiteY26" fmla="*/ 277018 h 2116209"/>
              <a:gd name="connsiteX27" fmla="*/ 2471737 w 3921269"/>
              <a:gd name="connsiteY27" fmla="*/ 200818 h 2116209"/>
              <a:gd name="connsiteX28" fmla="*/ 2471737 w 3921269"/>
              <a:gd name="connsiteY28" fmla="*/ 48418 h 2116209"/>
              <a:gd name="connsiteX29" fmla="*/ 3209492 w 3921269"/>
              <a:gd name="connsiteY29" fmla="*/ 27636 h 2116209"/>
              <a:gd name="connsiteX0" fmla="*/ 3259500 w 3971277"/>
              <a:gd name="connsiteY0" fmla="*/ 0 h 2088573"/>
              <a:gd name="connsiteX1" fmla="*/ 3784240 w 3971277"/>
              <a:gd name="connsiteY1" fmla="*/ 0 h 2088573"/>
              <a:gd name="connsiteX2" fmla="*/ 3940104 w 3971277"/>
              <a:gd name="connsiteY2" fmla="*/ 51955 h 2088573"/>
              <a:gd name="connsiteX3" fmla="*/ 3971277 w 3971277"/>
              <a:gd name="connsiteY3" fmla="*/ 202623 h 2088573"/>
              <a:gd name="connsiteX4" fmla="*/ 3966081 w 3971277"/>
              <a:gd name="connsiteY4" fmla="*/ 1875559 h 2088573"/>
              <a:gd name="connsiteX5" fmla="*/ 3950495 w 3971277"/>
              <a:gd name="connsiteY5" fmla="*/ 2041814 h 2088573"/>
              <a:gd name="connsiteX6" fmla="*/ 3773850 w 3971277"/>
              <a:gd name="connsiteY6" fmla="*/ 2088573 h 2088573"/>
              <a:gd name="connsiteX7" fmla="*/ 251331 w 3971277"/>
              <a:gd name="connsiteY7" fmla="*/ 2083377 h 2088573"/>
              <a:gd name="connsiteX8" fmla="*/ 83344 w 3971277"/>
              <a:gd name="connsiteY8" fmla="*/ 2078182 h 2088573"/>
              <a:gd name="connsiteX9" fmla="*/ 83345 w 3971277"/>
              <a:gd name="connsiteY9" fmla="*/ 1925782 h 2088573"/>
              <a:gd name="connsiteX10" fmla="*/ 83345 w 3971277"/>
              <a:gd name="connsiteY10" fmla="*/ 173182 h 2088573"/>
              <a:gd name="connsiteX11" fmla="*/ 116683 w 3971277"/>
              <a:gd name="connsiteY11" fmla="*/ 51738 h 2088573"/>
              <a:gd name="connsiteX12" fmla="*/ 235744 w 3971277"/>
              <a:gd name="connsiteY12" fmla="*/ 20782 h 2088573"/>
              <a:gd name="connsiteX13" fmla="*/ 1531145 w 3971277"/>
              <a:gd name="connsiteY13" fmla="*/ 20782 h 2088573"/>
              <a:gd name="connsiteX14" fmla="*/ 1531145 w 3971277"/>
              <a:gd name="connsiteY14" fmla="*/ 173182 h 2088573"/>
              <a:gd name="connsiteX15" fmla="*/ 1454945 w 3971277"/>
              <a:gd name="connsiteY15" fmla="*/ 249382 h 2088573"/>
              <a:gd name="connsiteX16" fmla="*/ 1454945 w 3971277"/>
              <a:gd name="connsiteY16" fmla="*/ 554182 h 2088573"/>
              <a:gd name="connsiteX17" fmla="*/ 1759745 w 3971277"/>
              <a:gd name="connsiteY17" fmla="*/ 554182 h 2088573"/>
              <a:gd name="connsiteX18" fmla="*/ 1759745 w 3971277"/>
              <a:gd name="connsiteY18" fmla="*/ 249382 h 2088573"/>
              <a:gd name="connsiteX19" fmla="*/ 1683545 w 3971277"/>
              <a:gd name="connsiteY19" fmla="*/ 173182 h 2088573"/>
              <a:gd name="connsiteX20" fmla="*/ 1683545 w 3971277"/>
              <a:gd name="connsiteY20" fmla="*/ 20782 h 2088573"/>
              <a:gd name="connsiteX21" fmla="*/ 2369345 w 3971277"/>
              <a:gd name="connsiteY21" fmla="*/ 20782 h 2088573"/>
              <a:gd name="connsiteX22" fmla="*/ 2369345 w 3971277"/>
              <a:gd name="connsiteY22" fmla="*/ 173182 h 2088573"/>
              <a:gd name="connsiteX23" fmla="*/ 2293145 w 3971277"/>
              <a:gd name="connsiteY23" fmla="*/ 249382 h 2088573"/>
              <a:gd name="connsiteX24" fmla="*/ 2293145 w 3971277"/>
              <a:gd name="connsiteY24" fmla="*/ 554182 h 2088573"/>
              <a:gd name="connsiteX25" fmla="*/ 2597945 w 3971277"/>
              <a:gd name="connsiteY25" fmla="*/ 554182 h 2088573"/>
              <a:gd name="connsiteX26" fmla="*/ 2597945 w 3971277"/>
              <a:gd name="connsiteY26" fmla="*/ 249382 h 2088573"/>
              <a:gd name="connsiteX27" fmla="*/ 2521745 w 3971277"/>
              <a:gd name="connsiteY27" fmla="*/ 173182 h 2088573"/>
              <a:gd name="connsiteX28" fmla="*/ 2521745 w 3971277"/>
              <a:gd name="connsiteY28" fmla="*/ 20782 h 2088573"/>
              <a:gd name="connsiteX29" fmla="*/ 3259500 w 3971277"/>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35070 w 3889664"/>
              <a:gd name="connsiteY11" fmla="*/ 51738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35070 w 3889664"/>
              <a:gd name="connsiteY11" fmla="*/ 51738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35070 w 3889664"/>
              <a:gd name="connsiteY11" fmla="*/ 51738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8535 w 3890312"/>
              <a:gd name="connsiteY0" fmla="*/ 0 h 2088573"/>
              <a:gd name="connsiteX1" fmla="*/ 3703275 w 3890312"/>
              <a:gd name="connsiteY1" fmla="*/ 0 h 2088573"/>
              <a:gd name="connsiteX2" fmla="*/ 3859139 w 3890312"/>
              <a:gd name="connsiteY2" fmla="*/ 51955 h 2088573"/>
              <a:gd name="connsiteX3" fmla="*/ 3890312 w 3890312"/>
              <a:gd name="connsiteY3" fmla="*/ 202623 h 2088573"/>
              <a:gd name="connsiteX4" fmla="*/ 3885116 w 3890312"/>
              <a:gd name="connsiteY4" fmla="*/ 1875559 h 2088573"/>
              <a:gd name="connsiteX5" fmla="*/ 3869530 w 3890312"/>
              <a:gd name="connsiteY5" fmla="*/ 2041814 h 2088573"/>
              <a:gd name="connsiteX6" fmla="*/ 3692885 w 3890312"/>
              <a:gd name="connsiteY6" fmla="*/ 2088573 h 2088573"/>
              <a:gd name="connsiteX7" fmla="*/ 170366 w 3890312"/>
              <a:gd name="connsiteY7" fmla="*/ 2083377 h 2088573"/>
              <a:gd name="connsiteX8" fmla="*/ 2379 w 3890312"/>
              <a:gd name="connsiteY8" fmla="*/ 2078182 h 2088573"/>
              <a:gd name="connsiteX9" fmla="*/ 2380 w 3890312"/>
              <a:gd name="connsiteY9" fmla="*/ 1925782 h 2088573"/>
              <a:gd name="connsiteX10" fmla="*/ 2380 w 3890312"/>
              <a:gd name="connsiteY10" fmla="*/ 173182 h 2088573"/>
              <a:gd name="connsiteX11" fmla="*/ 35718 w 3890312"/>
              <a:gd name="connsiteY11" fmla="*/ 51738 h 2088573"/>
              <a:gd name="connsiteX12" fmla="*/ 154779 w 3890312"/>
              <a:gd name="connsiteY12" fmla="*/ 20782 h 2088573"/>
              <a:gd name="connsiteX13" fmla="*/ 1450180 w 3890312"/>
              <a:gd name="connsiteY13" fmla="*/ 20782 h 2088573"/>
              <a:gd name="connsiteX14" fmla="*/ 1450180 w 3890312"/>
              <a:gd name="connsiteY14" fmla="*/ 173182 h 2088573"/>
              <a:gd name="connsiteX15" fmla="*/ 1373980 w 3890312"/>
              <a:gd name="connsiteY15" fmla="*/ 249382 h 2088573"/>
              <a:gd name="connsiteX16" fmla="*/ 1373980 w 3890312"/>
              <a:gd name="connsiteY16" fmla="*/ 554182 h 2088573"/>
              <a:gd name="connsiteX17" fmla="*/ 1678780 w 3890312"/>
              <a:gd name="connsiteY17" fmla="*/ 554182 h 2088573"/>
              <a:gd name="connsiteX18" fmla="*/ 1678780 w 3890312"/>
              <a:gd name="connsiteY18" fmla="*/ 249382 h 2088573"/>
              <a:gd name="connsiteX19" fmla="*/ 1602580 w 3890312"/>
              <a:gd name="connsiteY19" fmla="*/ 173182 h 2088573"/>
              <a:gd name="connsiteX20" fmla="*/ 1602580 w 3890312"/>
              <a:gd name="connsiteY20" fmla="*/ 20782 h 2088573"/>
              <a:gd name="connsiteX21" fmla="*/ 2288380 w 3890312"/>
              <a:gd name="connsiteY21" fmla="*/ 20782 h 2088573"/>
              <a:gd name="connsiteX22" fmla="*/ 2288380 w 3890312"/>
              <a:gd name="connsiteY22" fmla="*/ 173182 h 2088573"/>
              <a:gd name="connsiteX23" fmla="*/ 2212180 w 3890312"/>
              <a:gd name="connsiteY23" fmla="*/ 249382 h 2088573"/>
              <a:gd name="connsiteX24" fmla="*/ 2212180 w 3890312"/>
              <a:gd name="connsiteY24" fmla="*/ 554182 h 2088573"/>
              <a:gd name="connsiteX25" fmla="*/ 2516980 w 3890312"/>
              <a:gd name="connsiteY25" fmla="*/ 554182 h 2088573"/>
              <a:gd name="connsiteX26" fmla="*/ 2516980 w 3890312"/>
              <a:gd name="connsiteY26" fmla="*/ 249382 h 2088573"/>
              <a:gd name="connsiteX27" fmla="*/ 2440780 w 3890312"/>
              <a:gd name="connsiteY27" fmla="*/ 173182 h 2088573"/>
              <a:gd name="connsiteX28" fmla="*/ 2440780 w 3890312"/>
              <a:gd name="connsiteY28" fmla="*/ 20782 h 2088573"/>
              <a:gd name="connsiteX29" fmla="*/ 3178535 w 3890312"/>
              <a:gd name="connsiteY29" fmla="*/ 0 h 2088573"/>
              <a:gd name="connsiteX0" fmla="*/ 3178535 w 3890312"/>
              <a:gd name="connsiteY0" fmla="*/ 0 h 2088573"/>
              <a:gd name="connsiteX1" fmla="*/ 3703275 w 3890312"/>
              <a:gd name="connsiteY1" fmla="*/ 0 h 2088573"/>
              <a:gd name="connsiteX2" fmla="*/ 3859139 w 3890312"/>
              <a:gd name="connsiteY2" fmla="*/ 51955 h 2088573"/>
              <a:gd name="connsiteX3" fmla="*/ 3890312 w 3890312"/>
              <a:gd name="connsiteY3" fmla="*/ 202623 h 2088573"/>
              <a:gd name="connsiteX4" fmla="*/ 3885116 w 3890312"/>
              <a:gd name="connsiteY4" fmla="*/ 1875559 h 2088573"/>
              <a:gd name="connsiteX5" fmla="*/ 3869530 w 3890312"/>
              <a:gd name="connsiteY5" fmla="*/ 2041814 h 2088573"/>
              <a:gd name="connsiteX6" fmla="*/ 3692885 w 3890312"/>
              <a:gd name="connsiteY6" fmla="*/ 2088573 h 2088573"/>
              <a:gd name="connsiteX7" fmla="*/ 154779 w 3890312"/>
              <a:gd name="connsiteY7" fmla="*/ 2078182 h 2088573"/>
              <a:gd name="connsiteX8" fmla="*/ 2379 w 3890312"/>
              <a:gd name="connsiteY8" fmla="*/ 2078182 h 2088573"/>
              <a:gd name="connsiteX9" fmla="*/ 2380 w 3890312"/>
              <a:gd name="connsiteY9" fmla="*/ 1925782 h 2088573"/>
              <a:gd name="connsiteX10" fmla="*/ 2380 w 3890312"/>
              <a:gd name="connsiteY10" fmla="*/ 173182 h 2088573"/>
              <a:gd name="connsiteX11" fmla="*/ 35718 w 3890312"/>
              <a:gd name="connsiteY11" fmla="*/ 51738 h 2088573"/>
              <a:gd name="connsiteX12" fmla="*/ 154779 w 3890312"/>
              <a:gd name="connsiteY12" fmla="*/ 20782 h 2088573"/>
              <a:gd name="connsiteX13" fmla="*/ 1450180 w 3890312"/>
              <a:gd name="connsiteY13" fmla="*/ 20782 h 2088573"/>
              <a:gd name="connsiteX14" fmla="*/ 1450180 w 3890312"/>
              <a:gd name="connsiteY14" fmla="*/ 173182 h 2088573"/>
              <a:gd name="connsiteX15" fmla="*/ 1373980 w 3890312"/>
              <a:gd name="connsiteY15" fmla="*/ 249382 h 2088573"/>
              <a:gd name="connsiteX16" fmla="*/ 1373980 w 3890312"/>
              <a:gd name="connsiteY16" fmla="*/ 554182 h 2088573"/>
              <a:gd name="connsiteX17" fmla="*/ 1678780 w 3890312"/>
              <a:gd name="connsiteY17" fmla="*/ 554182 h 2088573"/>
              <a:gd name="connsiteX18" fmla="*/ 1678780 w 3890312"/>
              <a:gd name="connsiteY18" fmla="*/ 249382 h 2088573"/>
              <a:gd name="connsiteX19" fmla="*/ 1602580 w 3890312"/>
              <a:gd name="connsiteY19" fmla="*/ 173182 h 2088573"/>
              <a:gd name="connsiteX20" fmla="*/ 1602580 w 3890312"/>
              <a:gd name="connsiteY20" fmla="*/ 20782 h 2088573"/>
              <a:gd name="connsiteX21" fmla="*/ 2288380 w 3890312"/>
              <a:gd name="connsiteY21" fmla="*/ 20782 h 2088573"/>
              <a:gd name="connsiteX22" fmla="*/ 2288380 w 3890312"/>
              <a:gd name="connsiteY22" fmla="*/ 173182 h 2088573"/>
              <a:gd name="connsiteX23" fmla="*/ 2212180 w 3890312"/>
              <a:gd name="connsiteY23" fmla="*/ 249382 h 2088573"/>
              <a:gd name="connsiteX24" fmla="*/ 2212180 w 3890312"/>
              <a:gd name="connsiteY24" fmla="*/ 554182 h 2088573"/>
              <a:gd name="connsiteX25" fmla="*/ 2516980 w 3890312"/>
              <a:gd name="connsiteY25" fmla="*/ 554182 h 2088573"/>
              <a:gd name="connsiteX26" fmla="*/ 2516980 w 3890312"/>
              <a:gd name="connsiteY26" fmla="*/ 249382 h 2088573"/>
              <a:gd name="connsiteX27" fmla="*/ 2440780 w 3890312"/>
              <a:gd name="connsiteY27" fmla="*/ 173182 h 2088573"/>
              <a:gd name="connsiteX28" fmla="*/ 2440780 w 3890312"/>
              <a:gd name="connsiteY28" fmla="*/ 20782 h 2088573"/>
              <a:gd name="connsiteX29" fmla="*/ 3178535 w 3890312"/>
              <a:gd name="connsiteY29" fmla="*/ 0 h 2088573"/>
              <a:gd name="connsiteX0" fmla="*/ 3638840 w 4350617"/>
              <a:gd name="connsiteY0" fmla="*/ 0 h 2128982"/>
              <a:gd name="connsiteX1" fmla="*/ 4163580 w 4350617"/>
              <a:gd name="connsiteY1" fmla="*/ 0 h 2128982"/>
              <a:gd name="connsiteX2" fmla="*/ 4319444 w 4350617"/>
              <a:gd name="connsiteY2" fmla="*/ 51955 h 2128982"/>
              <a:gd name="connsiteX3" fmla="*/ 4350617 w 4350617"/>
              <a:gd name="connsiteY3" fmla="*/ 202623 h 2128982"/>
              <a:gd name="connsiteX4" fmla="*/ 4345421 w 4350617"/>
              <a:gd name="connsiteY4" fmla="*/ 1875559 h 2128982"/>
              <a:gd name="connsiteX5" fmla="*/ 4329835 w 4350617"/>
              <a:gd name="connsiteY5" fmla="*/ 2041814 h 2128982"/>
              <a:gd name="connsiteX6" fmla="*/ 4153190 w 4350617"/>
              <a:gd name="connsiteY6" fmla="*/ 2088573 h 2128982"/>
              <a:gd name="connsiteX7" fmla="*/ 615084 w 4350617"/>
              <a:gd name="connsiteY7" fmla="*/ 2078182 h 2128982"/>
              <a:gd name="connsiteX8" fmla="*/ 462684 w 4350617"/>
              <a:gd name="connsiteY8" fmla="*/ 2078182 h 2128982"/>
              <a:gd name="connsiteX9" fmla="*/ 462685 w 4350617"/>
              <a:gd name="connsiteY9" fmla="*/ 1925782 h 2128982"/>
              <a:gd name="connsiteX10" fmla="*/ 462685 w 4350617"/>
              <a:gd name="connsiteY10" fmla="*/ 173182 h 2128982"/>
              <a:gd name="connsiteX11" fmla="*/ 496023 w 4350617"/>
              <a:gd name="connsiteY11" fmla="*/ 51738 h 2128982"/>
              <a:gd name="connsiteX12" fmla="*/ 615084 w 4350617"/>
              <a:gd name="connsiteY12" fmla="*/ 20782 h 2128982"/>
              <a:gd name="connsiteX13" fmla="*/ 1910485 w 4350617"/>
              <a:gd name="connsiteY13" fmla="*/ 20782 h 2128982"/>
              <a:gd name="connsiteX14" fmla="*/ 1910485 w 4350617"/>
              <a:gd name="connsiteY14" fmla="*/ 173182 h 2128982"/>
              <a:gd name="connsiteX15" fmla="*/ 1834285 w 4350617"/>
              <a:gd name="connsiteY15" fmla="*/ 249382 h 2128982"/>
              <a:gd name="connsiteX16" fmla="*/ 1834285 w 4350617"/>
              <a:gd name="connsiteY16" fmla="*/ 554182 h 2128982"/>
              <a:gd name="connsiteX17" fmla="*/ 2139085 w 4350617"/>
              <a:gd name="connsiteY17" fmla="*/ 554182 h 2128982"/>
              <a:gd name="connsiteX18" fmla="*/ 2139085 w 4350617"/>
              <a:gd name="connsiteY18" fmla="*/ 249382 h 2128982"/>
              <a:gd name="connsiteX19" fmla="*/ 2062885 w 4350617"/>
              <a:gd name="connsiteY19" fmla="*/ 173182 h 2128982"/>
              <a:gd name="connsiteX20" fmla="*/ 2062885 w 4350617"/>
              <a:gd name="connsiteY20" fmla="*/ 20782 h 2128982"/>
              <a:gd name="connsiteX21" fmla="*/ 2748685 w 4350617"/>
              <a:gd name="connsiteY21" fmla="*/ 20782 h 2128982"/>
              <a:gd name="connsiteX22" fmla="*/ 2748685 w 4350617"/>
              <a:gd name="connsiteY22" fmla="*/ 173182 h 2128982"/>
              <a:gd name="connsiteX23" fmla="*/ 2672485 w 4350617"/>
              <a:gd name="connsiteY23" fmla="*/ 249382 h 2128982"/>
              <a:gd name="connsiteX24" fmla="*/ 2672485 w 4350617"/>
              <a:gd name="connsiteY24" fmla="*/ 554182 h 2128982"/>
              <a:gd name="connsiteX25" fmla="*/ 2977285 w 4350617"/>
              <a:gd name="connsiteY25" fmla="*/ 554182 h 2128982"/>
              <a:gd name="connsiteX26" fmla="*/ 2977285 w 4350617"/>
              <a:gd name="connsiteY26" fmla="*/ 249382 h 2128982"/>
              <a:gd name="connsiteX27" fmla="*/ 2901085 w 4350617"/>
              <a:gd name="connsiteY27" fmla="*/ 173182 h 2128982"/>
              <a:gd name="connsiteX28" fmla="*/ 2901085 w 4350617"/>
              <a:gd name="connsiteY28" fmla="*/ 20782 h 2128982"/>
              <a:gd name="connsiteX29" fmla="*/ 3638840 w 4350617"/>
              <a:gd name="connsiteY29" fmla="*/ 0 h 2128982"/>
              <a:gd name="connsiteX0" fmla="*/ 3638840 w 4350617"/>
              <a:gd name="connsiteY0" fmla="*/ 0 h 2205182"/>
              <a:gd name="connsiteX1" fmla="*/ 4163580 w 4350617"/>
              <a:gd name="connsiteY1" fmla="*/ 0 h 2205182"/>
              <a:gd name="connsiteX2" fmla="*/ 4319444 w 4350617"/>
              <a:gd name="connsiteY2" fmla="*/ 51955 h 2205182"/>
              <a:gd name="connsiteX3" fmla="*/ 4350617 w 4350617"/>
              <a:gd name="connsiteY3" fmla="*/ 202623 h 2205182"/>
              <a:gd name="connsiteX4" fmla="*/ 4345421 w 4350617"/>
              <a:gd name="connsiteY4" fmla="*/ 1875559 h 2205182"/>
              <a:gd name="connsiteX5" fmla="*/ 4329835 w 4350617"/>
              <a:gd name="connsiteY5" fmla="*/ 2041814 h 2205182"/>
              <a:gd name="connsiteX6" fmla="*/ 4153190 w 4350617"/>
              <a:gd name="connsiteY6" fmla="*/ 2088573 h 2205182"/>
              <a:gd name="connsiteX7" fmla="*/ 615084 w 4350617"/>
              <a:gd name="connsiteY7" fmla="*/ 2078182 h 2205182"/>
              <a:gd name="connsiteX8" fmla="*/ 462684 w 4350617"/>
              <a:gd name="connsiteY8" fmla="*/ 2078182 h 2205182"/>
              <a:gd name="connsiteX9" fmla="*/ 462685 w 4350617"/>
              <a:gd name="connsiteY9" fmla="*/ 1925782 h 2205182"/>
              <a:gd name="connsiteX10" fmla="*/ 462685 w 4350617"/>
              <a:gd name="connsiteY10" fmla="*/ 173182 h 2205182"/>
              <a:gd name="connsiteX11" fmla="*/ 496023 w 4350617"/>
              <a:gd name="connsiteY11" fmla="*/ 51738 h 2205182"/>
              <a:gd name="connsiteX12" fmla="*/ 615084 w 4350617"/>
              <a:gd name="connsiteY12" fmla="*/ 20782 h 2205182"/>
              <a:gd name="connsiteX13" fmla="*/ 1910485 w 4350617"/>
              <a:gd name="connsiteY13" fmla="*/ 20782 h 2205182"/>
              <a:gd name="connsiteX14" fmla="*/ 1910485 w 4350617"/>
              <a:gd name="connsiteY14" fmla="*/ 173182 h 2205182"/>
              <a:gd name="connsiteX15" fmla="*/ 1834285 w 4350617"/>
              <a:gd name="connsiteY15" fmla="*/ 249382 h 2205182"/>
              <a:gd name="connsiteX16" fmla="*/ 1834285 w 4350617"/>
              <a:gd name="connsiteY16" fmla="*/ 554182 h 2205182"/>
              <a:gd name="connsiteX17" fmla="*/ 2139085 w 4350617"/>
              <a:gd name="connsiteY17" fmla="*/ 554182 h 2205182"/>
              <a:gd name="connsiteX18" fmla="*/ 2139085 w 4350617"/>
              <a:gd name="connsiteY18" fmla="*/ 249382 h 2205182"/>
              <a:gd name="connsiteX19" fmla="*/ 2062885 w 4350617"/>
              <a:gd name="connsiteY19" fmla="*/ 173182 h 2205182"/>
              <a:gd name="connsiteX20" fmla="*/ 2062885 w 4350617"/>
              <a:gd name="connsiteY20" fmla="*/ 20782 h 2205182"/>
              <a:gd name="connsiteX21" fmla="*/ 2748685 w 4350617"/>
              <a:gd name="connsiteY21" fmla="*/ 20782 h 2205182"/>
              <a:gd name="connsiteX22" fmla="*/ 2748685 w 4350617"/>
              <a:gd name="connsiteY22" fmla="*/ 173182 h 2205182"/>
              <a:gd name="connsiteX23" fmla="*/ 2672485 w 4350617"/>
              <a:gd name="connsiteY23" fmla="*/ 249382 h 2205182"/>
              <a:gd name="connsiteX24" fmla="*/ 2672485 w 4350617"/>
              <a:gd name="connsiteY24" fmla="*/ 554182 h 2205182"/>
              <a:gd name="connsiteX25" fmla="*/ 2977285 w 4350617"/>
              <a:gd name="connsiteY25" fmla="*/ 554182 h 2205182"/>
              <a:gd name="connsiteX26" fmla="*/ 2977285 w 4350617"/>
              <a:gd name="connsiteY26" fmla="*/ 249382 h 2205182"/>
              <a:gd name="connsiteX27" fmla="*/ 2901085 w 4350617"/>
              <a:gd name="connsiteY27" fmla="*/ 173182 h 2205182"/>
              <a:gd name="connsiteX28" fmla="*/ 2901085 w 4350617"/>
              <a:gd name="connsiteY28" fmla="*/ 20782 h 2205182"/>
              <a:gd name="connsiteX29" fmla="*/ 3638840 w 4350617"/>
              <a:gd name="connsiteY29" fmla="*/ 0 h 2205182"/>
              <a:gd name="connsiteX0" fmla="*/ 3638840 w 4350617"/>
              <a:gd name="connsiteY0" fmla="*/ 0 h 2088573"/>
              <a:gd name="connsiteX1" fmla="*/ 4163580 w 4350617"/>
              <a:gd name="connsiteY1" fmla="*/ 0 h 2088573"/>
              <a:gd name="connsiteX2" fmla="*/ 4319444 w 4350617"/>
              <a:gd name="connsiteY2" fmla="*/ 51955 h 2088573"/>
              <a:gd name="connsiteX3" fmla="*/ 4350617 w 4350617"/>
              <a:gd name="connsiteY3" fmla="*/ 202623 h 2088573"/>
              <a:gd name="connsiteX4" fmla="*/ 4345421 w 4350617"/>
              <a:gd name="connsiteY4" fmla="*/ 1875559 h 2088573"/>
              <a:gd name="connsiteX5" fmla="*/ 4329835 w 4350617"/>
              <a:gd name="connsiteY5" fmla="*/ 2041814 h 2088573"/>
              <a:gd name="connsiteX6" fmla="*/ 4153190 w 4350617"/>
              <a:gd name="connsiteY6" fmla="*/ 2088573 h 2088573"/>
              <a:gd name="connsiteX7" fmla="*/ 615084 w 4350617"/>
              <a:gd name="connsiteY7" fmla="*/ 2078182 h 2088573"/>
              <a:gd name="connsiteX8" fmla="*/ 462684 w 4350617"/>
              <a:gd name="connsiteY8" fmla="*/ 2078182 h 2088573"/>
              <a:gd name="connsiteX9" fmla="*/ 462685 w 4350617"/>
              <a:gd name="connsiteY9" fmla="*/ 1925782 h 2088573"/>
              <a:gd name="connsiteX10" fmla="*/ 462685 w 4350617"/>
              <a:gd name="connsiteY10" fmla="*/ 173182 h 2088573"/>
              <a:gd name="connsiteX11" fmla="*/ 496023 w 4350617"/>
              <a:gd name="connsiteY11" fmla="*/ 51738 h 2088573"/>
              <a:gd name="connsiteX12" fmla="*/ 615084 w 4350617"/>
              <a:gd name="connsiteY12" fmla="*/ 20782 h 2088573"/>
              <a:gd name="connsiteX13" fmla="*/ 1910485 w 4350617"/>
              <a:gd name="connsiteY13" fmla="*/ 20782 h 2088573"/>
              <a:gd name="connsiteX14" fmla="*/ 1910485 w 4350617"/>
              <a:gd name="connsiteY14" fmla="*/ 173182 h 2088573"/>
              <a:gd name="connsiteX15" fmla="*/ 1834285 w 4350617"/>
              <a:gd name="connsiteY15" fmla="*/ 249382 h 2088573"/>
              <a:gd name="connsiteX16" fmla="*/ 1834285 w 4350617"/>
              <a:gd name="connsiteY16" fmla="*/ 554182 h 2088573"/>
              <a:gd name="connsiteX17" fmla="*/ 2139085 w 4350617"/>
              <a:gd name="connsiteY17" fmla="*/ 554182 h 2088573"/>
              <a:gd name="connsiteX18" fmla="*/ 2139085 w 4350617"/>
              <a:gd name="connsiteY18" fmla="*/ 249382 h 2088573"/>
              <a:gd name="connsiteX19" fmla="*/ 2062885 w 4350617"/>
              <a:gd name="connsiteY19" fmla="*/ 173182 h 2088573"/>
              <a:gd name="connsiteX20" fmla="*/ 2062885 w 4350617"/>
              <a:gd name="connsiteY20" fmla="*/ 20782 h 2088573"/>
              <a:gd name="connsiteX21" fmla="*/ 2748685 w 4350617"/>
              <a:gd name="connsiteY21" fmla="*/ 20782 h 2088573"/>
              <a:gd name="connsiteX22" fmla="*/ 2748685 w 4350617"/>
              <a:gd name="connsiteY22" fmla="*/ 173182 h 2088573"/>
              <a:gd name="connsiteX23" fmla="*/ 2672485 w 4350617"/>
              <a:gd name="connsiteY23" fmla="*/ 249382 h 2088573"/>
              <a:gd name="connsiteX24" fmla="*/ 2672485 w 4350617"/>
              <a:gd name="connsiteY24" fmla="*/ 554182 h 2088573"/>
              <a:gd name="connsiteX25" fmla="*/ 2977285 w 4350617"/>
              <a:gd name="connsiteY25" fmla="*/ 554182 h 2088573"/>
              <a:gd name="connsiteX26" fmla="*/ 2977285 w 4350617"/>
              <a:gd name="connsiteY26" fmla="*/ 249382 h 2088573"/>
              <a:gd name="connsiteX27" fmla="*/ 2901085 w 4350617"/>
              <a:gd name="connsiteY27" fmla="*/ 173182 h 2088573"/>
              <a:gd name="connsiteX28" fmla="*/ 2901085 w 4350617"/>
              <a:gd name="connsiteY28" fmla="*/ 20782 h 2088573"/>
              <a:gd name="connsiteX29" fmla="*/ 3638840 w 4350617"/>
              <a:gd name="connsiteY29" fmla="*/ 0 h 2088573"/>
              <a:gd name="connsiteX0" fmla="*/ 3178535 w 3890312"/>
              <a:gd name="connsiteY0" fmla="*/ 0 h 2088573"/>
              <a:gd name="connsiteX1" fmla="*/ 3703275 w 3890312"/>
              <a:gd name="connsiteY1" fmla="*/ 0 h 2088573"/>
              <a:gd name="connsiteX2" fmla="*/ 3859139 w 3890312"/>
              <a:gd name="connsiteY2" fmla="*/ 51955 h 2088573"/>
              <a:gd name="connsiteX3" fmla="*/ 3890312 w 3890312"/>
              <a:gd name="connsiteY3" fmla="*/ 202623 h 2088573"/>
              <a:gd name="connsiteX4" fmla="*/ 3885116 w 3890312"/>
              <a:gd name="connsiteY4" fmla="*/ 1875559 h 2088573"/>
              <a:gd name="connsiteX5" fmla="*/ 3869530 w 3890312"/>
              <a:gd name="connsiteY5" fmla="*/ 2041814 h 2088573"/>
              <a:gd name="connsiteX6" fmla="*/ 3692885 w 3890312"/>
              <a:gd name="connsiteY6" fmla="*/ 2088573 h 2088573"/>
              <a:gd name="connsiteX7" fmla="*/ 154779 w 3890312"/>
              <a:gd name="connsiteY7" fmla="*/ 2078182 h 2088573"/>
              <a:gd name="connsiteX8" fmla="*/ 2379 w 3890312"/>
              <a:gd name="connsiteY8" fmla="*/ 2078182 h 2088573"/>
              <a:gd name="connsiteX9" fmla="*/ 2380 w 3890312"/>
              <a:gd name="connsiteY9" fmla="*/ 1925782 h 2088573"/>
              <a:gd name="connsiteX10" fmla="*/ 2380 w 3890312"/>
              <a:gd name="connsiteY10" fmla="*/ 173182 h 2088573"/>
              <a:gd name="connsiteX11" fmla="*/ 35718 w 3890312"/>
              <a:gd name="connsiteY11" fmla="*/ 51738 h 2088573"/>
              <a:gd name="connsiteX12" fmla="*/ 154779 w 3890312"/>
              <a:gd name="connsiteY12" fmla="*/ 20782 h 2088573"/>
              <a:gd name="connsiteX13" fmla="*/ 1450180 w 3890312"/>
              <a:gd name="connsiteY13" fmla="*/ 20782 h 2088573"/>
              <a:gd name="connsiteX14" fmla="*/ 1450180 w 3890312"/>
              <a:gd name="connsiteY14" fmla="*/ 173182 h 2088573"/>
              <a:gd name="connsiteX15" fmla="*/ 1373980 w 3890312"/>
              <a:gd name="connsiteY15" fmla="*/ 249382 h 2088573"/>
              <a:gd name="connsiteX16" fmla="*/ 1373980 w 3890312"/>
              <a:gd name="connsiteY16" fmla="*/ 554182 h 2088573"/>
              <a:gd name="connsiteX17" fmla="*/ 1678780 w 3890312"/>
              <a:gd name="connsiteY17" fmla="*/ 554182 h 2088573"/>
              <a:gd name="connsiteX18" fmla="*/ 1678780 w 3890312"/>
              <a:gd name="connsiteY18" fmla="*/ 249382 h 2088573"/>
              <a:gd name="connsiteX19" fmla="*/ 1602580 w 3890312"/>
              <a:gd name="connsiteY19" fmla="*/ 173182 h 2088573"/>
              <a:gd name="connsiteX20" fmla="*/ 1602580 w 3890312"/>
              <a:gd name="connsiteY20" fmla="*/ 20782 h 2088573"/>
              <a:gd name="connsiteX21" fmla="*/ 2288380 w 3890312"/>
              <a:gd name="connsiteY21" fmla="*/ 20782 h 2088573"/>
              <a:gd name="connsiteX22" fmla="*/ 2288380 w 3890312"/>
              <a:gd name="connsiteY22" fmla="*/ 173182 h 2088573"/>
              <a:gd name="connsiteX23" fmla="*/ 2212180 w 3890312"/>
              <a:gd name="connsiteY23" fmla="*/ 249382 h 2088573"/>
              <a:gd name="connsiteX24" fmla="*/ 2212180 w 3890312"/>
              <a:gd name="connsiteY24" fmla="*/ 554182 h 2088573"/>
              <a:gd name="connsiteX25" fmla="*/ 2516980 w 3890312"/>
              <a:gd name="connsiteY25" fmla="*/ 554182 h 2088573"/>
              <a:gd name="connsiteX26" fmla="*/ 2516980 w 3890312"/>
              <a:gd name="connsiteY26" fmla="*/ 249382 h 2088573"/>
              <a:gd name="connsiteX27" fmla="*/ 2440780 w 3890312"/>
              <a:gd name="connsiteY27" fmla="*/ 173182 h 2088573"/>
              <a:gd name="connsiteX28" fmla="*/ 2440780 w 3890312"/>
              <a:gd name="connsiteY28" fmla="*/ 20782 h 2088573"/>
              <a:gd name="connsiteX29" fmla="*/ 3178535 w 3890312"/>
              <a:gd name="connsiteY29" fmla="*/ 0 h 2088573"/>
              <a:gd name="connsiteX0" fmla="*/ 3178535 w 3890312"/>
              <a:gd name="connsiteY0" fmla="*/ 0 h 2088573"/>
              <a:gd name="connsiteX1" fmla="*/ 3703275 w 3890312"/>
              <a:gd name="connsiteY1" fmla="*/ 0 h 2088573"/>
              <a:gd name="connsiteX2" fmla="*/ 3859139 w 3890312"/>
              <a:gd name="connsiteY2" fmla="*/ 51955 h 2088573"/>
              <a:gd name="connsiteX3" fmla="*/ 3890312 w 3890312"/>
              <a:gd name="connsiteY3" fmla="*/ 202623 h 2088573"/>
              <a:gd name="connsiteX4" fmla="*/ 3885116 w 3890312"/>
              <a:gd name="connsiteY4" fmla="*/ 1875559 h 2088573"/>
              <a:gd name="connsiteX5" fmla="*/ 3869530 w 3890312"/>
              <a:gd name="connsiteY5" fmla="*/ 2041814 h 2088573"/>
              <a:gd name="connsiteX6" fmla="*/ 3692885 w 3890312"/>
              <a:gd name="connsiteY6" fmla="*/ 2088573 h 2088573"/>
              <a:gd name="connsiteX7" fmla="*/ 154779 w 3890312"/>
              <a:gd name="connsiteY7" fmla="*/ 2078182 h 2088573"/>
              <a:gd name="connsiteX8" fmla="*/ 2379 w 3890312"/>
              <a:gd name="connsiteY8" fmla="*/ 2078182 h 2088573"/>
              <a:gd name="connsiteX9" fmla="*/ 2380 w 3890312"/>
              <a:gd name="connsiteY9" fmla="*/ 1925782 h 2088573"/>
              <a:gd name="connsiteX10" fmla="*/ 2380 w 3890312"/>
              <a:gd name="connsiteY10" fmla="*/ 173182 h 2088573"/>
              <a:gd name="connsiteX11" fmla="*/ 35718 w 3890312"/>
              <a:gd name="connsiteY11" fmla="*/ 51738 h 2088573"/>
              <a:gd name="connsiteX12" fmla="*/ 154779 w 3890312"/>
              <a:gd name="connsiteY12" fmla="*/ 20782 h 2088573"/>
              <a:gd name="connsiteX13" fmla="*/ 1450180 w 3890312"/>
              <a:gd name="connsiteY13" fmla="*/ 20782 h 2088573"/>
              <a:gd name="connsiteX14" fmla="*/ 1450180 w 3890312"/>
              <a:gd name="connsiteY14" fmla="*/ 173182 h 2088573"/>
              <a:gd name="connsiteX15" fmla="*/ 1373980 w 3890312"/>
              <a:gd name="connsiteY15" fmla="*/ 249382 h 2088573"/>
              <a:gd name="connsiteX16" fmla="*/ 1373980 w 3890312"/>
              <a:gd name="connsiteY16" fmla="*/ 554182 h 2088573"/>
              <a:gd name="connsiteX17" fmla="*/ 1678780 w 3890312"/>
              <a:gd name="connsiteY17" fmla="*/ 554182 h 2088573"/>
              <a:gd name="connsiteX18" fmla="*/ 1678780 w 3890312"/>
              <a:gd name="connsiteY18" fmla="*/ 249382 h 2088573"/>
              <a:gd name="connsiteX19" fmla="*/ 1602580 w 3890312"/>
              <a:gd name="connsiteY19" fmla="*/ 173182 h 2088573"/>
              <a:gd name="connsiteX20" fmla="*/ 1602580 w 3890312"/>
              <a:gd name="connsiteY20" fmla="*/ 20782 h 2088573"/>
              <a:gd name="connsiteX21" fmla="*/ 2288380 w 3890312"/>
              <a:gd name="connsiteY21" fmla="*/ 20782 h 2088573"/>
              <a:gd name="connsiteX22" fmla="*/ 2288380 w 3890312"/>
              <a:gd name="connsiteY22" fmla="*/ 173182 h 2088573"/>
              <a:gd name="connsiteX23" fmla="*/ 2212180 w 3890312"/>
              <a:gd name="connsiteY23" fmla="*/ 249382 h 2088573"/>
              <a:gd name="connsiteX24" fmla="*/ 2212180 w 3890312"/>
              <a:gd name="connsiteY24" fmla="*/ 554182 h 2088573"/>
              <a:gd name="connsiteX25" fmla="*/ 2516980 w 3890312"/>
              <a:gd name="connsiteY25" fmla="*/ 554182 h 2088573"/>
              <a:gd name="connsiteX26" fmla="*/ 2516980 w 3890312"/>
              <a:gd name="connsiteY26" fmla="*/ 249382 h 2088573"/>
              <a:gd name="connsiteX27" fmla="*/ 2440780 w 3890312"/>
              <a:gd name="connsiteY27" fmla="*/ 173182 h 2088573"/>
              <a:gd name="connsiteX28" fmla="*/ 2440780 w 3890312"/>
              <a:gd name="connsiteY28" fmla="*/ 20782 h 2088573"/>
              <a:gd name="connsiteX29" fmla="*/ 3178535 w 3890312"/>
              <a:gd name="connsiteY29" fmla="*/ 0 h 2088573"/>
              <a:gd name="connsiteX0" fmla="*/ 3214256 w 3926033"/>
              <a:gd name="connsiteY0" fmla="*/ 0 h 2088573"/>
              <a:gd name="connsiteX1" fmla="*/ 3738996 w 3926033"/>
              <a:gd name="connsiteY1" fmla="*/ 0 h 2088573"/>
              <a:gd name="connsiteX2" fmla="*/ 3894860 w 3926033"/>
              <a:gd name="connsiteY2" fmla="*/ 51955 h 2088573"/>
              <a:gd name="connsiteX3" fmla="*/ 3926033 w 3926033"/>
              <a:gd name="connsiteY3" fmla="*/ 202623 h 2088573"/>
              <a:gd name="connsiteX4" fmla="*/ 3920837 w 3926033"/>
              <a:gd name="connsiteY4" fmla="*/ 1875559 h 2088573"/>
              <a:gd name="connsiteX5" fmla="*/ 3905251 w 3926033"/>
              <a:gd name="connsiteY5" fmla="*/ 2041814 h 2088573"/>
              <a:gd name="connsiteX6" fmla="*/ 3728606 w 3926033"/>
              <a:gd name="connsiteY6" fmla="*/ 2088573 h 2088573"/>
              <a:gd name="connsiteX7" fmla="*/ 190500 w 3926033"/>
              <a:gd name="connsiteY7" fmla="*/ 2078182 h 2088573"/>
              <a:gd name="connsiteX8" fmla="*/ 38100 w 3926033"/>
              <a:gd name="connsiteY8" fmla="*/ 2078182 h 2088573"/>
              <a:gd name="connsiteX9" fmla="*/ 38101 w 3926033"/>
              <a:gd name="connsiteY9" fmla="*/ 1925782 h 2088573"/>
              <a:gd name="connsiteX10" fmla="*/ 38101 w 3926033"/>
              <a:gd name="connsiteY10" fmla="*/ 173182 h 2088573"/>
              <a:gd name="connsiteX11" fmla="*/ 71439 w 3926033"/>
              <a:gd name="connsiteY11" fmla="*/ 51738 h 2088573"/>
              <a:gd name="connsiteX12" fmla="*/ 190500 w 3926033"/>
              <a:gd name="connsiteY12" fmla="*/ 20782 h 2088573"/>
              <a:gd name="connsiteX13" fmla="*/ 1485901 w 3926033"/>
              <a:gd name="connsiteY13" fmla="*/ 20782 h 2088573"/>
              <a:gd name="connsiteX14" fmla="*/ 1485901 w 3926033"/>
              <a:gd name="connsiteY14" fmla="*/ 173182 h 2088573"/>
              <a:gd name="connsiteX15" fmla="*/ 1409701 w 3926033"/>
              <a:gd name="connsiteY15" fmla="*/ 249382 h 2088573"/>
              <a:gd name="connsiteX16" fmla="*/ 1409701 w 3926033"/>
              <a:gd name="connsiteY16" fmla="*/ 554182 h 2088573"/>
              <a:gd name="connsiteX17" fmla="*/ 1714501 w 3926033"/>
              <a:gd name="connsiteY17" fmla="*/ 554182 h 2088573"/>
              <a:gd name="connsiteX18" fmla="*/ 1714501 w 3926033"/>
              <a:gd name="connsiteY18" fmla="*/ 249382 h 2088573"/>
              <a:gd name="connsiteX19" fmla="*/ 1638301 w 3926033"/>
              <a:gd name="connsiteY19" fmla="*/ 173182 h 2088573"/>
              <a:gd name="connsiteX20" fmla="*/ 1638301 w 3926033"/>
              <a:gd name="connsiteY20" fmla="*/ 20782 h 2088573"/>
              <a:gd name="connsiteX21" fmla="*/ 2324101 w 3926033"/>
              <a:gd name="connsiteY21" fmla="*/ 20782 h 2088573"/>
              <a:gd name="connsiteX22" fmla="*/ 2324101 w 3926033"/>
              <a:gd name="connsiteY22" fmla="*/ 173182 h 2088573"/>
              <a:gd name="connsiteX23" fmla="*/ 2247901 w 3926033"/>
              <a:gd name="connsiteY23" fmla="*/ 249382 h 2088573"/>
              <a:gd name="connsiteX24" fmla="*/ 2247901 w 3926033"/>
              <a:gd name="connsiteY24" fmla="*/ 554182 h 2088573"/>
              <a:gd name="connsiteX25" fmla="*/ 2552701 w 3926033"/>
              <a:gd name="connsiteY25" fmla="*/ 554182 h 2088573"/>
              <a:gd name="connsiteX26" fmla="*/ 2552701 w 3926033"/>
              <a:gd name="connsiteY26" fmla="*/ 249382 h 2088573"/>
              <a:gd name="connsiteX27" fmla="*/ 2476501 w 3926033"/>
              <a:gd name="connsiteY27" fmla="*/ 173182 h 2088573"/>
              <a:gd name="connsiteX28" fmla="*/ 2476501 w 3926033"/>
              <a:gd name="connsiteY28" fmla="*/ 20782 h 2088573"/>
              <a:gd name="connsiteX29" fmla="*/ 3214256 w 3926033"/>
              <a:gd name="connsiteY29" fmla="*/ 0 h 2088573"/>
              <a:gd name="connsiteX0" fmla="*/ 3214256 w 3926033"/>
              <a:gd name="connsiteY0" fmla="*/ 0 h 2098025"/>
              <a:gd name="connsiteX1" fmla="*/ 3738996 w 3926033"/>
              <a:gd name="connsiteY1" fmla="*/ 0 h 2098025"/>
              <a:gd name="connsiteX2" fmla="*/ 3894860 w 3926033"/>
              <a:gd name="connsiteY2" fmla="*/ 51955 h 2098025"/>
              <a:gd name="connsiteX3" fmla="*/ 3926033 w 3926033"/>
              <a:gd name="connsiteY3" fmla="*/ 202623 h 2098025"/>
              <a:gd name="connsiteX4" fmla="*/ 3920837 w 3926033"/>
              <a:gd name="connsiteY4" fmla="*/ 1875559 h 2098025"/>
              <a:gd name="connsiteX5" fmla="*/ 3905251 w 3926033"/>
              <a:gd name="connsiteY5" fmla="*/ 2041814 h 2098025"/>
              <a:gd name="connsiteX6" fmla="*/ 3728606 w 3926033"/>
              <a:gd name="connsiteY6" fmla="*/ 2088573 h 2098025"/>
              <a:gd name="connsiteX7" fmla="*/ 190500 w 3926033"/>
              <a:gd name="connsiteY7" fmla="*/ 2078182 h 2098025"/>
              <a:gd name="connsiteX8" fmla="*/ 38100 w 3926033"/>
              <a:gd name="connsiteY8" fmla="*/ 2078182 h 2098025"/>
              <a:gd name="connsiteX9" fmla="*/ 38101 w 3926033"/>
              <a:gd name="connsiteY9" fmla="*/ 1925782 h 2098025"/>
              <a:gd name="connsiteX10" fmla="*/ 38101 w 3926033"/>
              <a:gd name="connsiteY10" fmla="*/ 173182 h 2098025"/>
              <a:gd name="connsiteX11" fmla="*/ 71439 w 3926033"/>
              <a:gd name="connsiteY11" fmla="*/ 51738 h 2098025"/>
              <a:gd name="connsiteX12" fmla="*/ 190500 w 3926033"/>
              <a:gd name="connsiteY12" fmla="*/ 20782 h 2098025"/>
              <a:gd name="connsiteX13" fmla="*/ 1485901 w 3926033"/>
              <a:gd name="connsiteY13" fmla="*/ 20782 h 2098025"/>
              <a:gd name="connsiteX14" fmla="*/ 1485901 w 3926033"/>
              <a:gd name="connsiteY14" fmla="*/ 173182 h 2098025"/>
              <a:gd name="connsiteX15" fmla="*/ 1409701 w 3926033"/>
              <a:gd name="connsiteY15" fmla="*/ 249382 h 2098025"/>
              <a:gd name="connsiteX16" fmla="*/ 1409701 w 3926033"/>
              <a:gd name="connsiteY16" fmla="*/ 554182 h 2098025"/>
              <a:gd name="connsiteX17" fmla="*/ 1714501 w 3926033"/>
              <a:gd name="connsiteY17" fmla="*/ 554182 h 2098025"/>
              <a:gd name="connsiteX18" fmla="*/ 1714501 w 3926033"/>
              <a:gd name="connsiteY18" fmla="*/ 249382 h 2098025"/>
              <a:gd name="connsiteX19" fmla="*/ 1638301 w 3926033"/>
              <a:gd name="connsiteY19" fmla="*/ 173182 h 2098025"/>
              <a:gd name="connsiteX20" fmla="*/ 1638301 w 3926033"/>
              <a:gd name="connsiteY20" fmla="*/ 20782 h 2098025"/>
              <a:gd name="connsiteX21" fmla="*/ 2324101 w 3926033"/>
              <a:gd name="connsiteY21" fmla="*/ 20782 h 2098025"/>
              <a:gd name="connsiteX22" fmla="*/ 2324101 w 3926033"/>
              <a:gd name="connsiteY22" fmla="*/ 173182 h 2098025"/>
              <a:gd name="connsiteX23" fmla="*/ 2247901 w 3926033"/>
              <a:gd name="connsiteY23" fmla="*/ 249382 h 2098025"/>
              <a:gd name="connsiteX24" fmla="*/ 2247901 w 3926033"/>
              <a:gd name="connsiteY24" fmla="*/ 554182 h 2098025"/>
              <a:gd name="connsiteX25" fmla="*/ 2552701 w 3926033"/>
              <a:gd name="connsiteY25" fmla="*/ 554182 h 2098025"/>
              <a:gd name="connsiteX26" fmla="*/ 2552701 w 3926033"/>
              <a:gd name="connsiteY26" fmla="*/ 249382 h 2098025"/>
              <a:gd name="connsiteX27" fmla="*/ 2476501 w 3926033"/>
              <a:gd name="connsiteY27" fmla="*/ 173182 h 2098025"/>
              <a:gd name="connsiteX28" fmla="*/ 2476501 w 3926033"/>
              <a:gd name="connsiteY28" fmla="*/ 20782 h 2098025"/>
              <a:gd name="connsiteX29" fmla="*/ 3214256 w 3926033"/>
              <a:gd name="connsiteY29" fmla="*/ 0 h 2098025"/>
              <a:gd name="connsiteX0" fmla="*/ 3192825 w 3904602"/>
              <a:gd name="connsiteY0" fmla="*/ 0 h 2088573"/>
              <a:gd name="connsiteX1" fmla="*/ 3717565 w 3904602"/>
              <a:gd name="connsiteY1" fmla="*/ 0 h 2088573"/>
              <a:gd name="connsiteX2" fmla="*/ 3873429 w 3904602"/>
              <a:gd name="connsiteY2" fmla="*/ 51955 h 2088573"/>
              <a:gd name="connsiteX3" fmla="*/ 3904602 w 3904602"/>
              <a:gd name="connsiteY3" fmla="*/ 202623 h 2088573"/>
              <a:gd name="connsiteX4" fmla="*/ 3899406 w 3904602"/>
              <a:gd name="connsiteY4" fmla="*/ 1875559 h 2088573"/>
              <a:gd name="connsiteX5" fmla="*/ 3883820 w 3904602"/>
              <a:gd name="connsiteY5" fmla="*/ 2041814 h 2088573"/>
              <a:gd name="connsiteX6" fmla="*/ 3707175 w 3904602"/>
              <a:gd name="connsiteY6" fmla="*/ 2088573 h 2088573"/>
              <a:gd name="connsiteX7" fmla="*/ 169069 w 3904602"/>
              <a:gd name="connsiteY7" fmla="*/ 2078182 h 2088573"/>
              <a:gd name="connsiteX8" fmla="*/ 38100 w 3904602"/>
              <a:gd name="connsiteY8" fmla="*/ 2051989 h 2088573"/>
              <a:gd name="connsiteX9" fmla="*/ 16670 w 3904602"/>
              <a:gd name="connsiteY9" fmla="*/ 1925782 h 2088573"/>
              <a:gd name="connsiteX10" fmla="*/ 16670 w 3904602"/>
              <a:gd name="connsiteY10" fmla="*/ 173182 h 2088573"/>
              <a:gd name="connsiteX11" fmla="*/ 50008 w 3904602"/>
              <a:gd name="connsiteY11" fmla="*/ 51738 h 2088573"/>
              <a:gd name="connsiteX12" fmla="*/ 169069 w 3904602"/>
              <a:gd name="connsiteY12" fmla="*/ 20782 h 2088573"/>
              <a:gd name="connsiteX13" fmla="*/ 1464470 w 3904602"/>
              <a:gd name="connsiteY13" fmla="*/ 20782 h 2088573"/>
              <a:gd name="connsiteX14" fmla="*/ 1464470 w 3904602"/>
              <a:gd name="connsiteY14" fmla="*/ 173182 h 2088573"/>
              <a:gd name="connsiteX15" fmla="*/ 1388270 w 3904602"/>
              <a:gd name="connsiteY15" fmla="*/ 249382 h 2088573"/>
              <a:gd name="connsiteX16" fmla="*/ 1388270 w 3904602"/>
              <a:gd name="connsiteY16" fmla="*/ 554182 h 2088573"/>
              <a:gd name="connsiteX17" fmla="*/ 1693070 w 3904602"/>
              <a:gd name="connsiteY17" fmla="*/ 554182 h 2088573"/>
              <a:gd name="connsiteX18" fmla="*/ 1693070 w 3904602"/>
              <a:gd name="connsiteY18" fmla="*/ 249382 h 2088573"/>
              <a:gd name="connsiteX19" fmla="*/ 1616870 w 3904602"/>
              <a:gd name="connsiteY19" fmla="*/ 173182 h 2088573"/>
              <a:gd name="connsiteX20" fmla="*/ 1616870 w 3904602"/>
              <a:gd name="connsiteY20" fmla="*/ 20782 h 2088573"/>
              <a:gd name="connsiteX21" fmla="*/ 2302670 w 3904602"/>
              <a:gd name="connsiteY21" fmla="*/ 20782 h 2088573"/>
              <a:gd name="connsiteX22" fmla="*/ 2302670 w 3904602"/>
              <a:gd name="connsiteY22" fmla="*/ 173182 h 2088573"/>
              <a:gd name="connsiteX23" fmla="*/ 2226470 w 3904602"/>
              <a:gd name="connsiteY23" fmla="*/ 249382 h 2088573"/>
              <a:gd name="connsiteX24" fmla="*/ 2226470 w 3904602"/>
              <a:gd name="connsiteY24" fmla="*/ 554182 h 2088573"/>
              <a:gd name="connsiteX25" fmla="*/ 2531270 w 3904602"/>
              <a:gd name="connsiteY25" fmla="*/ 554182 h 2088573"/>
              <a:gd name="connsiteX26" fmla="*/ 2531270 w 3904602"/>
              <a:gd name="connsiteY26" fmla="*/ 249382 h 2088573"/>
              <a:gd name="connsiteX27" fmla="*/ 2455070 w 3904602"/>
              <a:gd name="connsiteY27" fmla="*/ 173182 h 2088573"/>
              <a:gd name="connsiteX28" fmla="*/ 2455070 w 3904602"/>
              <a:gd name="connsiteY28" fmla="*/ 20782 h 2088573"/>
              <a:gd name="connsiteX29" fmla="*/ 3192825 w 3904602"/>
              <a:gd name="connsiteY29" fmla="*/ 0 h 2088573"/>
              <a:gd name="connsiteX0" fmla="*/ 3178538 w 3890315"/>
              <a:gd name="connsiteY0" fmla="*/ 0 h 2088573"/>
              <a:gd name="connsiteX1" fmla="*/ 3703278 w 3890315"/>
              <a:gd name="connsiteY1" fmla="*/ 0 h 2088573"/>
              <a:gd name="connsiteX2" fmla="*/ 3859142 w 3890315"/>
              <a:gd name="connsiteY2" fmla="*/ 51955 h 2088573"/>
              <a:gd name="connsiteX3" fmla="*/ 3890315 w 3890315"/>
              <a:gd name="connsiteY3" fmla="*/ 202623 h 2088573"/>
              <a:gd name="connsiteX4" fmla="*/ 3885119 w 3890315"/>
              <a:gd name="connsiteY4" fmla="*/ 1875559 h 2088573"/>
              <a:gd name="connsiteX5" fmla="*/ 3869533 w 3890315"/>
              <a:gd name="connsiteY5" fmla="*/ 2041814 h 2088573"/>
              <a:gd name="connsiteX6" fmla="*/ 3692888 w 3890315"/>
              <a:gd name="connsiteY6" fmla="*/ 2088573 h 2088573"/>
              <a:gd name="connsiteX7" fmla="*/ 154782 w 3890315"/>
              <a:gd name="connsiteY7" fmla="*/ 2078182 h 2088573"/>
              <a:gd name="connsiteX8" fmla="*/ 38100 w 3890315"/>
              <a:gd name="connsiteY8" fmla="*/ 2054371 h 2088573"/>
              <a:gd name="connsiteX9" fmla="*/ 2383 w 3890315"/>
              <a:gd name="connsiteY9" fmla="*/ 1925782 h 2088573"/>
              <a:gd name="connsiteX10" fmla="*/ 2383 w 3890315"/>
              <a:gd name="connsiteY10" fmla="*/ 173182 h 2088573"/>
              <a:gd name="connsiteX11" fmla="*/ 35721 w 3890315"/>
              <a:gd name="connsiteY11" fmla="*/ 51738 h 2088573"/>
              <a:gd name="connsiteX12" fmla="*/ 154782 w 3890315"/>
              <a:gd name="connsiteY12" fmla="*/ 20782 h 2088573"/>
              <a:gd name="connsiteX13" fmla="*/ 1450183 w 3890315"/>
              <a:gd name="connsiteY13" fmla="*/ 20782 h 2088573"/>
              <a:gd name="connsiteX14" fmla="*/ 1450183 w 3890315"/>
              <a:gd name="connsiteY14" fmla="*/ 173182 h 2088573"/>
              <a:gd name="connsiteX15" fmla="*/ 1373983 w 3890315"/>
              <a:gd name="connsiteY15" fmla="*/ 249382 h 2088573"/>
              <a:gd name="connsiteX16" fmla="*/ 1373983 w 3890315"/>
              <a:gd name="connsiteY16" fmla="*/ 554182 h 2088573"/>
              <a:gd name="connsiteX17" fmla="*/ 1678783 w 3890315"/>
              <a:gd name="connsiteY17" fmla="*/ 554182 h 2088573"/>
              <a:gd name="connsiteX18" fmla="*/ 1678783 w 3890315"/>
              <a:gd name="connsiteY18" fmla="*/ 249382 h 2088573"/>
              <a:gd name="connsiteX19" fmla="*/ 1602583 w 3890315"/>
              <a:gd name="connsiteY19" fmla="*/ 173182 h 2088573"/>
              <a:gd name="connsiteX20" fmla="*/ 1602583 w 3890315"/>
              <a:gd name="connsiteY20" fmla="*/ 20782 h 2088573"/>
              <a:gd name="connsiteX21" fmla="*/ 2288383 w 3890315"/>
              <a:gd name="connsiteY21" fmla="*/ 20782 h 2088573"/>
              <a:gd name="connsiteX22" fmla="*/ 2288383 w 3890315"/>
              <a:gd name="connsiteY22" fmla="*/ 173182 h 2088573"/>
              <a:gd name="connsiteX23" fmla="*/ 2212183 w 3890315"/>
              <a:gd name="connsiteY23" fmla="*/ 249382 h 2088573"/>
              <a:gd name="connsiteX24" fmla="*/ 2212183 w 3890315"/>
              <a:gd name="connsiteY24" fmla="*/ 554182 h 2088573"/>
              <a:gd name="connsiteX25" fmla="*/ 2516983 w 3890315"/>
              <a:gd name="connsiteY25" fmla="*/ 554182 h 2088573"/>
              <a:gd name="connsiteX26" fmla="*/ 2516983 w 3890315"/>
              <a:gd name="connsiteY26" fmla="*/ 249382 h 2088573"/>
              <a:gd name="connsiteX27" fmla="*/ 2440783 w 3890315"/>
              <a:gd name="connsiteY27" fmla="*/ 173182 h 2088573"/>
              <a:gd name="connsiteX28" fmla="*/ 2440783 w 3890315"/>
              <a:gd name="connsiteY28" fmla="*/ 20782 h 2088573"/>
              <a:gd name="connsiteX29" fmla="*/ 3178538 w 3890315"/>
              <a:gd name="connsiteY29" fmla="*/ 0 h 2088573"/>
              <a:gd name="connsiteX0" fmla="*/ 3178538 w 3890315"/>
              <a:gd name="connsiteY0" fmla="*/ 0 h 2078831"/>
              <a:gd name="connsiteX1" fmla="*/ 3703278 w 3890315"/>
              <a:gd name="connsiteY1" fmla="*/ 0 h 2078831"/>
              <a:gd name="connsiteX2" fmla="*/ 3859142 w 3890315"/>
              <a:gd name="connsiteY2" fmla="*/ 51955 h 2078831"/>
              <a:gd name="connsiteX3" fmla="*/ 3890315 w 3890315"/>
              <a:gd name="connsiteY3" fmla="*/ 202623 h 2078831"/>
              <a:gd name="connsiteX4" fmla="*/ 3885119 w 3890315"/>
              <a:gd name="connsiteY4" fmla="*/ 1875559 h 2078831"/>
              <a:gd name="connsiteX5" fmla="*/ 3869533 w 3890315"/>
              <a:gd name="connsiteY5" fmla="*/ 2041814 h 2078831"/>
              <a:gd name="connsiteX6" fmla="*/ 3736182 w 3890315"/>
              <a:gd name="connsiteY6" fmla="*/ 2078182 h 2078831"/>
              <a:gd name="connsiteX7" fmla="*/ 154782 w 3890315"/>
              <a:gd name="connsiteY7" fmla="*/ 2078182 h 2078831"/>
              <a:gd name="connsiteX8" fmla="*/ 38100 w 3890315"/>
              <a:gd name="connsiteY8" fmla="*/ 2054371 h 2078831"/>
              <a:gd name="connsiteX9" fmla="*/ 2383 w 3890315"/>
              <a:gd name="connsiteY9" fmla="*/ 1925782 h 2078831"/>
              <a:gd name="connsiteX10" fmla="*/ 2383 w 3890315"/>
              <a:gd name="connsiteY10" fmla="*/ 173182 h 2078831"/>
              <a:gd name="connsiteX11" fmla="*/ 35721 w 3890315"/>
              <a:gd name="connsiteY11" fmla="*/ 51738 h 2078831"/>
              <a:gd name="connsiteX12" fmla="*/ 154782 w 3890315"/>
              <a:gd name="connsiteY12" fmla="*/ 20782 h 2078831"/>
              <a:gd name="connsiteX13" fmla="*/ 1450183 w 3890315"/>
              <a:gd name="connsiteY13" fmla="*/ 20782 h 2078831"/>
              <a:gd name="connsiteX14" fmla="*/ 1450183 w 3890315"/>
              <a:gd name="connsiteY14" fmla="*/ 173182 h 2078831"/>
              <a:gd name="connsiteX15" fmla="*/ 1373983 w 3890315"/>
              <a:gd name="connsiteY15" fmla="*/ 249382 h 2078831"/>
              <a:gd name="connsiteX16" fmla="*/ 1373983 w 3890315"/>
              <a:gd name="connsiteY16" fmla="*/ 554182 h 2078831"/>
              <a:gd name="connsiteX17" fmla="*/ 1678783 w 3890315"/>
              <a:gd name="connsiteY17" fmla="*/ 554182 h 2078831"/>
              <a:gd name="connsiteX18" fmla="*/ 1678783 w 3890315"/>
              <a:gd name="connsiteY18" fmla="*/ 249382 h 2078831"/>
              <a:gd name="connsiteX19" fmla="*/ 1602583 w 3890315"/>
              <a:gd name="connsiteY19" fmla="*/ 173182 h 2078831"/>
              <a:gd name="connsiteX20" fmla="*/ 1602583 w 3890315"/>
              <a:gd name="connsiteY20" fmla="*/ 20782 h 2078831"/>
              <a:gd name="connsiteX21" fmla="*/ 2288383 w 3890315"/>
              <a:gd name="connsiteY21" fmla="*/ 20782 h 2078831"/>
              <a:gd name="connsiteX22" fmla="*/ 2288383 w 3890315"/>
              <a:gd name="connsiteY22" fmla="*/ 173182 h 2078831"/>
              <a:gd name="connsiteX23" fmla="*/ 2212183 w 3890315"/>
              <a:gd name="connsiteY23" fmla="*/ 249382 h 2078831"/>
              <a:gd name="connsiteX24" fmla="*/ 2212183 w 3890315"/>
              <a:gd name="connsiteY24" fmla="*/ 554182 h 2078831"/>
              <a:gd name="connsiteX25" fmla="*/ 2516983 w 3890315"/>
              <a:gd name="connsiteY25" fmla="*/ 554182 h 2078831"/>
              <a:gd name="connsiteX26" fmla="*/ 2516983 w 3890315"/>
              <a:gd name="connsiteY26" fmla="*/ 249382 h 2078831"/>
              <a:gd name="connsiteX27" fmla="*/ 2440783 w 3890315"/>
              <a:gd name="connsiteY27" fmla="*/ 173182 h 2078831"/>
              <a:gd name="connsiteX28" fmla="*/ 2440783 w 3890315"/>
              <a:gd name="connsiteY28" fmla="*/ 20782 h 2078831"/>
              <a:gd name="connsiteX29" fmla="*/ 3178538 w 3890315"/>
              <a:gd name="connsiteY29" fmla="*/ 0 h 2078831"/>
              <a:gd name="connsiteX0" fmla="*/ 2440783 w 3890315"/>
              <a:gd name="connsiteY0" fmla="*/ 20782 h 2078831"/>
              <a:gd name="connsiteX1" fmla="*/ 3703278 w 3890315"/>
              <a:gd name="connsiteY1" fmla="*/ 0 h 2078831"/>
              <a:gd name="connsiteX2" fmla="*/ 3859142 w 3890315"/>
              <a:gd name="connsiteY2" fmla="*/ 51955 h 2078831"/>
              <a:gd name="connsiteX3" fmla="*/ 3890315 w 3890315"/>
              <a:gd name="connsiteY3" fmla="*/ 202623 h 2078831"/>
              <a:gd name="connsiteX4" fmla="*/ 3885119 w 3890315"/>
              <a:gd name="connsiteY4" fmla="*/ 1875559 h 2078831"/>
              <a:gd name="connsiteX5" fmla="*/ 3869533 w 3890315"/>
              <a:gd name="connsiteY5" fmla="*/ 2041814 h 2078831"/>
              <a:gd name="connsiteX6" fmla="*/ 3736182 w 3890315"/>
              <a:gd name="connsiteY6" fmla="*/ 2078182 h 2078831"/>
              <a:gd name="connsiteX7" fmla="*/ 154782 w 3890315"/>
              <a:gd name="connsiteY7" fmla="*/ 2078182 h 2078831"/>
              <a:gd name="connsiteX8" fmla="*/ 38100 w 3890315"/>
              <a:gd name="connsiteY8" fmla="*/ 2054371 h 2078831"/>
              <a:gd name="connsiteX9" fmla="*/ 2383 w 3890315"/>
              <a:gd name="connsiteY9" fmla="*/ 1925782 h 2078831"/>
              <a:gd name="connsiteX10" fmla="*/ 2383 w 3890315"/>
              <a:gd name="connsiteY10" fmla="*/ 173182 h 2078831"/>
              <a:gd name="connsiteX11" fmla="*/ 35721 w 3890315"/>
              <a:gd name="connsiteY11" fmla="*/ 51738 h 2078831"/>
              <a:gd name="connsiteX12" fmla="*/ 154782 w 3890315"/>
              <a:gd name="connsiteY12" fmla="*/ 20782 h 2078831"/>
              <a:gd name="connsiteX13" fmla="*/ 1450183 w 3890315"/>
              <a:gd name="connsiteY13" fmla="*/ 20782 h 2078831"/>
              <a:gd name="connsiteX14" fmla="*/ 1450183 w 3890315"/>
              <a:gd name="connsiteY14" fmla="*/ 173182 h 2078831"/>
              <a:gd name="connsiteX15" fmla="*/ 1373983 w 3890315"/>
              <a:gd name="connsiteY15" fmla="*/ 249382 h 2078831"/>
              <a:gd name="connsiteX16" fmla="*/ 1373983 w 3890315"/>
              <a:gd name="connsiteY16" fmla="*/ 554182 h 2078831"/>
              <a:gd name="connsiteX17" fmla="*/ 1678783 w 3890315"/>
              <a:gd name="connsiteY17" fmla="*/ 554182 h 2078831"/>
              <a:gd name="connsiteX18" fmla="*/ 1678783 w 3890315"/>
              <a:gd name="connsiteY18" fmla="*/ 249382 h 2078831"/>
              <a:gd name="connsiteX19" fmla="*/ 1602583 w 3890315"/>
              <a:gd name="connsiteY19" fmla="*/ 173182 h 2078831"/>
              <a:gd name="connsiteX20" fmla="*/ 1602583 w 3890315"/>
              <a:gd name="connsiteY20" fmla="*/ 20782 h 2078831"/>
              <a:gd name="connsiteX21" fmla="*/ 2288383 w 3890315"/>
              <a:gd name="connsiteY21" fmla="*/ 20782 h 2078831"/>
              <a:gd name="connsiteX22" fmla="*/ 2288383 w 3890315"/>
              <a:gd name="connsiteY22" fmla="*/ 173182 h 2078831"/>
              <a:gd name="connsiteX23" fmla="*/ 2212183 w 3890315"/>
              <a:gd name="connsiteY23" fmla="*/ 249382 h 2078831"/>
              <a:gd name="connsiteX24" fmla="*/ 2212183 w 3890315"/>
              <a:gd name="connsiteY24" fmla="*/ 554182 h 2078831"/>
              <a:gd name="connsiteX25" fmla="*/ 2516983 w 3890315"/>
              <a:gd name="connsiteY25" fmla="*/ 554182 h 2078831"/>
              <a:gd name="connsiteX26" fmla="*/ 2516983 w 3890315"/>
              <a:gd name="connsiteY26" fmla="*/ 249382 h 2078831"/>
              <a:gd name="connsiteX27" fmla="*/ 2440783 w 3890315"/>
              <a:gd name="connsiteY27" fmla="*/ 173182 h 2078831"/>
              <a:gd name="connsiteX28" fmla="*/ 2440783 w 3890315"/>
              <a:gd name="connsiteY28" fmla="*/ 20782 h 2078831"/>
              <a:gd name="connsiteX0" fmla="*/ 2440783 w 3890315"/>
              <a:gd name="connsiteY0" fmla="*/ 0 h 2058049"/>
              <a:gd name="connsiteX1" fmla="*/ 3736182 w 3890315"/>
              <a:gd name="connsiteY1" fmla="*/ 0 h 2058049"/>
              <a:gd name="connsiteX2" fmla="*/ 3859142 w 3890315"/>
              <a:gd name="connsiteY2" fmla="*/ 31173 h 2058049"/>
              <a:gd name="connsiteX3" fmla="*/ 3890315 w 3890315"/>
              <a:gd name="connsiteY3" fmla="*/ 181841 h 2058049"/>
              <a:gd name="connsiteX4" fmla="*/ 3885119 w 3890315"/>
              <a:gd name="connsiteY4" fmla="*/ 1854777 h 2058049"/>
              <a:gd name="connsiteX5" fmla="*/ 3869533 w 3890315"/>
              <a:gd name="connsiteY5" fmla="*/ 2021032 h 2058049"/>
              <a:gd name="connsiteX6" fmla="*/ 3736182 w 3890315"/>
              <a:gd name="connsiteY6" fmla="*/ 2057400 h 2058049"/>
              <a:gd name="connsiteX7" fmla="*/ 154782 w 3890315"/>
              <a:gd name="connsiteY7" fmla="*/ 2057400 h 2058049"/>
              <a:gd name="connsiteX8" fmla="*/ 38100 w 3890315"/>
              <a:gd name="connsiteY8" fmla="*/ 2033589 h 2058049"/>
              <a:gd name="connsiteX9" fmla="*/ 2383 w 3890315"/>
              <a:gd name="connsiteY9" fmla="*/ 1905000 h 2058049"/>
              <a:gd name="connsiteX10" fmla="*/ 2383 w 3890315"/>
              <a:gd name="connsiteY10" fmla="*/ 152400 h 2058049"/>
              <a:gd name="connsiteX11" fmla="*/ 35721 w 3890315"/>
              <a:gd name="connsiteY11" fmla="*/ 30956 h 2058049"/>
              <a:gd name="connsiteX12" fmla="*/ 154782 w 3890315"/>
              <a:gd name="connsiteY12" fmla="*/ 0 h 2058049"/>
              <a:gd name="connsiteX13" fmla="*/ 1450183 w 3890315"/>
              <a:gd name="connsiteY13" fmla="*/ 0 h 2058049"/>
              <a:gd name="connsiteX14" fmla="*/ 1450183 w 3890315"/>
              <a:gd name="connsiteY14" fmla="*/ 152400 h 2058049"/>
              <a:gd name="connsiteX15" fmla="*/ 1373983 w 3890315"/>
              <a:gd name="connsiteY15" fmla="*/ 228600 h 2058049"/>
              <a:gd name="connsiteX16" fmla="*/ 1373983 w 3890315"/>
              <a:gd name="connsiteY16" fmla="*/ 533400 h 2058049"/>
              <a:gd name="connsiteX17" fmla="*/ 1678783 w 3890315"/>
              <a:gd name="connsiteY17" fmla="*/ 533400 h 2058049"/>
              <a:gd name="connsiteX18" fmla="*/ 1678783 w 3890315"/>
              <a:gd name="connsiteY18" fmla="*/ 228600 h 2058049"/>
              <a:gd name="connsiteX19" fmla="*/ 1602583 w 3890315"/>
              <a:gd name="connsiteY19" fmla="*/ 152400 h 2058049"/>
              <a:gd name="connsiteX20" fmla="*/ 1602583 w 3890315"/>
              <a:gd name="connsiteY20" fmla="*/ 0 h 2058049"/>
              <a:gd name="connsiteX21" fmla="*/ 2288383 w 3890315"/>
              <a:gd name="connsiteY21" fmla="*/ 0 h 2058049"/>
              <a:gd name="connsiteX22" fmla="*/ 2288383 w 3890315"/>
              <a:gd name="connsiteY22" fmla="*/ 152400 h 2058049"/>
              <a:gd name="connsiteX23" fmla="*/ 2212183 w 3890315"/>
              <a:gd name="connsiteY23" fmla="*/ 228600 h 2058049"/>
              <a:gd name="connsiteX24" fmla="*/ 2212183 w 3890315"/>
              <a:gd name="connsiteY24" fmla="*/ 533400 h 2058049"/>
              <a:gd name="connsiteX25" fmla="*/ 2516983 w 3890315"/>
              <a:gd name="connsiteY25" fmla="*/ 533400 h 2058049"/>
              <a:gd name="connsiteX26" fmla="*/ 2516983 w 3890315"/>
              <a:gd name="connsiteY26" fmla="*/ 228600 h 2058049"/>
              <a:gd name="connsiteX27" fmla="*/ 2440783 w 3890315"/>
              <a:gd name="connsiteY27" fmla="*/ 152400 h 2058049"/>
              <a:gd name="connsiteX28" fmla="*/ 2440783 w 3890315"/>
              <a:gd name="connsiteY28" fmla="*/ 0 h 2058049"/>
              <a:gd name="connsiteX0" fmla="*/ 2440783 w 3890315"/>
              <a:gd name="connsiteY0" fmla="*/ 10174 h 2068223"/>
              <a:gd name="connsiteX1" fmla="*/ 3736182 w 3890315"/>
              <a:gd name="connsiteY1" fmla="*/ 10174 h 2068223"/>
              <a:gd name="connsiteX2" fmla="*/ 3859142 w 3890315"/>
              <a:gd name="connsiteY2" fmla="*/ 41347 h 2068223"/>
              <a:gd name="connsiteX3" fmla="*/ 3890315 w 3890315"/>
              <a:gd name="connsiteY3" fmla="*/ 192015 h 2068223"/>
              <a:gd name="connsiteX4" fmla="*/ 3885119 w 3890315"/>
              <a:gd name="connsiteY4" fmla="*/ 1864951 h 2068223"/>
              <a:gd name="connsiteX5" fmla="*/ 3869533 w 3890315"/>
              <a:gd name="connsiteY5" fmla="*/ 2031206 h 2068223"/>
              <a:gd name="connsiteX6" fmla="*/ 3736182 w 3890315"/>
              <a:gd name="connsiteY6" fmla="*/ 2067574 h 2068223"/>
              <a:gd name="connsiteX7" fmla="*/ 154782 w 3890315"/>
              <a:gd name="connsiteY7" fmla="*/ 2067574 h 2068223"/>
              <a:gd name="connsiteX8" fmla="*/ 38100 w 3890315"/>
              <a:gd name="connsiteY8" fmla="*/ 2043763 h 2068223"/>
              <a:gd name="connsiteX9" fmla="*/ 2383 w 3890315"/>
              <a:gd name="connsiteY9" fmla="*/ 1915174 h 2068223"/>
              <a:gd name="connsiteX10" fmla="*/ 2383 w 3890315"/>
              <a:gd name="connsiteY10" fmla="*/ 162574 h 2068223"/>
              <a:gd name="connsiteX11" fmla="*/ 35721 w 3890315"/>
              <a:gd name="connsiteY11" fmla="*/ 41130 h 2068223"/>
              <a:gd name="connsiteX12" fmla="*/ 154782 w 3890315"/>
              <a:gd name="connsiteY12" fmla="*/ 10174 h 2068223"/>
              <a:gd name="connsiteX13" fmla="*/ 1450183 w 3890315"/>
              <a:gd name="connsiteY13" fmla="*/ 10174 h 2068223"/>
              <a:gd name="connsiteX14" fmla="*/ 1450183 w 3890315"/>
              <a:gd name="connsiteY14" fmla="*/ 162574 h 2068223"/>
              <a:gd name="connsiteX15" fmla="*/ 1373983 w 3890315"/>
              <a:gd name="connsiteY15" fmla="*/ 238774 h 2068223"/>
              <a:gd name="connsiteX16" fmla="*/ 1373983 w 3890315"/>
              <a:gd name="connsiteY16" fmla="*/ 543574 h 2068223"/>
              <a:gd name="connsiteX17" fmla="*/ 1678783 w 3890315"/>
              <a:gd name="connsiteY17" fmla="*/ 543574 h 2068223"/>
              <a:gd name="connsiteX18" fmla="*/ 1678783 w 3890315"/>
              <a:gd name="connsiteY18" fmla="*/ 238774 h 2068223"/>
              <a:gd name="connsiteX19" fmla="*/ 1602583 w 3890315"/>
              <a:gd name="connsiteY19" fmla="*/ 162574 h 2068223"/>
              <a:gd name="connsiteX20" fmla="*/ 1602583 w 3890315"/>
              <a:gd name="connsiteY20" fmla="*/ 10174 h 2068223"/>
              <a:gd name="connsiteX21" fmla="*/ 2288383 w 3890315"/>
              <a:gd name="connsiteY21" fmla="*/ 10174 h 2068223"/>
              <a:gd name="connsiteX22" fmla="*/ 2288383 w 3890315"/>
              <a:gd name="connsiteY22" fmla="*/ 162574 h 2068223"/>
              <a:gd name="connsiteX23" fmla="*/ 2212183 w 3890315"/>
              <a:gd name="connsiteY23" fmla="*/ 238774 h 2068223"/>
              <a:gd name="connsiteX24" fmla="*/ 2212183 w 3890315"/>
              <a:gd name="connsiteY24" fmla="*/ 543574 h 2068223"/>
              <a:gd name="connsiteX25" fmla="*/ 2516983 w 3890315"/>
              <a:gd name="connsiteY25" fmla="*/ 543574 h 2068223"/>
              <a:gd name="connsiteX26" fmla="*/ 2516983 w 3890315"/>
              <a:gd name="connsiteY26" fmla="*/ 238774 h 2068223"/>
              <a:gd name="connsiteX27" fmla="*/ 2440783 w 3890315"/>
              <a:gd name="connsiteY27" fmla="*/ 162574 h 2068223"/>
              <a:gd name="connsiteX28" fmla="*/ 2440783 w 3890315"/>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90315 w 3898108"/>
              <a:gd name="connsiteY3" fmla="*/ 192015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88581 w 3898108"/>
              <a:gd name="connsiteY3" fmla="*/ 238774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88581 w 3898108"/>
              <a:gd name="connsiteY3" fmla="*/ 238774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88581 w 3898108"/>
              <a:gd name="connsiteY3" fmla="*/ 238774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88581 w 3898108"/>
              <a:gd name="connsiteY3" fmla="*/ 238774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76667"/>
              <a:gd name="connsiteX1" fmla="*/ 3736182 w 3898108"/>
              <a:gd name="connsiteY1" fmla="*/ 10174 h 2076667"/>
              <a:gd name="connsiteX2" fmla="*/ 3859142 w 3898108"/>
              <a:gd name="connsiteY2" fmla="*/ 41347 h 2076667"/>
              <a:gd name="connsiteX3" fmla="*/ 3888581 w 3898108"/>
              <a:gd name="connsiteY3" fmla="*/ 238774 h 2076667"/>
              <a:gd name="connsiteX4" fmla="*/ 3885119 w 3898108"/>
              <a:gd name="connsiteY4" fmla="*/ 1864951 h 2076667"/>
              <a:gd name="connsiteX5" fmla="*/ 3869533 w 3898108"/>
              <a:gd name="connsiteY5" fmla="*/ 2031206 h 2076667"/>
              <a:gd name="connsiteX6" fmla="*/ 3736182 w 3898108"/>
              <a:gd name="connsiteY6" fmla="*/ 2067574 h 2076667"/>
              <a:gd name="connsiteX7" fmla="*/ 154782 w 3898108"/>
              <a:gd name="connsiteY7" fmla="*/ 2067574 h 2076667"/>
              <a:gd name="connsiteX8" fmla="*/ 38100 w 3898108"/>
              <a:gd name="connsiteY8" fmla="*/ 2043763 h 2076667"/>
              <a:gd name="connsiteX9" fmla="*/ 2383 w 3898108"/>
              <a:gd name="connsiteY9" fmla="*/ 1915174 h 2076667"/>
              <a:gd name="connsiteX10" fmla="*/ 2383 w 3898108"/>
              <a:gd name="connsiteY10" fmla="*/ 162574 h 2076667"/>
              <a:gd name="connsiteX11" fmla="*/ 35721 w 3898108"/>
              <a:gd name="connsiteY11" fmla="*/ 41130 h 2076667"/>
              <a:gd name="connsiteX12" fmla="*/ 154782 w 3898108"/>
              <a:gd name="connsiteY12" fmla="*/ 10174 h 2076667"/>
              <a:gd name="connsiteX13" fmla="*/ 1450183 w 3898108"/>
              <a:gd name="connsiteY13" fmla="*/ 10174 h 2076667"/>
              <a:gd name="connsiteX14" fmla="*/ 1450183 w 3898108"/>
              <a:gd name="connsiteY14" fmla="*/ 162574 h 2076667"/>
              <a:gd name="connsiteX15" fmla="*/ 1373983 w 3898108"/>
              <a:gd name="connsiteY15" fmla="*/ 238774 h 2076667"/>
              <a:gd name="connsiteX16" fmla="*/ 1373983 w 3898108"/>
              <a:gd name="connsiteY16" fmla="*/ 543574 h 2076667"/>
              <a:gd name="connsiteX17" fmla="*/ 1678783 w 3898108"/>
              <a:gd name="connsiteY17" fmla="*/ 543574 h 2076667"/>
              <a:gd name="connsiteX18" fmla="*/ 1678783 w 3898108"/>
              <a:gd name="connsiteY18" fmla="*/ 238774 h 2076667"/>
              <a:gd name="connsiteX19" fmla="*/ 1602583 w 3898108"/>
              <a:gd name="connsiteY19" fmla="*/ 162574 h 2076667"/>
              <a:gd name="connsiteX20" fmla="*/ 1602583 w 3898108"/>
              <a:gd name="connsiteY20" fmla="*/ 10174 h 2076667"/>
              <a:gd name="connsiteX21" fmla="*/ 2288383 w 3898108"/>
              <a:gd name="connsiteY21" fmla="*/ 10174 h 2076667"/>
              <a:gd name="connsiteX22" fmla="*/ 2288383 w 3898108"/>
              <a:gd name="connsiteY22" fmla="*/ 162574 h 2076667"/>
              <a:gd name="connsiteX23" fmla="*/ 2212183 w 3898108"/>
              <a:gd name="connsiteY23" fmla="*/ 238774 h 2076667"/>
              <a:gd name="connsiteX24" fmla="*/ 2212183 w 3898108"/>
              <a:gd name="connsiteY24" fmla="*/ 543574 h 2076667"/>
              <a:gd name="connsiteX25" fmla="*/ 2516983 w 3898108"/>
              <a:gd name="connsiteY25" fmla="*/ 543574 h 2076667"/>
              <a:gd name="connsiteX26" fmla="*/ 2516983 w 3898108"/>
              <a:gd name="connsiteY26" fmla="*/ 238774 h 2076667"/>
              <a:gd name="connsiteX27" fmla="*/ 2440783 w 3898108"/>
              <a:gd name="connsiteY27" fmla="*/ 162574 h 2076667"/>
              <a:gd name="connsiteX28" fmla="*/ 2440783 w 3898108"/>
              <a:gd name="connsiteY28" fmla="*/ 10174 h 2076667"/>
              <a:gd name="connsiteX0" fmla="*/ 2440783 w 3898108"/>
              <a:gd name="connsiteY0" fmla="*/ 10174 h 2076667"/>
              <a:gd name="connsiteX1" fmla="*/ 3736182 w 3898108"/>
              <a:gd name="connsiteY1" fmla="*/ 10174 h 2076667"/>
              <a:gd name="connsiteX2" fmla="*/ 3859142 w 3898108"/>
              <a:gd name="connsiteY2" fmla="*/ 41347 h 2076667"/>
              <a:gd name="connsiteX3" fmla="*/ 3888581 w 3898108"/>
              <a:gd name="connsiteY3" fmla="*/ 238774 h 2076667"/>
              <a:gd name="connsiteX4" fmla="*/ 3885119 w 3898108"/>
              <a:gd name="connsiteY4" fmla="*/ 1864951 h 2076667"/>
              <a:gd name="connsiteX5" fmla="*/ 3869533 w 3898108"/>
              <a:gd name="connsiteY5" fmla="*/ 2031206 h 2076667"/>
              <a:gd name="connsiteX6" fmla="*/ 3736182 w 3898108"/>
              <a:gd name="connsiteY6" fmla="*/ 2067574 h 2076667"/>
              <a:gd name="connsiteX7" fmla="*/ 154782 w 3898108"/>
              <a:gd name="connsiteY7" fmla="*/ 2067574 h 2076667"/>
              <a:gd name="connsiteX8" fmla="*/ 38100 w 3898108"/>
              <a:gd name="connsiteY8" fmla="*/ 2043763 h 2076667"/>
              <a:gd name="connsiteX9" fmla="*/ 2383 w 3898108"/>
              <a:gd name="connsiteY9" fmla="*/ 1915174 h 2076667"/>
              <a:gd name="connsiteX10" fmla="*/ 2383 w 3898108"/>
              <a:gd name="connsiteY10" fmla="*/ 162574 h 2076667"/>
              <a:gd name="connsiteX11" fmla="*/ 35721 w 3898108"/>
              <a:gd name="connsiteY11" fmla="*/ 41130 h 2076667"/>
              <a:gd name="connsiteX12" fmla="*/ 154782 w 3898108"/>
              <a:gd name="connsiteY12" fmla="*/ 10174 h 2076667"/>
              <a:gd name="connsiteX13" fmla="*/ 1450183 w 3898108"/>
              <a:gd name="connsiteY13" fmla="*/ 10174 h 2076667"/>
              <a:gd name="connsiteX14" fmla="*/ 1450183 w 3898108"/>
              <a:gd name="connsiteY14" fmla="*/ 162574 h 2076667"/>
              <a:gd name="connsiteX15" fmla="*/ 1373983 w 3898108"/>
              <a:gd name="connsiteY15" fmla="*/ 238774 h 2076667"/>
              <a:gd name="connsiteX16" fmla="*/ 1373983 w 3898108"/>
              <a:gd name="connsiteY16" fmla="*/ 543574 h 2076667"/>
              <a:gd name="connsiteX17" fmla="*/ 1678783 w 3898108"/>
              <a:gd name="connsiteY17" fmla="*/ 543574 h 2076667"/>
              <a:gd name="connsiteX18" fmla="*/ 1678783 w 3898108"/>
              <a:gd name="connsiteY18" fmla="*/ 238774 h 2076667"/>
              <a:gd name="connsiteX19" fmla="*/ 1602583 w 3898108"/>
              <a:gd name="connsiteY19" fmla="*/ 162574 h 2076667"/>
              <a:gd name="connsiteX20" fmla="*/ 1602583 w 3898108"/>
              <a:gd name="connsiteY20" fmla="*/ 10174 h 2076667"/>
              <a:gd name="connsiteX21" fmla="*/ 2288383 w 3898108"/>
              <a:gd name="connsiteY21" fmla="*/ 10174 h 2076667"/>
              <a:gd name="connsiteX22" fmla="*/ 2288383 w 3898108"/>
              <a:gd name="connsiteY22" fmla="*/ 162574 h 2076667"/>
              <a:gd name="connsiteX23" fmla="*/ 2212183 w 3898108"/>
              <a:gd name="connsiteY23" fmla="*/ 238774 h 2076667"/>
              <a:gd name="connsiteX24" fmla="*/ 2212183 w 3898108"/>
              <a:gd name="connsiteY24" fmla="*/ 543574 h 2076667"/>
              <a:gd name="connsiteX25" fmla="*/ 2516983 w 3898108"/>
              <a:gd name="connsiteY25" fmla="*/ 543574 h 2076667"/>
              <a:gd name="connsiteX26" fmla="*/ 2516983 w 3898108"/>
              <a:gd name="connsiteY26" fmla="*/ 238774 h 2076667"/>
              <a:gd name="connsiteX27" fmla="*/ 2440783 w 3898108"/>
              <a:gd name="connsiteY27" fmla="*/ 162574 h 2076667"/>
              <a:gd name="connsiteX28" fmla="*/ 2440783 w 3898108"/>
              <a:gd name="connsiteY28" fmla="*/ 10174 h 2076667"/>
              <a:gd name="connsiteX0" fmla="*/ 2440783 w 3898108"/>
              <a:gd name="connsiteY0" fmla="*/ 10174 h 2076667"/>
              <a:gd name="connsiteX1" fmla="*/ 3736182 w 3898108"/>
              <a:gd name="connsiteY1" fmla="*/ 10174 h 2076667"/>
              <a:gd name="connsiteX2" fmla="*/ 3859142 w 3898108"/>
              <a:gd name="connsiteY2" fmla="*/ 41347 h 2076667"/>
              <a:gd name="connsiteX3" fmla="*/ 3888581 w 3898108"/>
              <a:gd name="connsiteY3" fmla="*/ 238774 h 2076667"/>
              <a:gd name="connsiteX4" fmla="*/ 3885119 w 3898108"/>
              <a:gd name="connsiteY4" fmla="*/ 1864951 h 2076667"/>
              <a:gd name="connsiteX5" fmla="*/ 3869533 w 3898108"/>
              <a:gd name="connsiteY5" fmla="*/ 2031206 h 2076667"/>
              <a:gd name="connsiteX6" fmla="*/ 3736182 w 3898108"/>
              <a:gd name="connsiteY6" fmla="*/ 2067574 h 2076667"/>
              <a:gd name="connsiteX7" fmla="*/ 154782 w 3898108"/>
              <a:gd name="connsiteY7" fmla="*/ 2067574 h 2076667"/>
              <a:gd name="connsiteX8" fmla="*/ 38100 w 3898108"/>
              <a:gd name="connsiteY8" fmla="*/ 2043763 h 2076667"/>
              <a:gd name="connsiteX9" fmla="*/ 2383 w 3898108"/>
              <a:gd name="connsiteY9" fmla="*/ 1915174 h 2076667"/>
              <a:gd name="connsiteX10" fmla="*/ 2383 w 3898108"/>
              <a:gd name="connsiteY10" fmla="*/ 162574 h 2076667"/>
              <a:gd name="connsiteX11" fmla="*/ 35721 w 3898108"/>
              <a:gd name="connsiteY11" fmla="*/ 41130 h 2076667"/>
              <a:gd name="connsiteX12" fmla="*/ 154782 w 3898108"/>
              <a:gd name="connsiteY12" fmla="*/ 10174 h 2076667"/>
              <a:gd name="connsiteX13" fmla="*/ 1450183 w 3898108"/>
              <a:gd name="connsiteY13" fmla="*/ 10174 h 2076667"/>
              <a:gd name="connsiteX14" fmla="*/ 1450183 w 3898108"/>
              <a:gd name="connsiteY14" fmla="*/ 162574 h 2076667"/>
              <a:gd name="connsiteX15" fmla="*/ 1373983 w 3898108"/>
              <a:gd name="connsiteY15" fmla="*/ 238774 h 2076667"/>
              <a:gd name="connsiteX16" fmla="*/ 1373983 w 3898108"/>
              <a:gd name="connsiteY16" fmla="*/ 543574 h 2076667"/>
              <a:gd name="connsiteX17" fmla="*/ 1678783 w 3898108"/>
              <a:gd name="connsiteY17" fmla="*/ 543574 h 2076667"/>
              <a:gd name="connsiteX18" fmla="*/ 1678783 w 3898108"/>
              <a:gd name="connsiteY18" fmla="*/ 238774 h 2076667"/>
              <a:gd name="connsiteX19" fmla="*/ 1602583 w 3898108"/>
              <a:gd name="connsiteY19" fmla="*/ 162574 h 2076667"/>
              <a:gd name="connsiteX20" fmla="*/ 1602583 w 3898108"/>
              <a:gd name="connsiteY20" fmla="*/ 10174 h 2076667"/>
              <a:gd name="connsiteX21" fmla="*/ 2288383 w 3898108"/>
              <a:gd name="connsiteY21" fmla="*/ 10174 h 2076667"/>
              <a:gd name="connsiteX22" fmla="*/ 2288383 w 3898108"/>
              <a:gd name="connsiteY22" fmla="*/ 162574 h 2076667"/>
              <a:gd name="connsiteX23" fmla="*/ 2212183 w 3898108"/>
              <a:gd name="connsiteY23" fmla="*/ 238774 h 2076667"/>
              <a:gd name="connsiteX24" fmla="*/ 2212183 w 3898108"/>
              <a:gd name="connsiteY24" fmla="*/ 543574 h 2076667"/>
              <a:gd name="connsiteX25" fmla="*/ 2516983 w 3898108"/>
              <a:gd name="connsiteY25" fmla="*/ 543574 h 2076667"/>
              <a:gd name="connsiteX26" fmla="*/ 2516983 w 3898108"/>
              <a:gd name="connsiteY26" fmla="*/ 238774 h 2076667"/>
              <a:gd name="connsiteX27" fmla="*/ 2440783 w 3898108"/>
              <a:gd name="connsiteY27" fmla="*/ 162574 h 2076667"/>
              <a:gd name="connsiteX28" fmla="*/ 2440783 w 3898108"/>
              <a:gd name="connsiteY28" fmla="*/ 10174 h 2076667"/>
              <a:gd name="connsiteX0" fmla="*/ 2440783 w 3898108"/>
              <a:gd name="connsiteY0" fmla="*/ 10174 h 2076667"/>
              <a:gd name="connsiteX1" fmla="*/ 3736182 w 3898108"/>
              <a:gd name="connsiteY1" fmla="*/ 10174 h 2076667"/>
              <a:gd name="connsiteX2" fmla="*/ 3859142 w 3898108"/>
              <a:gd name="connsiteY2" fmla="*/ 41347 h 2076667"/>
              <a:gd name="connsiteX3" fmla="*/ 3888581 w 3898108"/>
              <a:gd name="connsiteY3" fmla="*/ 238774 h 2076667"/>
              <a:gd name="connsiteX4" fmla="*/ 3885119 w 3898108"/>
              <a:gd name="connsiteY4" fmla="*/ 1864951 h 2076667"/>
              <a:gd name="connsiteX5" fmla="*/ 3869533 w 3898108"/>
              <a:gd name="connsiteY5" fmla="*/ 2031206 h 2076667"/>
              <a:gd name="connsiteX6" fmla="*/ 3736182 w 3898108"/>
              <a:gd name="connsiteY6" fmla="*/ 2067574 h 2076667"/>
              <a:gd name="connsiteX7" fmla="*/ 154782 w 3898108"/>
              <a:gd name="connsiteY7" fmla="*/ 2067574 h 2076667"/>
              <a:gd name="connsiteX8" fmla="*/ 38100 w 3898108"/>
              <a:gd name="connsiteY8" fmla="*/ 2043763 h 2076667"/>
              <a:gd name="connsiteX9" fmla="*/ 2383 w 3898108"/>
              <a:gd name="connsiteY9" fmla="*/ 1915174 h 2076667"/>
              <a:gd name="connsiteX10" fmla="*/ 2383 w 3898108"/>
              <a:gd name="connsiteY10" fmla="*/ 162574 h 2076667"/>
              <a:gd name="connsiteX11" fmla="*/ 35721 w 3898108"/>
              <a:gd name="connsiteY11" fmla="*/ 41130 h 2076667"/>
              <a:gd name="connsiteX12" fmla="*/ 154782 w 3898108"/>
              <a:gd name="connsiteY12" fmla="*/ 10174 h 2076667"/>
              <a:gd name="connsiteX13" fmla="*/ 1450183 w 3898108"/>
              <a:gd name="connsiteY13" fmla="*/ 10174 h 2076667"/>
              <a:gd name="connsiteX14" fmla="*/ 1450183 w 3898108"/>
              <a:gd name="connsiteY14" fmla="*/ 162574 h 2076667"/>
              <a:gd name="connsiteX15" fmla="*/ 1373983 w 3898108"/>
              <a:gd name="connsiteY15" fmla="*/ 238774 h 2076667"/>
              <a:gd name="connsiteX16" fmla="*/ 1373983 w 3898108"/>
              <a:gd name="connsiteY16" fmla="*/ 543574 h 2076667"/>
              <a:gd name="connsiteX17" fmla="*/ 1678783 w 3898108"/>
              <a:gd name="connsiteY17" fmla="*/ 543574 h 2076667"/>
              <a:gd name="connsiteX18" fmla="*/ 1678783 w 3898108"/>
              <a:gd name="connsiteY18" fmla="*/ 238774 h 2076667"/>
              <a:gd name="connsiteX19" fmla="*/ 1602583 w 3898108"/>
              <a:gd name="connsiteY19" fmla="*/ 162574 h 2076667"/>
              <a:gd name="connsiteX20" fmla="*/ 1602583 w 3898108"/>
              <a:gd name="connsiteY20" fmla="*/ 10174 h 2076667"/>
              <a:gd name="connsiteX21" fmla="*/ 2288383 w 3898108"/>
              <a:gd name="connsiteY21" fmla="*/ 10174 h 2076667"/>
              <a:gd name="connsiteX22" fmla="*/ 2288383 w 3898108"/>
              <a:gd name="connsiteY22" fmla="*/ 162574 h 2076667"/>
              <a:gd name="connsiteX23" fmla="*/ 2212183 w 3898108"/>
              <a:gd name="connsiteY23" fmla="*/ 238774 h 2076667"/>
              <a:gd name="connsiteX24" fmla="*/ 2212183 w 3898108"/>
              <a:gd name="connsiteY24" fmla="*/ 543574 h 2076667"/>
              <a:gd name="connsiteX25" fmla="*/ 2516983 w 3898108"/>
              <a:gd name="connsiteY25" fmla="*/ 543574 h 2076667"/>
              <a:gd name="connsiteX26" fmla="*/ 2516983 w 3898108"/>
              <a:gd name="connsiteY26" fmla="*/ 238774 h 2076667"/>
              <a:gd name="connsiteX27" fmla="*/ 2440783 w 3898108"/>
              <a:gd name="connsiteY27" fmla="*/ 162574 h 2076667"/>
              <a:gd name="connsiteX28" fmla="*/ 2440783 w 3898108"/>
              <a:gd name="connsiteY28" fmla="*/ 10174 h 2076667"/>
              <a:gd name="connsiteX0" fmla="*/ 2440783 w 3898108"/>
              <a:gd name="connsiteY0" fmla="*/ 5411 h 2071904"/>
              <a:gd name="connsiteX1" fmla="*/ 3736182 w 3898108"/>
              <a:gd name="connsiteY1" fmla="*/ 5411 h 2071904"/>
              <a:gd name="connsiteX2" fmla="*/ 3859142 w 3898108"/>
              <a:gd name="connsiteY2" fmla="*/ 36584 h 2071904"/>
              <a:gd name="connsiteX3" fmla="*/ 3888581 w 3898108"/>
              <a:gd name="connsiteY3" fmla="*/ 234011 h 2071904"/>
              <a:gd name="connsiteX4" fmla="*/ 3885119 w 3898108"/>
              <a:gd name="connsiteY4" fmla="*/ 1860188 h 2071904"/>
              <a:gd name="connsiteX5" fmla="*/ 3869533 w 3898108"/>
              <a:gd name="connsiteY5" fmla="*/ 2026443 h 2071904"/>
              <a:gd name="connsiteX6" fmla="*/ 3736182 w 3898108"/>
              <a:gd name="connsiteY6" fmla="*/ 2062811 h 2071904"/>
              <a:gd name="connsiteX7" fmla="*/ 154782 w 3898108"/>
              <a:gd name="connsiteY7" fmla="*/ 2062811 h 2071904"/>
              <a:gd name="connsiteX8" fmla="*/ 38100 w 3898108"/>
              <a:gd name="connsiteY8" fmla="*/ 2039000 h 2071904"/>
              <a:gd name="connsiteX9" fmla="*/ 2383 w 3898108"/>
              <a:gd name="connsiteY9" fmla="*/ 1910411 h 2071904"/>
              <a:gd name="connsiteX10" fmla="*/ 2383 w 3898108"/>
              <a:gd name="connsiteY10" fmla="*/ 157811 h 2071904"/>
              <a:gd name="connsiteX11" fmla="*/ 35721 w 3898108"/>
              <a:gd name="connsiteY11" fmla="*/ 36367 h 2071904"/>
              <a:gd name="connsiteX12" fmla="*/ 154782 w 3898108"/>
              <a:gd name="connsiteY12" fmla="*/ 5411 h 2071904"/>
              <a:gd name="connsiteX13" fmla="*/ 1450183 w 3898108"/>
              <a:gd name="connsiteY13" fmla="*/ 5411 h 2071904"/>
              <a:gd name="connsiteX14" fmla="*/ 1450183 w 3898108"/>
              <a:gd name="connsiteY14" fmla="*/ 157811 h 2071904"/>
              <a:gd name="connsiteX15" fmla="*/ 1373983 w 3898108"/>
              <a:gd name="connsiteY15" fmla="*/ 234011 h 2071904"/>
              <a:gd name="connsiteX16" fmla="*/ 1373983 w 3898108"/>
              <a:gd name="connsiteY16" fmla="*/ 538811 h 2071904"/>
              <a:gd name="connsiteX17" fmla="*/ 1678783 w 3898108"/>
              <a:gd name="connsiteY17" fmla="*/ 538811 h 2071904"/>
              <a:gd name="connsiteX18" fmla="*/ 1678783 w 3898108"/>
              <a:gd name="connsiteY18" fmla="*/ 234011 h 2071904"/>
              <a:gd name="connsiteX19" fmla="*/ 1602583 w 3898108"/>
              <a:gd name="connsiteY19" fmla="*/ 157811 h 2071904"/>
              <a:gd name="connsiteX20" fmla="*/ 1602583 w 3898108"/>
              <a:gd name="connsiteY20" fmla="*/ 5411 h 2071904"/>
              <a:gd name="connsiteX21" fmla="*/ 2288383 w 3898108"/>
              <a:gd name="connsiteY21" fmla="*/ 5411 h 2071904"/>
              <a:gd name="connsiteX22" fmla="*/ 2288383 w 3898108"/>
              <a:gd name="connsiteY22" fmla="*/ 157811 h 2071904"/>
              <a:gd name="connsiteX23" fmla="*/ 2212183 w 3898108"/>
              <a:gd name="connsiteY23" fmla="*/ 234011 h 2071904"/>
              <a:gd name="connsiteX24" fmla="*/ 2212183 w 3898108"/>
              <a:gd name="connsiteY24" fmla="*/ 538811 h 2071904"/>
              <a:gd name="connsiteX25" fmla="*/ 2516983 w 3898108"/>
              <a:gd name="connsiteY25" fmla="*/ 538811 h 2071904"/>
              <a:gd name="connsiteX26" fmla="*/ 2516983 w 3898108"/>
              <a:gd name="connsiteY26" fmla="*/ 234011 h 2071904"/>
              <a:gd name="connsiteX27" fmla="*/ 2440783 w 3898108"/>
              <a:gd name="connsiteY27" fmla="*/ 157811 h 2071904"/>
              <a:gd name="connsiteX28" fmla="*/ 2440783 w 3898108"/>
              <a:gd name="connsiteY28" fmla="*/ 5411 h 2071904"/>
              <a:gd name="connsiteX0" fmla="*/ 2440783 w 3898108"/>
              <a:gd name="connsiteY0" fmla="*/ 1515 h 2068008"/>
              <a:gd name="connsiteX1" fmla="*/ 3736182 w 3898108"/>
              <a:gd name="connsiteY1" fmla="*/ 1515 h 2068008"/>
              <a:gd name="connsiteX2" fmla="*/ 3859142 w 3898108"/>
              <a:gd name="connsiteY2" fmla="*/ 32688 h 2068008"/>
              <a:gd name="connsiteX3" fmla="*/ 3888581 w 3898108"/>
              <a:gd name="connsiteY3" fmla="*/ 230115 h 2068008"/>
              <a:gd name="connsiteX4" fmla="*/ 3885119 w 3898108"/>
              <a:gd name="connsiteY4" fmla="*/ 1856292 h 2068008"/>
              <a:gd name="connsiteX5" fmla="*/ 3869533 w 3898108"/>
              <a:gd name="connsiteY5" fmla="*/ 2022547 h 2068008"/>
              <a:gd name="connsiteX6" fmla="*/ 3736182 w 3898108"/>
              <a:gd name="connsiteY6" fmla="*/ 2058915 h 2068008"/>
              <a:gd name="connsiteX7" fmla="*/ 154782 w 3898108"/>
              <a:gd name="connsiteY7" fmla="*/ 2058915 h 2068008"/>
              <a:gd name="connsiteX8" fmla="*/ 38100 w 3898108"/>
              <a:gd name="connsiteY8" fmla="*/ 2035104 h 2068008"/>
              <a:gd name="connsiteX9" fmla="*/ 2383 w 3898108"/>
              <a:gd name="connsiteY9" fmla="*/ 1906515 h 2068008"/>
              <a:gd name="connsiteX10" fmla="*/ 2383 w 3898108"/>
              <a:gd name="connsiteY10" fmla="*/ 153915 h 2068008"/>
              <a:gd name="connsiteX11" fmla="*/ 35721 w 3898108"/>
              <a:gd name="connsiteY11" fmla="*/ 32471 h 2068008"/>
              <a:gd name="connsiteX12" fmla="*/ 154782 w 3898108"/>
              <a:gd name="connsiteY12" fmla="*/ 1515 h 2068008"/>
              <a:gd name="connsiteX13" fmla="*/ 1450183 w 3898108"/>
              <a:gd name="connsiteY13" fmla="*/ 1515 h 2068008"/>
              <a:gd name="connsiteX14" fmla="*/ 1450183 w 3898108"/>
              <a:gd name="connsiteY14" fmla="*/ 153915 h 2068008"/>
              <a:gd name="connsiteX15" fmla="*/ 1373983 w 3898108"/>
              <a:gd name="connsiteY15" fmla="*/ 230115 h 2068008"/>
              <a:gd name="connsiteX16" fmla="*/ 1373983 w 3898108"/>
              <a:gd name="connsiteY16" fmla="*/ 534915 h 2068008"/>
              <a:gd name="connsiteX17" fmla="*/ 1678783 w 3898108"/>
              <a:gd name="connsiteY17" fmla="*/ 534915 h 2068008"/>
              <a:gd name="connsiteX18" fmla="*/ 1678783 w 3898108"/>
              <a:gd name="connsiteY18" fmla="*/ 230115 h 2068008"/>
              <a:gd name="connsiteX19" fmla="*/ 1602583 w 3898108"/>
              <a:gd name="connsiteY19" fmla="*/ 153915 h 2068008"/>
              <a:gd name="connsiteX20" fmla="*/ 1602583 w 3898108"/>
              <a:gd name="connsiteY20" fmla="*/ 1515 h 2068008"/>
              <a:gd name="connsiteX21" fmla="*/ 2288383 w 3898108"/>
              <a:gd name="connsiteY21" fmla="*/ 1515 h 2068008"/>
              <a:gd name="connsiteX22" fmla="*/ 2288383 w 3898108"/>
              <a:gd name="connsiteY22" fmla="*/ 153915 h 2068008"/>
              <a:gd name="connsiteX23" fmla="*/ 2212183 w 3898108"/>
              <a:gd name="connsiteY23" fmla="*/ 230115 h 2068008"/>
              <a:gd name="connsiteX24" fmla="*/ 2212183 w 3898108"/>
              <a:gd name="connsiteY24" fmla="*/ 534915 h 2068008"/>
              <a:gd name="connsiteX25" fmla="*/ 2516983 w 3898108"/>
              <a:gd name="connsiteY25" fmla="*/ 534915 h 2068008"/>
              <a:gd name="connsiteX26" fmla="*/ 2516983 w 3898108"/>
              <a:gd name="connsiteY26" fmla="*/ 230115 h 2068008"/>
              <a:gd name="connsiteX27" fmla="*/ 2440783 w 3898108"/>
              <a:gd name="connsiteY27" fmla="*/ 153915 h 2068008"/>
              <a:gd name="connsiteX28" fmla="*/ 2440783 w 3898108"/>
              <a:gd name="connsiteY28" fmla="*/ 1515 h 2068008"/>
              <a:gd name="connsiteX0" fmla="*/ 2440783 w 3891397"/>
              <a:gd name="connsiteY0" fmla="*/ 1515 h 2068008"/>
              <a:gd name="connsiteX1" fmla="*/ 3736182 w 3891397"/>
              <a:gd name="connsiteY1" fmla="*/ 1515 h 2068008"/>
              <a:gd name="connsiteX2" fmla="*/ 3859142 w 3891397"/>
              <a:gd name="connsiteY2" fmla="*/ 32688 h 2068008"/>
              <a:gd name="connsiteX3" fmla="*/ 3888581 w 3891397"/>
              <a:gd name="connsiteY3" fmla="*/ 230115 h 2068008"/>
              <a:gd name="connsiteX4" fmla="*/ 3885119 w 3891397"/>
              <a:gd name="connsiteY4" fmla="*/ 1856292 h 2068008"/>
              <a:gd name="connsiteX5" fmla="*/ 3869533 w 3891397"/>
              <a:gd name="connsiteY5" fmla="*/ 2022547 h 2068008"/>
              <a:gd name="connsiteX6" fmla="*/ 3736182 w 3891397"/>
              <a:gd name="connsiteY6" fmla="*/ 2058915 h 2068008"/>
              <a:gd name="connsiteX7" fmla="*/ 154782 w 3891397"/>
              <a:gd name="connsiteY7" fmla="*/ 2058915 h 2068008"/>
              <a:gd name="connsiteX8" fmla="*/ 38100 w 3891397"/>
              <a:gd name="connsiteY8" fmla="*/ 2035104 h 2068008"/>
              <a:gd name="connsiteX9" fmla="*/ 2383 w 3891397"/>
              <a:gd name="connsiteY9" fmla="*/ 1906515 h 2068008"/>
              <a:gd name="connsiteX10" fmla="*/ 2383 w 3891397"/>
              <a:gd name="connsiteY10" fmla="*/ 153915 h 2068008"/>
              <a:gd name="connsiteX11" fmla="*/ 35721 w 3891397"/>
              <a:gd name="connsiteY11" fmla="*/ 32471 h 2068008"/>
              <a:gd name="connsiteX12" fmla="*/ 154782 w 3891397"/>
              <a:gd name="connsiteY12" fmla="*/ 1515 h 2068008"/>
              <a:gd name="connsiteX13" fmla="*/ 1450183 w 3891397"/>
              <a:gd name="connsiteY13" fmla="*/ 1515 h 2068008"/>
              <a:gd name="connsiteX14" fmla="*/ 1450183 w 3891397"/>
              <a:gd name="connsiteY14" fmla="*/ 153915 h 2068008"/>
              <a:gd name="connsiteX15" fmla="*/ 1373983 w 3891397"/>
              <a:gd name="connsiteY15" fmla="*/ 230115 h 2068008"/>
              <a:gd name="connsiteX16" fmla="*/ 1373983 w 3891397"/>
              <a:gd name="connsiteY16" fmla="*/ 534915 h 2068008"/>
              <a:gd name="connsiteX17" fmla="*/ 1678783 w 3891397"/>
              <a:gd name="connsiteY17" fmla="*/ 534915 h 2068008"/>
              <a:gd name="connsiteX18" fmla="*/ 1678783 w 3891397"/>
              <a:gd name="connsiteY18" fmla="*/ 230115 h 2068008"/>
              <a:gd name="connsiteX19" fmla="*/ 1602583 w 3891397"/>
              <a:gd name="connsiteY19" fmla="*/ 153915 h 2068008"/>
              <a:gd name="connsiteX20" fmla="*/ 1602583 w 3891397"/>
              <a:gd name="connsiteY20" fmla="*/ 1515 h 2068008"/>
              <a:gd name="connsiteX21" fmla="*/ 2288383 w 3891397"/>
              <a:gd name="connsiteY21" fmla="*/ 1515 h 2068008"/>
              <a:gd name="connsiteX22" fmla="*/ 2288383 w 3891397"/>
              <a:gd name="connsiteY22" fmla="*/ 153915 h 2068008"/>
              <a:gd name="connsiteX23" fmla="*/ 2212183 w 3891397"/>
              <a:gd name="connsiteY23" fmla="*/ 230115 h 2068008"/>
              <a:gd name="connsiteX24" fmla="*/ 2212183 w 3891397"/>
              <a:gd name="connsiteY24" fmla="*/ 534915 h 2068008"/>
              <a:gd name="connsiteX25" fmla="*/ 2516983 w 3891397"/>
              <a:gd name="connsiteY25" fmla="*/ 534915 h 2068008"/>
              <a:gd name="connsiteX26" fmla="*/ 2516983 w 3891397"/>
              <a:gd name="connsiteY26" fmla="*/ 230115 h 2068008"/>
              <a:gd name="connsiteX27" fmla="*/ 2440783 w 3891397"/>
              <a:gd name="connsiteY27" fmla="*/ 153915 h 2068008"/>
              <a:gd name="connsiteX28" fmla="*/ 2440783 w 3891397"/>
              <a:gd name="connsiteY28" fmla="*/ 1515 h 2068008"/>
              <a:gd name="connsiteX0" fmla="*/ 2440783 w 3891397"/>
              <a:gd name="connsiteY0" fmla="*/ 1515 h 2068008"/>
              <a:gd name="connsiteX1" fmla="*/ 3736182 w 3891397"/>
              <a:gd name="connsiteY1" fmla="*/ 1515 h 2068008"/>
              <a:gd name="connsiteX2" fmla="*/ 3859142 w 3891397"/>
              <a:gd name="connsiteY2" fmla="*/ 32688 h 2068008"/>
              <a:gd name="connsiteX3" fmla="*/ 3888581 w 3891397"/>
              <a:gd name="connsiteY3" fmla="*/ 230115 h 2068008"/>
              <a:gd name="connsiteX4" fmla="*/ 3888582 w 3891397"/>
              <a:gd name="connsiteY4" fmla="*/ 1906514 h 2068008"/>
              <a:gd name="connsiteX5" fmla="*/ 3869533 w 3891397"/>
              <a:gd name="connsiteY5" fmla="*/ 2022547 h 2068008"/>
              <a:gd name="connsiteX6" fmla="*/ 3736182 w 3891397"/>
              <a:gd name="connsiteY6" fmla="*/ 2058915 h 2068008"/>
              <a:gd name="connsiteX7" fmla="*/ 154782 w 3891397"/>
              <a:gd name="connsiteY7" fmla="*/ 2058915 h 2068008"/>
              <a:gd name="connsiteX8" fmla="*/ 38100 w 3891397"/>
              <a:gd name="connsiteY8" fmla="*/ 2035104 h 2068008"/>
              <a:gd name="connsiteX9" fmla="*/ 2383 w 3891397"/>
              <a:gd name="connsiteY9" fmla="*/ 1906515 h 2068008"/>
              <a:gd name="connsiteX10" fmla="*/ 2383 w 3891397"/>
              <a:gd name="connsiteY10" fmla="*/ 153915 h 2068008"/>
              <a:gd name="connsiteX11" fmla="*/ 35721 w 3891397"/>
              <a:gd name="connsiteY11" fmla="*/ 32471 h 2068008"/>
              <a:gd name="connsiteX12" fmla="*/ 154782 w 3891397"/>
              <a:gd name="connsiteY12" fmla="*/ 1515 h 2068008"/>
              <a:gd name="connsiteX13" fmla="*/ 1450183 w 3891397"/>
              <a:gd name="connsiteY13" fmla="*/ 1515 h 2068008"/>
              <a:gd name="connsiteX14" fmla="*/ 1450183 w 3891397"/>
              <a:gd name="connsiteY14" fmla="*/ 153915 h 2068008"/>
              <a:gd name="connsiteX15" fmla="*/ 1373983 w 3891397"/>
              <a:gd name="connsiteY15" fmla="*/ 230115 h 2068008"/>
              <a:gd name="connsiteX16" fmla="*/ 1373983 w 3891397"/>
              <a:gd name="connsiteY16" fmla="*/ 534915 h 2068008"/>
              <a:gd name="connsiteX17" fmla="*/ 1678783 w 3891397"/>
              <a:gd name="connsiteY17" fmla="*/ 534915 h 2068008"/>
              <a:gd name="connsiteX18" fmla="*/ 1678783 w 3891397"/>
              <a:gd name="connsiteY18" fmla="*/ 230115 h 2068008"/>
              <a:gd name="connsiteX19" fmla="*/ 1602583 w 3891397"/>
              <a:gd name="connsiteY19" fmla="*/ 153915 h 2068008"/>
              <a:gd name="connsiteX20" fmla="*/ 1602583 w 3891397"/>
              <a:gd name="connsiteY20" fmla="*/ 1515 h 2068008"/>
              <a:gd name="connsiteX21" fmla="*/ 2288383 w 3891397"/>
              <a:gd name="connsiteY21" fmla="*/ 1515 h 2068008"/>
              <a:gd name="connsiteX22" fmla="*/ 2288383 w 3891397"/>
              <a:gd name="connsiteY22" fmla="*/ 153915 h 2068008"/>
              <a:gd name="connsiteX23" fmla="*/ 2212183 w 3891397"/>
              <a:gd name="connsiteY23" fmla="*/ 230115 h 2068008"/>
              <a:gd name="connsiteX24" fmla="*/ 2212183 w 3891397"/>
              <a:gd name="connsiteY24" fmla="*/ 534915 h 2068008"/>
              <a:gd name="connsiteX25" fmla="*/ 2516983 w 3891397"/>
              <a:gd name="connsiteY25" fmla="*/ 534915 h 2068008"/>
              <a:gd name="connsiteX26" fmla="*/ 2516983 w 3891397"/>
              <a:gd name="connsiteY26" fmla="*/ 230115 h 2068008"/>
              <a:gd name="connsiteX27" fmla="*/ 2440783 w 3891397"/>
              <a:gd name="connsiteY27" fmla="*/ 153915 h 2068008"/>
              <a:gd name="connsiteX28" fmla="*/ 2440783 w 3891397"/>
              <a:gd name="connsiteY28" fmla="*/ 1515 h 2068008"/>
              <a:gd name="connsiteX0" fmla="*/ 2440783 w 3888583"/>
              <a:gd name="connsiteY0" fmla="*/ 1515 h 2068008"/>
              <a:gd name="connsiteX1" fmla="*/ 3736182 w 3888583"/>
              <a:gd name="connsiteY1" fmla="*/ 1515 h 2068008"/>
              <a:gd name="connsiteX2" fmla="*/ 3859142 w 3888583"/>
              <a:gd name="connsiteY2" fmla="*/ 32688 h 2068008"/>
              <a:gd name="connsiteX3" fmla="*/ 3888581 w 3888583"/>
              <a:gd name="connsiteY3" fmla="*/ 230115 h 2068008"/>
              <a:gd name="connsiteX4" fmla="*/ 3888582 w 3888583"/>
              <a:gd name="connsiteY4" fmla="*/ 1906514 h 2068008"/>
              <a:gd name="connsiteX5" fmla="*/ 3862389 w 3888583"/>
              <a:gd name="connsiteY5" fmla="*/ 2022547 h 2068008"/>
              <a:gd name="connsiteX6" fmla="*/ 3736182 w 3888583"/>
              <a:gd name="connsiteY6" fmla="*/ 2058915 h 2068008"/>
              <a:gd name="connsiteX7" fmla="*/ 154782 w 3888583"/>
              <a:gd name="connsiteY7" fmla="*/ 2058915 h 2068008"/>
              <a:gd name="connsiteX8" fmla="*/ 38100 w 3888583"/>
              <a:gd name="connsiteY8" fmla="*/ 2035104 h 2068008"/>
              <a:gd name="connsiteX9" fmla="*/ 2383 w 3888583"/>
              <a:gd name="connsiteY9" fmla="*/ 1906515 h 2068008"/>
              <a:gd name="connsiteX10" fmla="*/ 2383 w 3888583"/>
              <a:gd name="connsiteY10" fmla="*/ 153915 h 2068008"/>
              <a:gd name="connsiteX11" fmla="*/ 35721 w 3888583"/>
              <a:gd name="connsiteY11" fmla="*/ 32471 h 2068008"/>
              <a:gd name="connsiteX12" fmla="*/ 154782 w 3888583"/>
              <a:gd name="connsiteY12" fmla="*/ 1515 h 2068008"/>
              <a:gd name="connsiteX13" fmla="*/ 1450183 w 3888583"/>
              <a:gd name="connsiteY13" fmla="*/ 1515 h 2068008"/>
              <a:gd name="connsiteX14" fmla="*/ 1450183 w 3888583"/>
              <a:gd name="connsiteY14" fmla="*/ 153915 h 2068008"/>
              <a:gd name="connsiteX15" fmla="*/ 1373983 w 3888583"/>
              <a:gd name="connsiteY15" fmla="*/ 230115 h 2068008"/>
              <a:gd name="connsiteX16" fmla="*/ 1373983 w 3888583"/>
              <a:gd name="connsiteY16" fmla="*/ 534915 h 2068008"/>
              <a:gd name="connsiteX17" fmla="*/ 1678783 w 3888583"/>
              <a:gd name="connsiteY17" fmla="*/ 534915 h 2068008"/>
              <a:gd name="connsiteX18" fmla="*/ 1678783 w 3888583"/>
              <a:gd name="connsiteY18" fmla="*/ 230115 h 2068008"/>
              <a:gd name="connsiteX19" fmla="*/ 1602583 w 3888583"/>
              <a:gd name="connsiteY19" fmla="*/ 153915 h 2068008"/>
              <a:gd name="connsiteX20" fmla="*/ 1602583 w 3888583"/>
              <a:gd name="connsiteY20" fmla="*/ 1515 h 2068008"/>
              <a:gd name="connsiteX21" fmla="*/ 2288383 w 3888583"/>
              <a:gd name="connsiteY21" fmla="*/ 1515 h 2068008"/>
              <a:gd name="connsiteX22" fmla="*/ 2288383 w 3888583"/>
              <a:gd name="connsiteY22" fmla="*/ 153915 h 2068008"/>
              <a:gd name="connsiteX23" fmla="*/ 2212183 w 3888583"/>
              <a:gd name="connsiteY23" fmla="*/ 230115 h 2068008"/>
              <a:gd name="connsiteX24" fmla="*/ 2212183 w 3888583"/>
              <a:gd name="connsiteY24" fmla="*/ 534915 h 2068008"/>
              <a:gd name="connsiteX25" fmla="*/ 2516983 w 3888583"/>
              <a:gd name="connsiteY25" fmla="*/ 534915 h 2068008"/>
              <a:gd name="connsiteX26" fmla="*/ 2516983 w 3888583"/>
              <a:gd name="connsiteY26" fmla="*/ 230115 h 2068008"/>
              <a:gd name="connsiteX27" fmla="*/ 2440783 w 3888583"/>
              <a:gd name="connsiteY27" fmla="*/ 153915 h 2068008"/>
              <a:gd name="connsiteX28" fmla="*/ 2440783 w 3888583"/>
              <a:gd name="connsiteY28" fmla="*/ 1515 h 2068008"/>
              <a:gd name="connsiteX0" fmla="*/ 2440783 w 3898540"/>
              <a:gd name="connsiteY0" fmla="*/ 1515 h 2068008"/>
              <a:gd name="connsiteX1" fmla="*/ 3736182 w 3898540"/>
              <a:gd name="connsiteY1" fmla="*/ 1515 h 2068008"/>
              <a:gd name="connsiteX2" fmla="*/ 3859142 w 3898540"/>
              <a:gd name="connsiteY2" fmla="*/ 32688 h 2068008"/>
              <a:gd name="connsiteX3" fmla="*/ 3888581 w 3898540"/>
              <a:gd name="connsiteY3" fmla="*/ 230115 h 2068008"/>
              <a:gd name="connsiteX4" fmla="*/ 3888582 w 3898540"/>
              <a:gd name="connsiteY4" fmla="*/ 1906514 h 2068008"/>
              <a:gd name="connsiteX5" fmla="*/ 3862389 w 3898540"/>
              <a:gd name="connsiteY5" fmla="*/ 2022547 h 2068008"/>
              <a:gd name="connsiteX6" fmla="*/ 3736182 w 3898540"/>
              <a:gd name="connsiteY6" fmla="*/ 2058915 h 2068008"/>
              <a:gd name="connsiteX7" fmla="*/ 154782 w 3898540"/>
              <a:gd name="connsiteY7" fmla="*/ 2058915 h 2068008"/>
              <a:gd name="connsiteX8" fmla="*/ 38100 w 3898540"/>
              <a:gd name="connsiteY8" fmla="*/ 2035104 h 2068008"/>
              <a:gd name="connsiteX9" fmla="*/ 2383 w 3898540"/>
              <a:gd name="connsiteY9" fmla="*/ 1906515 h 2068008"/>
              <a:gd name="connsiteX10" fmla="*/ 2383 w 3898540"/>
              <a:gd name="connsiteY10" fmla="*/ 153915 h 2068008"/>
              <a:gd name="connsiteX11" fmla="*/ 35721 w 3898540"/>
              <a:gd name="connsiteY11" fmla="*/ 32471 h 2068008"/>
              <a:gd name="connsiteX12" fmla="*/ 154782 w 3898540"/>
              <a:gd name="connsiteY12" fmla="*/ 1515 h 2068008"/>
              <a:gd name="connsiteX13" fmla="*/ 1450183 w 3898540"/>
              <a:gd name="connsiteY13" fmla="*/ 1515 h 2068008"/>
              <a:gd name="connsiteX14" fmla="*/ 1450183 w 3898540"/>
              <a:gd name="connsiteY14" fmla="*/ 153915 h 2068008"/>
              <a:gd name="connsiteX15" fmla="*/ 1373983 w 3898540"/>
              <a:gd name="connsiteY15" fmla="*/ 230115 h 2068008"/>
              <a:gd name="connsiteX16" fmla="*/ 1373983 w 3898540"/>
              <a:gd name="connsiteY16" fmla="*/ 534915 h 2068008"/>
              <a:gd name="connsiteX17" fmla="*/ 1678783 w 3898540"/>
              <a:gd name="connsiteY17" fmla="*/ 534915 h 2068008"/>
              <a:gd name="connsiteX18" fmla="*/ 1678783 w 3898540"/>
              <a:gd name="connsiteY18" fmla="*/ 230115 h 2068008"/>
              <a:gd name="connsiteX19" fmla="*/ 1602583 w 3898540"/>
              <a:gd name="connsiteY19" fmla="*/ 153915 h 2068008"/>
              <a:gd name="connsiteX20" fmla="*/ 1602583 w 3898540"/>
              <a:gd name="connsiteY20" fmla="*/ 1515 h 2068008"/>
              <a:gd name="connsiteX21" fmla="*/ 2288383 w 3898540"/>
              <a:gd name="connsiteY21" fmla="*/ 1515 h 2068008"/>
              <a:gd name="connsiteX22" fmla="*/ 2288383 w 3898540"/>
              <a:gd name="connsiteY22" fmla="*/ 153915 h 2068008"/>
              <a:gd name="connsiteX23" fmla="*/ 2212183 w 3898540"/>
              <a:gd name="connsiteY23" fmla="*/ 230115 h 2068008"/>
              <a:gd name="connsiteX24" fmla="*/ 2212183 w 3898540"/>
              <a:gd name="connsiteY24" fmla="*/ 534915 h 2068008"/>
              <a:gd name="connsiteX25" fmla="*/ 2516983 w 3898540"/>
              <a:gd name="connsiteY25" fmla="*/ 534915 h 2068008"/>
              <a:gd name="connsiteX26" fmla="*/ 2516983 w 3898540"/>
              <a:gd name="connsiteY26" fmla="*/ 230115 h 2068008"/>
              <a:gd name="connsiteX27" fmla="*/ 2440783 w 3898540"/>
              <a:gd name="connsiteY27" fmla="*/ 153915 h 2068008"/>
              <a:gd name="connsiteX28" fmla="*/ 2440783 w 3898540"/>
              <a:gd name="connsiteY28" fmla="*/ 1515 h 2068008"/>
              <a:gd name="connsiteX0" fmla="*/ 2440783 w 3898540"/>
              <a:gd name="connsiteY0" fmla="*/ 1515 h 2059564"/>
              <a:gd name="connsiteX1" fmla="*/ 3736182 w 3898540"/>
              <a:gd name="connsiteY1" fmla="*/ 1515 h 2059564"/>
              <a:gd name="connsiteX2" fmla="*/ 3859142 w 3898540"/>
              <a:gd name="connsiteY2" fmla="*/ 32688 h 2059564"/>
              <a:gd name="connsiteX3" fmla="*/ 3888581 w 3898540"/>
              <a:gd name="connsiteY3" fmla="*/ 230115 h 2059564"/>
              <a:gd name="connsiteX4" fmla="*/ 3888582 w 3898540"/>
              <a:gd name="connsiteY4" fmla="*/ 1906514 h 2059564"/>
              <a:gd name="connsiteX5" fmla="*/ 3862389 w 3898540"/>
              <a:gd name="connsiteY5" fmla="*/ 2022547 h 2059564"/>
              <a:gd name="connsiteX6" fmla="*/ 3736182 w 3898540"/>
              <a:gd name="connsiteY6" fmla="*/ 2058915 h 2059564"/>
              <a:gd name="connsiteX7" fmla="*/ 154782 w 3898540"/>
              <a:gd name="connsiteY7" fmla="*/ 2058915 h 2059564"/>
              <a:gd name="connsiteX8" fmla="*/ 38100 w 3898540"/>
              <a:gd name="connsiteY8" fmla="*/ 2035104 h 2059564"/>
              <a:gd name="connsiteX9" fmla="*/ 2383 w 3898540"/>
              <a:gd name="connsiteY9" fmla="*/ 1906515 h 2059564"/>
              <a:gd name="connsiteX10" fmla="*/ 2383 w 3898540"/>
              <a:gd name="connsiteY10" fmla="*/ 153915 h 2059564"/>
              <a:gd name="connsiteX11" fmla="*/ 35721 w 3898540"/>
              <a:gd name="connsiteY11" fmla="*/ 32471 h 2059564"/>
              <a:gd name="connsiteX12" fmla="*/ 154782 w 3898540"/>
              <a:gd name="connsiteY12" fmla="*/ 1515 h 2059564"/>
              <a:gd name="connsiteX13" fmla="*/ 1450183 w 3898540"/>
              <a:gd name="connsiteY13" fmla="*/ 1515 h 2059564"/>
              <a:gd name="connsiteX14" fmla="*/ 1450183 w 3898540"/>
              <a:gd name="connsiteY14" fmla="*/ 153915 h 2059564"/>
              <a:gd name="connsiteX15" fmla="*/ 1373983 w 3898540"/>
              <a:gd name="connsiteY15" fmla="*/ 230115 h 2059564"/>
              <a:gd name="connsiteX16" fmla="*/ 1373983 w 3898540"/>
              <a:gd name="connsiteY16" fmla="*/ 534915 h 2059564"/>
              <a:gd name="connsiteX17" fmla="*/ 1678783 w 3898540"/>
              <a:gd name="connsiteY17" fmla="*/ 534915 h 2059564"/>
              <a:gd name="connsiteX18" fmla="*/ 1678783 w 3898540"/>
              <a:gd name="connsiteY18" fmla="*/ 230115 h 2059564"/>
              <a:gd name="connsiteX19" fmla="*/ 1602583 w 3898540"/>
              <a:gd name="connsiteY19" fmla="*/ 153915 h 2059564"/>
              <a:gd name="connsiteX20" fmla="*/ 1602583 w 3898540"/>
              <a:gd name="connsiteY20" fmla="*/ 1515 h 2059564"/>
              <a:gd name="connsiteX21" fmla="*/ 2288383 w 3898540"/>
              <a:gd name="connsiteY21" fmla="*/ 1515 h 2059564"/>
              <a:gd name="connsiteX22" fmla="*/ 2288383 w 3898540"/>
              <a:gd name="connsiteY22" fmla="*/ 153915 h 2059564"/>
              <a:gd name="connsiteX23" fmla="*/ 2212183 w 3898540"/>
              <a:gd name="connsiteY23" fmla="*/ 230115 h 2059564"/>
              <a:gd name="connsiteX24" fmla="*/ 2212183 w 3898540"/>
              <a:gd name="connsiteY24" fmla="*/ 534915 h 2059564"/>
              <a:gd name="connsiteX25" fmla="*/ 2516983 w 3898540"/>
              <a:gd name="connsiteY25" fmla="*/ 534915 h 2059564"/>
              <a:gd name="connsiteX26" fmla="*/ 2516983 w 3898540"/>
              <a:gd name="connsiteY26" fmla="*/ 230115 h 2059564"/>
              <a:gd name="connsiteX27" fmla="*/ 2440783 w 3898540"/>
              <a:gd name="connsiteY27" fmla="*/ 153915 h 2059564"/>
              <a:gd name="connsiteX28" fmla="*/ 2440783 w 3898540"/>
              <a:gd name="connsiteY28" fmla="*/ 1515 h 2059564"/>
              <a:gd name="connsiteX0" fmla="*/ 2440783 w 3898540"/>
              <a:gd name="connsiteY0" fmla="*/ 1515 h 2059564"/>
              <a:gd name="connsiteX1" fmla="*/ 3736182 w 3898540"/>
              <a:gd name="connsiteY1" fmla="*/ 1515 h 2059564"/>
              <a:gd name="connsiteX2" fmla="*/ 3859142 w 3898540"/>
              <a:gd name="connsiteY2" fmla="*/ 32688 h 2059564"/>
              <a:gd name="connsiteX3" fmla="*/ 3888581 w 3898540"/>
              <a:gd name="connsiteY3" fmla="*/ 230115 h 2059564"/>
              <a:gd name="connsiteX4" fmla="*/ 3888582 w 3898540"/>
              <a:gd name="connsiteY4" fmla="*/ 1906514 h 2059564"/>
              <a:gd name="connsiteX5" fmla="*/ 3862389 w 3898540"/>
              <a:gd name="connsiteY5" fmla="*/ 2022547 h 2059564"/>
              <a:gd name="connsiteX6" fmla="*/ 3736182 w 3898540"/>
              <a:gd name="connsiteY6" fmla="*/ 2058915 h 2059564"/>
              <a:gd name="connsiteX7" fmla="*/ 154782 w 3898540"/>
              <a:gd name="connsiteY7" fmla="*/ 2058915 h 2059564"/>
              <a:gd name="connsiteX8" fmla="*/ 38100 w 3898540"/>
              <a:gd name="connsiteY8" fmla="*/ 2035104 h 2059564"/>
              <a:gd name="connsiteX9" fmla="*/ 2383 w 3898540"/>
              <a:gd name="connsiteY9" fmla="*/ 1906515 h 2059564"/>
              <a:gd name="connsiteX10" fmla="*/ 2383 w 3898540"/>
              <a:gd name="connsiteY10" fmla="*/ 153915 h 2059564"/>
              <a:gd name="connsiteX11" fmla="*/ 35721 w 3898540"/>
              <a:gd name="connsiteY11" fmla="*/ 32471 h 2059564"/>
              <a:gd name="connsiteX12" fmla="*/ 154782 w 3898540"/>
              <a:gd name="connsiteY12" fmla="*/ 1515 h 2059564"/>
              <a:gd name="connsiteX13" fmla="*/ 1450183 w 3898540"/>
              <a:gd name="connsiteY13" fmla="*/ 1515 h 2059564"/>
              <a:gd name="connsiteX14" fmla="*/ 1450183 w 3898540"/>
              <a:gd name="connsiteY14" fmla="*/ 153915 h 2059564"/>
              <a:gd name="connsiteX15" fmla="*/ 1373983 w 3898540"/>
              <a:gd name="connsiteY15" fmla="*/ 230115 h 2059564"/>
              <a:gd name="connsiteX16" fmla="*/ 1373983 w 3898540"/>
              <a:gd name="connsiteY16" fmla="*/ 534915 h 2059564"/>
              <a:gd name="connsiteX17" fmla="*/ 1678783 w 3898540"/>
              <a:gd name="connsiteY17" fmla="*/ 534915 h 2059564"/>
              <a:gd name="connsiteX18" fmla="*/ 1678783 w 3898540"/>
              <a:gd name="connsiteY18" fmla="*/ 230115 h 2059564"/>
              <a:gd name="connsiteX19" fmla="*/ 1602583 w 3898540"/>
              <a:gd name="connsiteY19" fmla="*/ 153915 h 2059564"/>
              <a:gd name="connsiteX20" fmla="*/ 1602583 w 3898540"/>
              <a:gd name="connsiteY20" fmla="*/ 1515 h 2059564"/>
              <a:gd name="connsiteX21" fmla="*/ 2288383 w 3898540"/>
              <a:gd name="connsiteY21" fmla="*/ 1515 h 2059564"/>
              <a:gd name="connsiteX22" fmla="*/ 2288383 w 3898540"/>
              <a:gd name="connsiteY22" fmla="*/ 153915 h 2059564"/>
              <a:gd name="connsiteX23" fmla="*/ 2212183 w 3898540"/>
              <a:gd name="connsiteY23" fmla="*/ 230115 h 2059564"/>
              <a:gd name="connsiteX24" fmla="*/ 2212183 w 3898540"/>
              <a:gd name="connsiteY24" fmla="*/ 534915 h 2059564"/>
              <a:gd name="connsiteX25" fmla="*/ 2516983 w 3898540"/>
              <a:gd name="connsiteY25" fmla="*/ 534915 h 2059564"/>
              <a:gd name="connsiteX26" fmla="*/ 2516983 w 3898540"/>
              <a:gd name="connsiteY26" fmla="*/ 230115 h 2059564"/>
              <a:gd name="connsiteX27" fmla="*/ 2440783 w 3898540"/>
              <a:gd name="connsiteY27" fmla="*/ 153915 h 2059564"/>
              <a:gd name="connsiteX28" fmla="*/ 2440783 w 3898540"/>
              <a:gd name="connsiteY28" fmla="*/ 1515 h 205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98540" h="2059564">
                <a:moveTo>
                  <a:pt x="2440783" y="1515"/>
                </a:moveTo>
                <a:lnTo>
                  <a:pt x="3736182" y="1515"/>
                </a:lnTo>
                <a:cubicBezTo>
                  <a:pt x="3777169" y="0"/>
                  <a:pt x="3839586" y="3248"/>
                  <a:pt x="3859142" y="32688"/>
                </a:cubicBezTo>
                <a:cubicBezTo>
                  <a:pt x="3888583" y="51955"/>
                  <a:pt x="3885334" y="175129"/>
                  <a:pt x="3888581" y="230115"/>
                </a:cubicBezTo>
                <a:cubicBezTo>
                  <a:pt x="3888581" y="788915"/>
                  <a:pt x="3888582" y="1347714"/>
                  <a:pt x="3888582" y="1906514"/>
                </a:cubicBezTo>
                <a:cubicBezTo>
                  <a:pt x="3883387" y="1961932"/>
                  <a:pt x="3898540" y="1976654"/>
                  <a:pt x="3862389" y="2022547"/>
                </a:cubicBezTo>
                <a:cubicBezTo>
                  <a:pt x="3834608" y="2056102"/>
                  <a:pt x="3783013" y="2058698"/>
                  <a:pt x="3736182" y="2058915"/>
                </a:cubicBezTo>
                <a:lnTo>
                  <a:pt x="154782" y="2058915"/>
                </a:lnTo>
                <a:cubicBezTo>
                  <a:pt x="77861" y="2059564"/>
                  <a:pt x="69057" y="2054947"/>
                  <a:pt x="38100" y="2035104"/>
                </a:cubicBezTo>
                <a:cubicBezTo>
                  <a:pt x="0" y="2012879"/>
                  <a:pt x="2383" y="1957315"/>
                  <a:pt x="2383" y="1906515"/>
                </a:cubicBezTo>
                <a:cubicBezTo>
                  <a:pt x="4115" y="1314233"/>
                  <a:pt x="651" y="746197"/>
                  <a:pt x="2383" y="153915"/>
                </a:cubicBezTo>
                <a:cubicBezTo>
                  <a:pt x="2383" y="112640"/>
                  <a:pt x="3" y="66603"/>
                  <a:pt x="35721" y="32471"/>
                </a:cubicBezTo>
                <a:cubicBezTo>
                  <a:pt x="59534" y="3103"/>
                  <a:pt x="109538" y="1912"/>
                  <a:pt x="154782" y="1515"/>
                </a:cubicBezTo>
                <a:lnTo>
                  <a:pt x="1450183" y="1515"/>
                </a:lnTo>
                <a:lnTo>
                  <a:pt x="1450183" y="153915"/>
                </a:lnTo>
                <a:lnTo>
                  <a:pt x="1373983" y="230115"/>
                </a:lnTo>
                <a:lnTo>
                  <a:pt x="1373983" y="534915"/>
                </a:lnTo>
                <a:lnTo>
                  <a:pt x="1678783" y="534915"/>
                </a:lnTo>
                <a:cubicBezTo>
                  <a:pt x="1677051" y="436201"/>
                  <a:pt x="1680515" y="328829"/>
                  <a:pt x="1678783" y="230115"/>
                </a:cubicBezTo>
                <a:lnTo>
                  <a:pt x="1602583" y="153915"/>
                </a:lnTo>
                <a:lnTo>
                  <a:pt x="1602583" y="1515"/>
                </a:lnTo>
                <a:lnTo>
                  <a:pt x="2288383" y="1515"/>
                </a:lnTo>
                <a:lnTo>
                  <a:pt x="2288383" y="153915"/>
                </a:lnTo>
                <a:lnTo>
                  <a:pt x="2212183" y="230115"/>
                </a:lnTo>
                <a:lnTo>
                  <a:pt x="2212183" y="534915"/>
                </a:lnTo>
                <a:lnTo>
                  <a:pt x="2516983" y="534915"/>
                </a:lnTo>
                <a:cubicBezTo>
                  <a:pt x="2515251" y="431006"/>
                  <a:pt x="2518715" y="334024"/>
                  <a:pt x="2516983" y="230115"/>
                </a:cubicBezTo>
                <a:lnTo>
                  <a:pt x="2440783" y="153915"/>
                </a:lnTo>
                <a:lnTo>
                  <a:pt x="2440783" y="1515"/>
                </a:lnTo>
                <a:close/>
              </a:path>
            </a:pathLst>
          </a:custGeom>
          <a:solidFill>
            <a:schemeClr val="bg1"/>
          </a:solidFill>
          <a:ln w="12700">
            <a:solidFill>
              <a:schemeClr val="bg1">
                <a:lumMod val="65000"/>
              </a:schemeClr>
            </a:solidFill>
          </a:ln>
          <a:effectLst>
            <a:outerShdw blurRad="152400" sx="102000" sy="102000" algn="ctr" rotWithShape="0">
              <a:prstClr val="black">
                <a:alpha val="32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8" name="Rectangle 7"/>
          <p:cNvSpPr/>
          <p:nvPr/>
        </p:nvSpPr>
        <p:spPr>
          <a:xfrm>
            <a:off x="4145143" y="3842979"/>
            <a:ext cx="3886200" cy="914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algn="ctr">
              <a:spcBef>
                <a:spcPts val="300"/>
              </a:spcBef>
            </a:pPr>
            <a:r>
              <a:rPr lang="en-US" b="1" dirty="0">
                <a:solidFill>
                  <a:schemeClr val="tx1"/>
                </a:solidFill>
              </a:rPr>
              <a:t>Dr. Samuel Jero</a:t>
            </a:r>
          </a:p>
          <a:p>
            <a:pPr algn="ctr">
              <a:spcBef>
                <a:spcPts val="300"/>
              </a:spcBef>
            </a:pPr>
            <a:r>
              <a:rPr lang="en-US" sz="1400" b="1" dirty="0">
                <a:solidFill>
                  <a:schemeClr val="tx1"/>
                </a:solidFill>
              </a:rPr>
              <a:t>samuel.jero@ll.mit.edu</a:t>
            </a:r>
          </a:p>
        </p:txBody>
      </p:sp>
    </p:spTree>
    <p:extLst>
      <p:ext uri="{BB962C8B-B14F-4D97-AF65-F5344CB8AC3E}">
        <p14:creationId xmlns:p14="http://schemas.microsoft.com/office/powerpoint/2010/main" val="406831539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969929"/>
            <a:ext cx="12172707" cy="5377361"/>
            <a:chOff x="16118" y="975793"/>
            <a:chExt cx="12172707" cy="5377361"/>
          </a:xfrm>
        </p:grpSpPr>
        <p:pic>
          <p:nvPicPr>
            <p:cNvPr id="9" name="Picture 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1593" t="-452" r="-22" b="-186"/>
            <a:stretch/>
          </p:blipFill>
          <p:spPr>
            <a:xfrm rot="10800000">
              <a:off x="16118" y="975793"/>
              <a:ext cx="12172706" cy="5377361"/>
            </a:xfrm>
            <a:prstGeom prst="rect">
              <a:avLst/>
            </a:prstGeom>
            <a:ln w="19050">
              <a:noFill/>
            </a:ln>
            <a:effectLst/>
          </p:spPr>
        </p:pic>
        <p:pic>
          <p:nvPicPr>
            <p:cNvPr id="10" name="Content Placeholder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19" y="5498300"/>
              <a:ext cx="12172706" cy="838622"/>
            </a:xfrm>
            <a:prstGeom prst="rect">
              <a:avLst/>
            </a:prstGeom>
          </p:spPr>
        </p:pic>
      </p:grpSp>
      <p:sp>
        <p:nvSpPr>
          <p:cNvPr id="3" name="Title 2"/>
          <p:cNvSpPr>
            <a:spLocks noGrp="1"/>
          </p:cNvSpPr>
          <p:nvPr>
            <p:ph type="title"/>
          </p:nvPr>
        </p:nvSpPr>
        <p:spPr/>
        <p:txBody>
          <a:bodyPr/>
          <a:lstStyle/>
          <a:p>
            <a:r>
              <a:rPr lang="en-US" dirty="0"/>
              <a:t>Satellite Systems are Valuable Targets</a:t>
            </a:r>
          </a:p>
        </p:txBody>
      </p:sp>
      <p:cxnSp>
        <p:nvCxnSpPr>
          <p:cNvPr id="45" name="Straight Connector 44">
            <a:extLst>
              <a:ext uri="{FF2B5EF4-FFF2-40B4-BE49-F238E27FC236}">
                <a16:creationId xmlns:a16="http://schemas.microsoft.com/office/drawing/2014/main" id="{A16654C3-F669-4595-9D10-4180B842326C}"/>
              </a:ext>
            </a:extLst>
          </p:cNvPr>
          <p:cNvCxnSpPr>
            <a:cxnSpLocks/>
          </p:cNvCxnSpPr>
          <p:nvPr/>
        </p:nvCxnSpPr>
        <p:spPr>
          <a:xfrm flipH="1">
            <a:off x="1581281" y="1947440"/>
            <a:ext cx="937818" cy="360131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5AEBAE9-9EB0-4072-BDC6-173A5179E8C5}"/>
              </a:ext>
            </a:extLst>
          </p:cNvPr>
          <p:cNvCxnSpPr>
            <a:cxnSpLocks/>
          </p:cNvCxnSpPr>
          <p:nvPr/>
        </p:nvCxnSpPr>
        <p:spPr>
          <a:xfrm flipH="1">
            <a:off x="9382781" y="2642628"/>
            <a:ext cx="445431" cy="6338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phic 13" descr="Satellite">
            <a:extLst>
              <a:ext uri="{FF2B5EF4-FFF2-40B4-BE49-F238E27FC236}">
                <a16:creationId xmlns:a16="http://schemas.microsoft.com/office/drawing/2014/main" id="{33F49404-F3F3-2A06-2774-C4A91EA997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907701">
            <a:off x="2303762" y="1218441"/>
            <a:ext cx="747384" cy="747384"/>
          </a:xfrm>
          <a:prstGeom prst="rect">
            <a:avLst/>
          </a:prstGeom>
          <a:effectLst>
            <a:outerShdw blurRad="50800" dist="38100" dir="2700000" algn="tl" rotWithShape="0">
              <a:prstClr val="black">
                <a:alpha val="40000"/>
              </a:prstClr>
            </a:outerShdw>
          </a:effectLst>
        </p:spPr>
      </p:pic>
      <p:pic>
        <p:nvPicPr>
          <p:cNvPr id="17" name="Graphic 38" descr="Satellite dish with solid fill">
            <a:extLst>
              <a:ext uri="{FF2B5EF4-FFF2-40B4-BE49-F238E27FC236}">
                <a16:creationId xmlns:a16="http://schemas.microsoft.com/office/drawing/2014/main" id="{3FBFB754-6B87-4301-E55F-A89042DAF2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45012" y="5592988"/>
            <a:ext cx="672539" cy="637517"/>
          </a:xfrm>
          <a:prstGeom prst="rect">
            <a:avLst/>
          </a:prstGeom>
        </p:spPr>
      </p:pic>
      <p:pic>
        <p:nvPicPr>
          <p:cNvPr id="21" name="Graphic 20" descr="Airplane with solid fill">
            <a:extLst>
              <a:ext uri="{FF2B5EF4-FFF2-40B4-BE49-F238E27FC236}">
                <a16:creationId xmlns:a16="http://schemas.microsoft.com/office/drawing/2014/main" id="{081A7D6F-41B8-D43E-CCC0-3841D6BA37F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8755326" y="3228455"/>
            <a:ext cx="914400" cy="914400"/>
          </a:xfrm>
          <a:prstGeom prst="rect">
            <a:avLst/>
          </a:prstGeom>
        </p:spPr>
      </p:pic>
      <p:pic>
        <p:nvPicPr>
          <p:cNvPr id="22" name="Graphic 21" descr="Cloud with solid fill">
            <a:extLst>
              <a:ext uri="{FF2B5EF4-FFF2-40B4-BE49-F238E27FC236}">
                <a16:creationId xmlns:a16="http://schemas.microsoft.com/office/drawing/2014/main" id="{FC63DFC0-34B6-4141-72D3-AA56E9DE136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56141" y="3858692"/>
            <a:ext cx="914400" cy="914400"/>
          </a:xfrm>
          <a:prstGeom prst="rect">
            <a:avLst/>
          </a:prstGeom>
        </p:spPr>
      </p:pic>
      <p:pic>
        <p:nvPicPr>
          <p:cNvPr id="19" name="Graphic 18" descr="Cloud with solid fill">
            <a:extLst>
              <a:ext uri="{FF2B5EF4-FFF2-40B4-BE49-F238E27FC236}">
                <a16:creationId xmlns:a16="http://schemas.microsoft.com/office/drawing/2014/main" id="{8D5618D9-F989-BF34-B07E-39091CC101D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191250" y="4007466"/>
            <a:ext cx="914400" cy="914400"/>
          </a:xfrm>
          <a:prstGeom prst="rect">
            <a:avLst/>
          </a:prstGeom>
        </p:spPr>
      </p:pic>
      <p:pic>
        <p:nvPicPr>
          <p:cNvPr id="23" name="Graphic 22" descr="Cloud with solid fill">
            <a:extLst>
              <a:ext uri="{FF2B5EF4-FFF2-40B4-BE49-F238E27FC236}">
                <a16:creationId xmlns:a16="http://schemas.microsoft.com/office/drawing/2014/main" id="{6584167E-C8D5-A849-E58B-CE1E1EBB078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122321" y="4032663"/>
            <a:ext cx="914400" cy="914400"/>
          </a:xfrm>
          <a:prstGeom prst="rect">
            <a:avLst/>
          </a:prstGeom>
        </p:spPr>
      </p:pic>
      <p:sp>
        <p:nvSpPr>
          <p:cNvPr id="24" name="Lightning Bolt 23">
            <a:extLst>
              <a:ext uri="{FF2B5EF4-FFF2-40B4-BE49-F238E27FC236}">
                <a16:creationId xmlns:a16="http://schemas.microsoft.com/office/drawing/2014/main" id="{C363AB3B-D7E4-1F63-9D1A-6A7676DDF579}"/>
              </a:ext>
            </a:extLst>
          </p:cNvPr>
          <p:cNvSpPr/>
          <p:nvPr/>
        </p:nvSpPr>
        <p:spPr bwMode="auto">
          <a:xfrm rot="1357797">
            <a:off x="6480006" y="4707185"/>
            <a:ext cx="446685" cy="375708"/>
          </a:xfrm>
          <a:prstGeom prst="lightningBol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pitchFamily="-110" charset="0"/>
            </a:endParaRPr>
          </a:p>
        </p:txBody>
      </p:sp>
      <p:pic>
        <p:nvPicPr>
          <p:cNvPr id="27" name="Graphic 26" descr="Lightning bolt with solid fill">
            <a:extLst>
              <a:ext uri="{FF2B5EF4-FFF2-40B4-BE49-F238E27FC236}">
                <a16:creationId xmlns:a16="http://schemas.microsoft.com/office/drawing/2014/main" id="{82B88BD7-CA11-3BB2-1812-341168251DB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240424" y="4684705"/>
            <a:ext cx="556860" cy="556860"/>
          </a:xfrm>
          <a:prstGeom prst="rect">
            <a:avLst/>
          </a:prstGeom>
        </p:spPr>
      </p:pic>
      <p:sp>
        <p:nvSpPr>
          <p:cNvPr id="30" name="TextBox 29">
            <a:extLst>
              <a:ext uri="{FF2B5EF4-FFF2-40B4-BE49-F238E27FC236}">
                <a16:creationId xmlns:a16="http://schemas.microsoft.com/office/drawing/2014/main" id="{93DF4DA0-2D2A-EF0F-B370-82330EE76679}"/>
              </a:ext>
            </a:extLst>
          </p:cNvPr>
          <p:cNvSpPr txBox="1"/>
          <p:nvPr/>
        </p:nvSpPr>
        <p:spPr>
          <a:xfrm>
            <a:off x="6568484" y="3671599"/>
            <a:ext cx="1091004" cy="369332"/>
          </a:xfrm>
          <a:prstGeom prst="rect">
            <a:avLst/>
          </a:prstGeom>
          <a:noFill/>
        </p:spPr>
        <p:txBody>
          <a:bodyPr wrap="none" rtlCol="0">
            <a:spAutoFit/>
          </a:bodyPr>
          <a:lstStyle/>
          <a:p>
            <a:pPr algn="ctr"/>
            <a:r>
              <a:rPr lang="en-US" sz="1800" b="1">
                <a:solidFill>
                  <a:schemeClr val="bg1"/>
                </a:solidFill>
              </a:rPr>
              <a:t>Weather</a:t>
            </a:r>
            <a:endParaRPr lang="en-US" sz="1400" b="1">
              <a:solidFill>
                <a:schemeClr val="bg1"/>
              </a:solidFill>
            </a:endParaRPr>
          </a:p>
        </p:txBody>
      </p:sp>
      <p:pic>
        <p:nvPicPr>
          <p:cNvPr id="32" name="Graphic 31" descr="Satellite">
            <a:extLst>
              <a:ext uri="{FF2B5EF4-FFF2-40B4-BE49-F238E27FC236}">
                <a16:creationId xmlns:a16="http://schemas.microsoft.com/office/drawing/2014/main" id="{0D0C28F4-C5BB-85B0-C7D1-A6628BAAAA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907701">
            <a:off x="9721531" y="2003122"/>
            <a:ext cx="576200" cy="576200"/>
          </a:xfrm>
          <a:prstGeom prst="rect">
            <a:avLst/>
          </a:prstGeom>
          <a:effectLst>
            <a:outerShdw blurRad="50800" dist="38100" dir="2700000" algn="tl" rotWithShape="0">
              <a:prstClr val="black">
                <a:alpha val="40000"/>
              </a:prstClr>
            </a:outerShdw>
          </a:effectLst>
        </p:spPr>
      </p:pic>
      <p:pic>
        <p:nvPicPr>
          <p:cNvPr id="33" name="Graphic 32" descr="Satellite">
            <a:extLst>
              <a:ext uri="{FF2B5EF4-FFF2-40B4-BE49-F238E27FC236}">
                <a16:creationId xmlns:a16="http://schemas.microsoft.com/office/drawing/2014/main" id="{CF12C1B8-DFA7-2FFD-AACE-B6E017942F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485047">
            <a:off x="10858983" y="2203029"/>
            <a:ext cx="576200" cy="576200"/>
          </a:xfrm>
          <a:prstGeom prst="rect">
            <a:avLst/>
          </a:prstGeom>
          <a:effectLst>
            <a:outerShdw blurRad="50800" dist="38100" dir="2700000" algn="tl" rotWithShape="0">
              <a:prstClr val="black">
                <a:alpha val="40000"/>
              </a:prstClr>
            </a:outerShdw>
          </a:effectLst>
        </p:spPr>
      </p:pic>
      <p:pic>
        <p:nvPicPr>
          <p:cNvPr id="35" name="Graphic 34" descr="Satellite">
            <a:extLst>
              <a:ext uri="{FF2B5EF4-FFF2-40B4-BE49-F238E27FC236}">
                <a16:creationId xmlns:a16="http://schemas.microsoft.com/office/drawing/2014/main" id="{5700BF2E-F188-3252-83AD-340018FA00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005487">
            <a:off x="8654266" y="1661129"/>
            <a:ext cx="576200" cy="576200"/>
          </a:xfrm>
          <a:prstGeom prst="rect">
            <a:avLst/>
          </a:prstGeom>
          <a:effectLst>
            <a:outerShdw blurRad="50800" dist="38100" dir="2700000" algn="tl" rotWithShape="0">
              <a:prstClr val="black">
                <a:alpha val="40000"/>
              </a:prstClr>
            </a:outerShdw>
          </a:effectLst>
        </p:spPr>
      </p:pic>
      <p:pic>
        <p:nvPicPr>
          <p:cNvPr id="36" name="Graphic 35" descr="Satellite">
            <a:extLst>
              <a:ext uri="{FF2B5EF4-FFF2-40B4-BE49-F238E27FC236}">
                <a16:creationId xmlns:a16="http://schemas.microsoft.com/office/drawing/2014/main" id="{3782804D-E405-D369-EAF3-4A11EB26B5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933874">
            <a:off x="10979763" y="1167849"/>
            <a:ext cx="576200" cy="576200"/>
          </a:xfrm>
          <a:prstGeom prst="rect">
            <a:avLst/>
          </a:prstGeom>
          <a:effectLst>
            <a:outerShdw blurRad="50800" dist="38100" dir="2700000" algn="tl" rotWithShape="0">
              <a:prstClr val="black">
                <a:alpha val="40000"/>
              </a:prstClr>
            </a:outerShdw>
          </a:effectLst>
        </p:spPr>
      </p:pic>
      <p:pic>
        <p:nvPicPr>
          <p:cNvPr id="37" name="Graphic 36" descr="Satellite">
            <a:extLst>
              <a:ext uri="{FF2B5EF4-FFF2-40B4-BE49-F238E27FC236}">
                <a16:creationId xmlns:a16="http://schemas.microsoft.com/office/drawing/2014/main" id="{13E89F56-9FE7-B95A-22AB-16941AD826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434612">
            <a:off x="9969844" y="1155318"/>
            <a:ext cx="576200" cy="576200"/>
          </a:xfrm>
          <a:prstGeom prst="rect">
            <a:avLst/>
          </a:prstGeom>
          <a:effectLst>
            <a:outerShdw blurRad="50800" dist="38100" dir="2700000" algn="tl" rotWithShape="0">
              <a:prstClr val="black">
                <a:alpha val="40000"/>
              </a:prstClr>
            </a:outerShdw>
          </a:effectLst>
        </p:spPr>
      </p:pic>
      <p:cxnSp>
        <p:nvCxnSpPr>
          <p:cNvPr id="41" name="Straight Connector 40">
            <a:extLst>
              <a:ext uri="{FF2B5EF4-FFF2-40B4-BE49-F238E27FC236}">
                <a16:creationId xmlns:a16="http://schemas.microsoft.com/office/drawing/2014/main" id="{EAD99946-B927-DA42-BE6A-F02C0D2B2750}"/>
              </a:ext>
            </a:extLst>
          </p:cNvPr>
          <p:cNvCxnSpPr>
            <a:cxnSpLocks/>
            <a:endCxn id="35" idx="2"/>
          </p:cNvCxnSpPr>
          <p:nvPr/>
        </p:nvCxnSpPr>
        <p:spPr>
          <a:xfrm flipH="1" flipV="1">
            <a:off x="9191638" y="2093677"/>
            <a:ext cx="478087" cy="785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076DF7B-09B1-F3C9-A996-BA7EC2184B71}"/>
              </a:ext>
            </a:extLst>
          </p:cNvPr>
          <p:cNvCxnSpPr>
            <a:cxnSpLocks/>
          </p:cNvCxnSpPr>
          <p:nvPr/>
        </p:nvCxnSpPr>
        <p:spPr>
          <a:xfrm flipV="1">
            <a:off x="10110996" y="1750494"/>
            <a:ext cx="238540" cy="3523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B328CA7-DD4A-F3F7-0D94-02785D62FBD5}"/>
              </a:ext>
            </a:extLst>
          </p:cNvPr>
          <p:cNvCxnSpPr>
            <a:cxnSpLocks/>
          </p:cNvCxnSpPr>
          <p:nvPr/>
        </p:nvCxnSpPr>
        <p:spPr>
          <a:xfrm flipH="1">
            <a:off x="9218612" y="1598443"/>
            <a:ext cx="720431" cy="2303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1FA5931-2C86-4A36-CE92-47EDF0B35CC8}"/>
              </a:ext>
            </a:extLst>
          </p:cNvPr>
          <p:cNvCxnSpPr>
            <a:cxnSpLocks/>
          </p:cNvCxnSpPr>
          <p:nvPr/>
        </p:nvCxnSpPr>
        <p:spPr>
          <a:xfrm flipH="1" flipV="1">
            <a:off x="10314540" y="2405374"/>
            <a:ext cx="461510" cy="642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0D188D5-4292-99E8-901F-8991541CF193}"/>
              </a:ext>
            </a:extLst>
          </p:cNvPr>
          <p:cNvCxnSpPr>
            <a:cxnSpLocks/>
          </p:cNvCxnSpPr>
          <p:nvPr/>
        </p:nvCxnSpPr>
        <p:spPr>
          <a:xfrm flipH="1">
            <a:off x="10518390" y="1507694"/>
            <a:ext cx="44065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90E23A1-3899-7B94-6660-E9815F47880C}"/>
              </a:ext>
            </a:extLst>
          </p:cNvPr>
          <p:cNvCxnSpPr>
            <a:cxnSpLocks/>
          </p:cNvCxnSpPr>
          <p:nvPr/>
        </p:nvCxnSpPr>
        <p:spPr>
          <a:xfrm flipV="1">
            <a:off x="11168519" y="1812412"/>
            <a:ext cx="31293" cy="41296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D183A32-E096-439F-94B1-9601334F5DBE}"/>
              </a:ext>
            </a:extLst>
          </p:cNvPr>
          <p:cNvCxnSpPr>
            <a:cxnSpLocks/>
          </p:cNvCxnSpPr>
          <p:nvPr/>
        </p:nvCxnSpPr>
        <p:spPr>
          <a:xfrm flipV="1">
            <a:off x="10363204" y="2859252"/>
            <a:ext cx="772560" cy="285717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Cloud 133">
            <a:extLst>
              <a:ext uri="{FF2B5EF4-FFF2-40B4-BE49-F238E27FC236}">
                <a16:creationId xmlns:a16="http://schemas.microsoft.com/office/drawing/2014/main" id="{9D22B9B8-7843-8E2C-7F5C-556C31AAF798}"/>
              </a:ext>
            </a:extLst>
          </p:cNvPr>
          <p:cNvSpPr/>
          <p:nvPr/>
        </p:nvSpPr>
        <p:spPr bwMode="auto">
          <a:xfrm rot="314995">
            <a:off x="9619273" y="5964050"/>
            <a:ext cx="959524" cy="213953"/>
          </a:xfrm>
          <a:prstGeom prst="cloud">
            <a:avLst/>
          </a:prstGeom>
          <a:solidFill>
            <a:srgbClr val="416174"/>
          </a:solidFill>
          <a:ln w="12700" cap="flat" cmpd="sng" algn="ctr">
            <a:solidFill>
              <a:srgbClr val="5A78CF"/>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pitchFamily="-110" charset="0"/>
            </a:endParaRPr>
          </a:p>
        </p:txBody>
      </p:sp>
      <p:pic>
        <p:nvPicPr>
          <p:cNvPr id="16" name="Picture 15">
            <a:extLst>
              <a:ext uri="{FF2B5EF4-FFF2-40B4-BE49-F238E27FC236}">
                <a16:creationId xmlns:a16="http://schemas.microsoft.com/office/drawing/2014/main" id="{09D8DFC3-D9DC-F206-D1B7-475A94CA5DD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659065" y="5732780"/>
            <a:ext cx="403631" cy="403631"/>
          </a:xfrm>
          <a:prstGeom prst="rect">
            <a:avLst/>
          </a:prstGeom>
        </p:spPr>
      </p:pic>
      <p:pic>
        <p:nvPicPr>
          <p:cNvPr id="135" name="Picture 134">
            <a:extLst>
              <a:ext uri="{FF2B5EF4-FFF2-40B4-BE49-F238E27FC236}">
                <a16:creationId xmlns:a16="http://schemas.microsoft.com/office/drawing/2014/main" id="{7815EA20-7717-DDE5-3F15-1B18977FB3E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897219" y="5803942"/>
            <a:ext cx="403631" cy="403631"/>
          </a:xfrm>
          <a:prstGeom prst="rect">
            <a:avLst/>
          </a:prstGeom>
        </p:spPr>
      </p:pic>
      <p:pic>
        <p:nvPicPr>
          <p:cNvPr id="136" name="Picture 135">
            <a:extLst>
              <a:ext uri="{FF2B5EF4-FFF2-40B4-BE49-F238E27FC236}">
                <a16:creationId xmlns:a16="http://schemas.microsoft.com/office/drawing/2014/main" id="{30549411-84DE-45E1-8CAF-788136F21A0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10161389" y="5750515"/>
            <a:ext cx="403631" cy="403631"/>
          </a:xfrm>
          <a:prstGeom prst="rect">
            <a:avLst/>
          </a:prstGeom>
        </p:spPr>
      </p:pic>
      <p:cxnSp>
        <p:nvCxnSpPr>
          <p:cNvPr id="139" name="Straight Connector 138">
            <a:extLst>
              <a:ext uri="{FF2B5EF4-FFF2-40B4-BE49-F238E27FC236}">
                <a16:creationId xmlns:a16="http://schemas.microsoft.com/office/drawing/2014/main" id="{0D479015-1046-DF46-E2F7-43637A3581F0}"/>
              </a:ext>
            </a:extLst>
          </p:cNvPr>
          <p:cNvCxnSpPr>
            <a:cxnSpLocks/>
          </p:cNvCxnSpPr>
          <p:nvPr/>
        </p:nvCxnSpPr>
        <p:spPr>
          <a:xfrm flipV="1">
            <a:off x="10030148" y="2552458"/>
            <a:ext cx="27284" cy="318032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4CBE0151-E69F-8D5C-6F78-33A6DA61760F}"/>
              </a:ext>
            </a:extLst>
          </p:cNvPr>
          <p:cNvSpPr txBox="1"/>
          <p:nvPr/>
        </p:nvSpPr>
        <p:spPr>
          <a:xfrm>
            <a:off x="8308591" y="2485309"/>
            <a:ext cx="1122090" cy="646331"/>
          </a:xfrm>
          <a:prstGeom prst="rect">
            <a:avLst/>
          </a:prstGeom>
          <a:noFill/>
        </p:spPr>
        <p:txBody>
          <a:bodyPr wrap="square" rtlCol="0">
            <a:spAutoFit/>
          </a:bodyPr>
          <a:lstStyle/>
          <a:p>
            <a:pPr algn="ctr"/>
            <a:r>
              <a:rPr lang="en-US" sz="1800" b="1">
                <a:solidFill>
                  <a:schemeClr val="bg1"/>
                </a:solidFill>
              </a:rPr>
              <a:t>Satellite Internet</a:t>
            </a:r>
            <a:endParaRPr lang="en-US" sz="1400" b="1">
              <a:solidFill>
                <a:schemeClr val="bg1"/>
              </a:solidFill>
            </a:endParaRPr>
          </a:p>
        </p:txBody>
      </p:sp>
      <p:pic>
        <p:nvPicPr>
          <p:cNvPr id="146" name="Graphic 145" descr="Satellite">
            <a:extLst>
              <a:ext uri="{FF2B5EF4-FFF2-40B4-BE49-F238E27FC236}">
                <a16:creationId xmlns:a16="http://schemas.microsoft.com/office/drawing/2014/main" id="{1D91E6B5-B32F-278C-EEED-E188FB3858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365356">
            <a:off x="1216865" y="1509972"/>
            <a:ext cx="813882" cy="813882"/>
          </a:xfrm>
          <a:prstGeom prst="rect">
            <a:avLst/>
          </a:prstGeom>
          <a:effectLst>
            <a:outerShdw blurRad="50800" dist="38100" dir="2700000" algn="tl" rotWithShape="0">
              <a:prstClr val="black">
                <a:alpha val="40000"/>
              </a:prstClr>
            </a:outerShdw>
          </a:effectLst>
        </p:spPr>
      </p:pic>
      <p:sp>
        <p:nvSpPr>
          <p:cNvPr id="148" name="TextBox 147">
            <a:extLst>
              <a:ext uri="{FF2B5EF4-FFF2-40B4-BE49-F238E27FC236}">
                <a16:creationId xmlns:a16="http://schemas.microsoft.com/office/drawing/2014/main" id="{6503AEC4-7502-5F7F-5A27-E8C6E6879C16}"/>
              </a:ext>
            </a:extLst>
          </p:cNvPr>
          <p:cNvSpPr txBox="1"/>
          <p:nvPr/>
        </p:nvSpPr>
        <p:spPr>
          <a:xfrm>
            <a:off x="219383" y="2430182"/>
            <a:ext cx="1928734" cy="369332"/>
          </a:xfrm>
          <a:prstGeom prst="rect">
            <a:avLst/>
          </a:prstGeom>
          <a:noFill/>
        </p:spPr>
        <p:txBody>
          <a:bodyPr wrap="none" rtlCol="0">
            <a:spAutoFit/>
          </a:bodyPr>
          <a:lstStyle/>
          <a:p>
            <a:pPr algn="ctr"/>
            <a:r>
              <a:rPr lang="en-US" sz="1800" b="1">
                <a:solidFill>
                  <a:schemeClr val="bg1"/>
                </a:solidFill>
              </a:rPr>
              <a:t>Communication</a:t>
            </a:r>
            <a:endParaRPr lang="en-US" sz="1400" b="1">
              <a:solidFill>
                <a:schemeClr val="bg1"/>
              </a:solidFill>
            </a:endParaRPr>
          </a:p>
        </p:txBody>
      </p:sp>
      <p:pic>
        <p:nvPicPr>
          <p:cNvPr id="151" name="Graphic 150" descr="Marker with solid fill">
            <a:extLst>
              <a:ext uri="{FF2B5EF4-FFF2-40B4-BE49-F238E27FC236}">
                <a16:creationId xmlns:a16="http://schemas.microsoft.com/office/drawing/2014/main" id="{203D5D78-BB60-336C-BDD6-CCE2A4067DA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790324" y="5492436"/>
            <a:ext cx="403631" cy="403631"/>
          </a:xfrm>
          <a:prstGeom prst="rect">
            <a:avLst/>
          </a:prstGeom>
        </p:spPr>
      </p:pic>
      <p:pic>
        <p:nvPicPr>
          <p:cNvPr id="153" name="Graphic 152" descr="Smart Phone with solid fill">
            <a:extLst>
              <a:ext uri="{FF2B5EF4-FFF2-40B4-BE49-F238E27FC236}">
                <a16:creationId xmlns:a16="http://schemas.microsoft.com/office/drawing/2014/main" id="{6D7755C3-6B4B-A64C-01AF-4B7B8E06E97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743137" y="5438294"/>
            <a:ext cx="498007" cy="498007"/>
          </a:xfrm>
          <a:prstGeom prst="rect">
            <a:avLst/>
          </a:prstGeom>
        </p:spPr>
      </p:pic>
      <p:pic>
        <p:nvPicPr>
          <p:cNvPr id="154" name="Graphic 153" descr="Marker with solid fill">
            <a:extLst>
              <a:ext uri="{FF2B5EF4-FFF2-40B4-BE49-F238E27FC236}">
                <a16:creationId xmlns:a16="http://schemas.microsoft.com/office/drawing/2014/main" id="{324CD4C6-66EF-616B-1758-35BD53CE4C8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152847" y="5707415"/>
            <a:ext cx="403631" cy="403631"/>
          </a:xfrm>
          <a:prstGeom prst="rect">
            <a:avLst/>
          </a:prstGeom>
        </p:spPr>
      </p:pic>
      <p:pic>
        <p:nvPicPr>
          <p:cNvPr id="155" name="Graphic 154" descr="Smart Phone with solid fill">
            <a:extLst>
              <a:ext uri="{FF2B5EF4-FFF2-40B4-BE49-F238E27FC236}">
                <a16:creationId xmlns:a16="http://schemas.microsoft.com/office/drawing/2014/main" id="{A538B83D-3A65-7749-F018-499203D253C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105660" y="5653273"/>
            <a:ext cx="498007" cy="498007"/>
          </a:xfrm>
          <a:prstGeom prst="rect">
            <a:avLst/>
          </a:prstGeom>
        </p:spPr>
      </p:pic>
      <p:pic>
        <p:nvPicPr>
          <p:cNvPr id="156" name="Graphic 155" descr="Marker with solid fill">
            <a:extLst>
              <a:ext uri="{FF2B5EF4-FFF2-40B4-BE49-F238E27FC236}">
                <a16:creationId xmlns:a16="http://schemas.microsoft.com/office/drawing/2014/main" id="{1920BF15-31CC-4B52-FB44-81D21F197DE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495437" y="5518327"/>
            <a:ext cx="403631" cy="403631"/>
          </a:xfrm>
          <a:prstGeom prst="rect">
            <a:avLst/>
          </a:prstGeom>
        </p:spPr>
      </p:pic>
      <p:pic>
        <p:nvPicPr>
          <p:cNvPr id="157" name="Graphic 156" descr="Smart Phone with solid fill">
            <a:extLst>
              <a:ext uri="{FF2B5EF4-FFF2-40B4-BE49-F238E27FC236}">
                <a16:creationId xmlns:a16="http://schemas.microsoft.com/office/drawing/2014/main" id="{DFF160A7-16A6-210A-6AED-DD3B71522589}"/>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448250" y="5464185"/>
            <a:ext cx="498007" cy="498007"/>
          </a:xfrm>
          <a:prstGeom prst="rect">
            <a:avLst/>
          </a:prstGeom>
        </p:spPr>
      </p:pic>
      <p:pic>
        <p:nvPicPr>
          <p:cNvPr id="158" name="Graphic 157" descr="Marker with solid fill">
            <a:extLst>
              <a:ext uri="{FF2B5EF4-FFF2-40B4-BE49-F238E27FC236}">
                <a16:creationId xmlns:a16="http://schemas.microsoft.com/office/drawing/2014/main" id="{8BFC64EB-9D3B-4632-2096-BFDED1E7761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782150" y="5584452"/>
            <a:ext cx="403631" cy="403631"/>
          </a:xfrm>
          <a:prstGeom prst="rect">
            <a:avLst/>
          </a:prstGeom>
        </p:spPr>
      </p:pic>
      <p:pic>
        <p:nvPicPr>
          <p:cNvPr id="159" name="Graphic 158" descr="Smart Phone with solid fill">
            <a:extLst>
              <a:ext uri="{FF2B5EF4-FFF2-40B4-BE49-F238E27FC236}">
                <a16:creationId xmlns:a16="http://schemas.microsoft.com/office/drawing/2014/main" id="{16014DD2-0C46-F56E-F1EE-99BCF051B4E5}"/>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734963" y="5530310"/>
            <a:ext cx="498007" cy="498007"/>
          </a:xfrm>
          <a:prstGeom prst="rect">
            <a:avLst/>
          </a:prstGeom>
        </p:spPr>
      </p:pic>
      <p:pic>
        <p:nvPicPr>
          <p:cNvPr id="160" name="Graphic 159" descr="Satellite">
            <a:extLst>
              <a:ext uri="{FF2B5EF4-FFF2-40B4-BE49-F238E27FC236}">
                <a16:creationId xmlns:a16="http://schemas.microsoft.com/office/drawing/2014/main" id="{6A96125E-8A85-0449-7DB2-EEAE23DCC9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7733306">
            <a:off x="3133581" y="3413803"/>
            <a:ext cx="589503" cy="589503"/>
          </a:xfrm>
          <a:prstGeom prst="rect">
            <a:avLst/>
          </a:prstGeom>
          <a:effectLst>
            <a:outerShdw blurRad="50800" dist="38100" dir="2700000" algn="tl" rotWithShape="0">
              <a:prstClr val="black">
                <a:alpha val="40000"/>
              </a:prstClr>
            </a:outerShdw>
          </a:effectLst>
        </p:spPr>
      </p:pic>
      <p:pic>
        <p:nvPicPr>
          <p:cNvPr id="161" name="Graphic 160" descr="Satellite">
            <a:extLst>
              <a:ext uri="{FF2B5EF4-FFF2-40B4-BE49-F238E27FC236}">
                <a16:creationId xmlns:a16="http://schemas.microsoft.com/office/drawing/2014/main" id="{96B458DD-5FA1-6762-A613-117F3C9200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501817">
            <a:off x="4787248" y="3354667"/>
            <a:ext cx="589503" cy="589503"/>
          </a:xfrm>
          <a:prstGeom prst="rect">
            <a:avLst/>
          </a:prstGeom>
          <a:effectLst>
            <a:outerShdw blurRad="50800" dist="38100" dir="2700000" algn="tl" rotWithShape="0">
              <a:prstClr val="black">
                <a:alpha val="40000"/>
              </a:prstClr>
            </a:outerShdw>
          </a:effectLst>
        </p:spPr>
      </p:pic>
      <p:pic>
        <p:nvPicPr>
          <p:cNvPr id="162" name="Graphic 161" descr="Satellite">
            <a:extLst>
              <a:ext uri="{FF2B5EF4-FFF2-40B4-BE49-F238E27FC236}">
                <a16:creationId xmlns:a16="http://schemas.microsoft.com/office/drawing/2014/main" id="{393F760A-DB9D-7E2B-D05C-076C1FC528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535305">
            <a:off x="3988002" y="3312572"/>
            <a:ext cx="589503" cy="589503"/>
          </a:xfrm>
          <a:prstGeom prst="rect">
            <a:avLst/>
          </a:prstGeom>
          <a:effectLst>
            <a:outerShdw blurRad="50800" dist="38100" dir="2700000" algn="tl" rotWithShape="0">
              <a:prstClr val="black">
                <a:alpha val="40000"/>
              </a:prstClr>
            </a:outerShdw>
          </a:effectLst>
        </p:spPr>
      </p:pic>
      <p:cxnSp>
        <p:nvCxnSpPr>
          <p:cNvPr id="163" name="Straight Connector 162">
            <a:extLst>
              <a:ext uri="{FF2B5EF4-FFF2-40B4-BE49-F238E27FC236}">
                <a16:creationId xmlns:a16="http://schemas.microsoft.com/office/drawing/2014/main" id="{7556CB94-A723-D140-3AE6-7E151FBEB515}"/>
              </a:ext>
            </a:extLst>
          </p:cNvPr>
          <p:cNvCxnSpPr>
            <a:cxnSpLocks/>
          </p:cNvCxnSpPr>
          <p:nvPr/>
        </p:nvCxnSpPr>
        <p:spPr>
          <a:xfrm flipH="1" flipV="1">
            <a:off x="3571827" y="4057753"/>
            <a:ext cx="487726" cy="13263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CBF2403-7EE3-893D-29C1-EDC6332EEE32}"/>
              </a:ext>
            </a:extLst>
          </p:cNvPr>
          <p:cNvCxnSpPr>
            <a:cxnSpLocks/>
          </p:cNvCxnSpPr>
          <p:nvPr/>
        </p:nvCxnSpPr>
        <p:spPr>
          <a:xfrm flipH="1" flipV="1">
            <a:off x="4312058" y="4002225"/>
            <a:ext cx="50734" cy="15857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B99C2FA-770F-8F78-2510-45D6201B6126}"/>
              </a:ext>
            </a:extLst>
          </p:cNvPr>
          <p:cNvCxnSpPr>
            <a:cxnSpLocks/>
          </p:cNvCxnSpPr>
          <p:nvPr/>
        </p:nvCxnSpPr>
        <p:spPr>
          <a:xfrm flipV="1">
            <a:off x="4628703" y="4017519"/>
            <a:ext cx="333556" cy="13480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72" name="Graphic 171" descr="Satellite">
            <a:extLst>
              <a:ext uri="{FF2B5EF4-FFF2-40B4-BE49-F238E27FC236}">
                <a16:creationId xmlns:a16="http://schemas.microsoft.com/office/drawing/2014/main" id="{AEAD829B-BD3A-2CF6-78E8-6F611CD7FB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535305">
            <a:off x="3509516" y="2817656"/>
            <a:ext cx="589503" cy="589503"/>
          </a:xfrm>
          <a:prstGeom prst="rect">
            <a:avLst/>
          </a:prstGeom>
          <a:effectLst>
            <a:outerShdw blurRad="50800" dist="38100" dir="2700000" algn="tl" rotWithShape="0">
              <a:prstClr val="black">
                <a:alpha val="40000"/>
              </a:prstClr>
            </a:outerShdw>
          </a:effectLst>
        </p:spPr>
      </p:pic>
      <p:cxnSp>
        <p:nvCxnSpPr>
          <p:cNvPr id="173" name="Straight Connector 172">
            <a:extLst>
              <a:ext uri="{FF2B5EF4-FFF2-40B4-BE49-F238E27FC236}">
                <a16:creationId xmlns:a16="http://schemas.microsoft.com/office/drawing/2014/main" id="{62584C5E-3915-ECF8-3631-B00A5083F862}"/>
              </a:ext>
            </a:extLst>
          </p:cNvPr>
          <p:cNvCxnSpPr>
            <a:cxnSpLocks/>
          </p:cNvCxnSpPr>
          <p:nvPr/>
        </p:nvCxnSpPr>
        <p:spPr>
          <a:xfrm flipH="1" flipV="1">
            <a:off x="3846294" y="3492628"/>
            <a:ext cx="425868" cy="21003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325E4127-10CC-5042-94EE-0441C0262596}"/>
              </a:ext>
            </a:extLst>
          </p:cNvPr>
          <p:cNvSpPr txBox="1"/>
          <p:nvPr/>
        </p:nvSpPr>
        <p:spPr>
          <a:xfrm>
            <a:off x="4354662" y="2890084"/>
            <a:ext cx="671979" cy="369332"/>
          </a:xfrm>
          <a:prstGeom prst="rect">
            <a:avLst/>
          </a:prstGeom>
          <a:noFill/>
        </p:spPr>
        <p:txBody>
          <a:bodyPr wrap="none" rtlCol="0">
            <a:spAutoFit/>
          </a:bodyPr>
          <a:lstStyle/>
          <a:p>
            <a:pPr algn="ctr"/>
            <a:r>
              <a:rPr lang="en-US" sz="1800" b="1">
                <a:solidFill>
                  <a:schemeClr val="bg1"/>
                </a:solidFill>
              </a:rPr>
              <a:t>GPS</a:t>
            </a:r>
            <a:endParaRPr lang="en-US" sz="1400" b="1">
              <a:solidFill>
                <a:schemeClr val="bg1"/>
              </a:solidFill>
            </a:endParaRPr>
          </a:p>
        </p:txBody>
      </p:sp>
      <p:sp>
        <p:nvSpPr>
          <p:cNvPr id="182" name="Rectangle 181">
            <a:extLst>
              <a:ext uri="{FF2B5EF4-FFF2-40B4-BE49-F238E27FC236}">
                <a16:creationId xmlns:a16="http://schemas.microsoft.com/office/drawing/2014/main" id="{F5089405-DC84-96AE-91D7-95C399A24F49}"/>
              </a:ext>
            </a:extLst>
          </p:cNvPr>
          <p:cNvSpPr/>
          <p:nvPr/>
        </p:nvSpPr>
        <p:spPr bwMode="auto">
          <a:xfrm>
            <a:off x="0" y="969928"/>
            <a:ext cx="12172706" cy="5377363"/>
          </a:xfrm>
          <a:prstGeom prst="rect">
            <a:avLst/>
          </a:prstGeom>
          <a:solidFill>
            <a:schemeClr val="bg1">
              <a:alpha val="30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pitchFamily="-110" charset="0"/>
            </a:endParaRPr>
          </a:p>
        </p:txBody>
      </p:sp>
      <p:pic>
        <p:nvPicPr>
          <p:cNvPr id="5" name="Picture 4">
            <a:extLst>
              <a:ext uri="{FF2B5EF4-FFF2-40B4-BE49-F238E27FC236}">
                <a16:creationId xmlns:a16="http://schemas.microsoft.com/office/drawing/2014/main" id="{E83911B3-85F9-E416-196C-57C3CD45AA58}"/>
              </a:ext>
            </a:extLst>
          </p:cNvPr>
          <p:cNvPicPr>
            <a:picLocks noChangeAspect="1"/>
          </p:cNvPicPr>
          <p:nvPr/>
        </p:nvPicPr>
        <p:blipFill>
          <a:blip r:embed="rId24"/>
          <a:stretch>
            <a:fillRect/>
          </a:stretch>
        </p:blipFill>
        <p:spPr>
          <a:xfrm>
            <a:off x="843374" y="2034239"/>
            <a:ext cx="3532581" cy="1549539"/>
          </a:xfrm>
          <a:prstGeom prst="rect">
            <a:avLst/>
          </a:prstGeom>
          <a:ln w="12700">
            <a:solidFill>
              <a:schemeClr val="tx1"/>
            </a:solid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CC934094-5355-6965-98D4-482938D02498}"/>
              </a:ext>
            </a:extLst>
          </p:cNvPr>
          <p:cNvPicPr>
            <a:picLocks noChangeAspect="1"/>
          </p:cNvPicPr>
          <p:nvPr/>
        </p:nvPicPr>
        <p:blipFill>
          <a:blip r:embed="rId25"/>
          <a:stretch>
            <a:fillRect/>
          </a:stretch>
        </p:blipFill>
        <p:spPr>
          <a:xfrm>
            <a:off x="779948" y="3790878"/>
            <a:ext cx="3560687" cy="1903953"/>
          </a:xfrm>
          <a:prstGeom prst="rect">
            <a:avLst/>
          </a:prstGeom>
          <a:ln w="12700">
            <a:solidFill>
              <a:schemeClr val="tx1"/>
            </a:solidFill>
          </a:ln>
          <a:effectLst>
            <a:outerShdw blurRad="292100" dist="139700" dir="2700000" algn="tl" rotWithShape="0">
              <a:srgbClr val="333333">
                <a:alpha val="65000"/>
              </a:srgbClr>
            </a:outerShdw>
          </a:effectLst>
        </p:spPr>
      </p:pic>
      <p:pic>
        <p:nvPicPr>
          <p:cNvPr id="67" name="Picture 66">
            <a:extLst>
              <a:ext uri="{FF2B5EF4-FFF2-40B4-BE49-F238E27FC236}">
                <a16:creationId xmlns:a16="http://schemas.microsoft.com/office/drawing/2014/main" id="{11182250-75D2-41D2-8C3C-C2AE0CA3AEDD}"/>
              </a:ext>
            </a:extLst>
          </p:cNvPr>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4864643" y="2918077"/>
            <a:ext cx="3341746" cy="1866581"/>
          </a:xfrm>
          <a:prstGeom prst="rect">
            <a:avLst/>
          </a:prstGeom>
          <a:effectLst>
            <a:outerShdw blurRad="50800" dist="20320" dir="2700000" algn="tl" rotWithShape="0">
              <a:prstClr val="black">
                <a:alpha val="40000"/>
              </a:prstClr>
            </a:outerShdw>
          </a:effectLst>
        </p:spPr>
      </p:pic>
      <p:pic>
        <p:nvPicPr>
          <p:cNvPr id="66" name="Picture 65">
            <a:extLst>
              <a:ext uri="{FF2B5EF4-FFF2-40B4-BE49-F238E27FC236}">
                <a16:creationId xmlns:a16="http://schemas.microsoft.com/office/drawing/2014/main" id="{B3ED1BA7-4E55-480D-8307-5D83746D6374}"/>
              </a:ext>
            </a:extLst>
          </p:cNvPr>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a:xfrm>
            <a:off x="4405093" y="1464468"/>
            <a:ext cx="4162951" cy="1539859"/>
          </a:xfrm>
          <a:prstGeom prst="rect">
            <a:avLst/>
          </a:prstGeom>
          <a:ln/>
        </p:spPr>
        <p:style>
          <a:lnRef idx="1">
            <a:schemeClr val="dk1"/>
          </a:lnRef>
          <a:fillRef idx="2">
            <a:schemeClr val="dk1"/>
          </a:fillRef>
          <a:effectRef idx="1">
            <a:schemeClr val="dk1"/>
          </a:effectRef>
          <a:fontRef idx="minor">
            <a:schemeClr val="dk1"/>
          </a:fontRef>
        </p:style>
      </p:pic>
      <p:pic>
        <p:nvPicPr>
          <p:cNvPr id="12" name="Picture 11">
            <a:extLst>
              <a:ext uri="{FF2B5EF4-FFF2-40B4-BE49-F238E27FC236}">
                <a16:creationId xmlns:a16="http://schemas.microsoft.com/office/drawing/2014/main" id="{15D0C42A-AC71-E31A-2719-4684432CCE26}"/>
              </a:ext>
            </a:extLst>
          </p:cNvPr>
          <p:cNvPicPr>
            <a:picLocks noChangeAspect="1"/>
          </p:cNvPicPr>
          <p:nvPr/>
        </p:nvPicPr>
        <p:blipFill>
          <a:blip r:embed="rId28"/>
          <a:stretch>
            <a:fillRect/>
          </a:stretch>
        </p:blipFill>
        <p:spPr>
          <a:xfrm>
            <a:off x="4489462" y="4419924"/>
            <a:ext cx="3850959" cy="1847475"/>
          </a:xfrm>
          <a:prstGeom prst="rect">
            <a:avLst/>
          </a:prstGeom>
          <a:ln w="12700">
            <a:solidFill>
              <a:schemeClr val="tx1"/>
            </a:solid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6CA3C281-FAB7-E16F-232A-EE07778492D7}"/>
              </a:ext>
            </a:extLst>
          </p:cNvPr>
          <p:cNvPicPr>
            <a:picLocks noChangeAspect="1"/>
          </p:cNvPicPr>
          <p:nvPr/>
        </p:nvPicPr>
        <p:blipFill>
          <a:blip r:embed="rId29"/>
          <a:srcRect r="24700"/>
          <a:stretch>
            <a:fillRect/>
          </a:stretch>
        </p:blipFill>
        <p:spPr>
          <a:xfrm>
            <a:off x="8389609" y="3086149"/>
            <a:ext cx="3442774" cy="1757735"/>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115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664F-3FD9-4EBF-AA13-3365E210D166}"/>
              </a:ext>
            </a:extLst>
          </p:cNvPr>
          <p:cNvSpPr>
            <a:spLocks noGrp="1"/>
          </p:cNvSpPr>
          <p:nvPr>
            <p:ph type="title"/>
          </p:nvPr>
        </p:nvSpPr>
        <p:spPr/>
        <p:txBody>
          <a:bodyPr/>
          <a:lstStyle/>
          <a:p>
            <a:r>
              <a:rPr lang="en-US" dirty="0"/>
              <a:t>Much Potentially Applicable Security Work</a:t>
            </a:r>
          </a:p>
        </p:txBody>
      </p:sp>
      <p:sp>
        <p:nvSpPr>
          <p:cNvPr id="3" name="Content Placeholder 11">
            <a:extLst>
              <a:ext uri="{FF2B5EF4-FFF2-40B4-BE49-F238E27FC236}">
                <a16:creationId xmlns:a16="http://schemas.microsoft.com/office/drawing/2014/main" id="{50907857-7A18-4D38-AA94-346E1D67510F}"/>
              </a:ext>
            </a:extLst>
          </p:cNvPr>
          <p:cNvSpPr txBox="1">
            <a:spLocks/>
          </p:cNvSpPr>
          <p:nvPr/>
        </p:nvSpPr>
        <p:spPr>
          <a:xfrm>
            <a:off x="1067783" y="5641058"/>
            <a:ext cx="9677927" cy="643172"/>
          </a:xfrm>
          <a:prstGeom prst="rect">
            <a:avLst/>
          </a:prstGeom>
          <a:solidFill>
            <a:srgbClr val="D2DCF2"/>
          </a:solidFill>
          <a:ln w="127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lvl1pPr marL="233363" indent="-233363" algn="l" eaLnBrk="1" hangingPunct="1">
              <a:lnSpc>
                <a:spcPct val="90000"/>
              </a:lnSpc>
              <a:spcBef>
                <a:spcPts val="1200"/>
              </a:spcBef>
              <a:spcAft>
                <a:spcPts val="0"/>
              </a:spcAft>
              <a:buFont typeface="Arial" pitchFamily="34" charset="0"/>
              <a:buChar char="•"/>
              <a:defRPr sz="2000" b="1">
                <a:solidFill>
                  <a:schemeClr val="lt1"/>
                </a:solidFill>
                <a:latin typeface="+mn-lt"/>
                <a:ea typeface="+mn-ea"/>
                <a:cs typeface="+mn-cs"/>
              </a:defRPr>
            </a:lvl1pPr>
            <a:lvl2pPr marL="539750" indent="-255588" algn="l" eaLnBrk="1" hangingPunct="1">
              <a:lnSpc>
                <a:spcPct val="90000"/>
              </a:lnSpc>
              <a:spcBef>
                <a:spcPts val="600"/>
              </a:spcBef>
              <a:spcAft>
                <a:spcPts val="0"/>
              </a:spcAft>
              <a:buFont typeface="Arial" pitchFamily="34" charset="0"/>
              <a:buChar char="–"/>
              <a:defRPr sz="1800" b="1">
                <a:solidFill>
                  <a:schemeClr val="lt1"/>
                </a:solidFill>
                <a:latin typeface="+mn-lt"/>
                <a:ea typeface="+mn-ea"/>
                <a:cs typeface="+mn-cs"/>
              </a:defRPr>
            </a:lvl2pPr>
            <a:lvl3pPr marL="757238" indent="-184150" algn="l" eaLnBrk="1" hangingPunct="1">
              <a:lnSpc>
                <a:spcPct val="90000"/>
              </a:lnSpc>
              <a:spcBef>
                <a:spcPts val="600"/>
              </a:spcBef>
              <a:spcAft>
                <a:spcPts val="0"/>
              </a:spcAft>
              <a:buSzPct val="90000"/>
              <a:buFont typeface="Arial" pitchFamily="34" charset="0"/>
              <a:buChar char="•"/>
              <a:defRPr sz="1600" b="1">
                <a:solidFill>
                  <a:schemeClr val="lt1"/>
                </a:solidFill>
                <a:latin typeface="+mn-lt"/>
                <a:ea typeface="+mn-ea"/>
                <a:cs typeface="+mn-cs"/>
              </a:defRPr>
            </a:lvl3pPr>
            <a:lvl4pPr marL="1033272" indent="0" algn="l" eaLnBrk="1" hangingPunct="1">
              <a:lnSpc>
                <a:spcPct val="90000"/>
              </a:lnSpc>
              <a:spcBef>
                <a:spcPts val="600"/>
              </a:spcBef>
              <a:spcAft>
                <a:spcPts val="0"/>
              </a:spcAft>
              <a:buFontTx/>
              <a:buNone/>
              <a:defRPr sz="1400" b="1">
                <a:solidFill>
                  <a:schemeClr val="lt1"/>
                </a:solidFill>
                <a:latin typeface="+mn-lt"/>
                <a:ea typeface="+mn-ea"/>
                <a:cs typeface="+mn-cs"/>
              </a:defRPr>
            </a:lvl4pPr>
            <a:lvl5pPr marL="1261872" indent="0" algn="l" eaLnBrk="1" hangingPunct="1">
              <a:lnSpc>
                <a:spcPct val="90000"/>
              </a:lnSpc>
              <a:spcBef>
                <a:spcPts val="600"/>
              </a:spcBef>
              <a:spcAft>
                <a:spcPts val="0"/>
              </a:spcAft>
              <a:buSzPct val="85000"/>
              <a:buFontTx/>
              <a:buNone/>
              <a:defRPr sz="1200" b="1">
                <a:solidFill>
                  <a:schemeClr val="lt1"/>
                </a:solidFill>
                <a:latin typeface="+mn-lt"/>
                <a:ea typeface="+mn-ea"/>
                <a:cs typeface="+mn-cs"/>
              </a:defRPr>
            </a:lvl5pPr>
            <a:lvl6pPr marL="1147763" indent="0" algn="l" eaLnBrk="1" hangingPunct="1">
              <a:spcBef>
                <a:spcPts val="600"/>
              </a:spcBef>
              <a:buFont typeface="Arial" pitchFamily="34" charset="0"/>
              <a:buChar char="•"/>
              <a:defRPr sz="1400" b="1">
                <a:solidFill>
                  <a:schemeClr val="lt1"/>
                </a:solidFill>
                <a:latin typeface="+mn-lt"/>
                <a:ea typeface="+mn-ea"/>
                <a:cs typeface="+mn-cs"/>
              </a:defRPr>
            </a:lvl6pPr>
            <a:lvl7pPr marL="1319213" indent="-179388" algn="l" eaLnBrk="1" hangingPunct="1">
              <a:lnSpc>
                <a:spcPts val="2000"/>
              </a:lnSpc>
              <a:spcBef>
                <a:spcPts val="300"/>
              </a:spcBef>
              <a:spcAft>
                <a:spcPts val="600"/>
              </a:spcAft>
              <a:buFont typeface="Arial" pitchFamily="34" charset="0"/>
              <a:buChar char="•"/>
              <a:defRPr sz="1200" b="1">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indent="0" algn="ctr">
              <a:buNone/>
            </a:pPr>
            <a:r>
              <a:rPr lang="en-US" sz="1799" dirty="0">
                <a:solidFill>
                  <a:schemeClr val="tx1"/>
                </a:solidFill>
              </a:rPr>
              <a:t>How well do these existing Security Tools work for satellite systems?</a:t>
            </a:r>
          </a:p>
        </p:txBody>
      </p:sp>
      <p:sp>
        <p:nvSpPr>
          <p:cNvPr id="4" name="Oval 3">
            <a:extLst>
              <a:ext uri="{FF2B5EF4-FFF2-40B4-BE49-F238E27FC236}">
                <a16:creationId xmlns:a16="http://schemas.microsoft.com/office/drawing/2014/main" id="{72279538-6EBC-49FE-9B1C-86A4CFE24449}"/>
              </a:ext>
            </a:extLst>
          </p:cNvPr>
          <p:cNvSpPr/>
          <p:nvPr/>
        </p:nvSpPr>
        <p:spPr bwMode="auto">
          <a:xfrm>
            <a:off x="1501237" y="1942035"/>
            <a:ext cx="1828800" cy="1828800"/>
          </a:xfrm>
          <a:prstGeom prst="ellipse">
            <a:avLst/>
          </a:prstGeom>
          <a:no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110" charset="0"/>
            </a:endParaRPr>
          </a:p>
        </p:txBody>
      </p:sp>
      <p:sp>
        <p:nvSpPr>
          <p:cNvPr id="5" name="TextBox 4">
            <a:extLst>
              <a:ext uri="{FF2B5EF4-FFF2-40B4-BE49-F238E27FC236}">
                <a16:creationId xmlns:a16="http://schemas.microsoft.com/office/drawing/2014/main" id="{B326168E-101F-4516-A795-D887311F6CA4}"/>
              </a:ext>
            </a:extLst>
          </p:cNvPr>
          <p:cNvSpPr txBox="1"/>
          <p:nvPr/>
        </p:nvSpPr>
        <p:spPr>
          <a:xfrm>
            <a:off x="1248706" y="1651183"/>
            <a:ext cx="2771914" cy="307777"/>
          </a:xfrm>
          <a:prstGeom prst="rect">
            <a:avLst/>
          </a:prstGeom>
          <a:noFill/>
        </p:spPr>
        <p:txBody>
          <a:bodyPr wrap="none" rtlCol="0">
            <a:spAutoFit/>
          </a:bodyPr>
          <a:lstStyle/>
          <a:p>
            <a:pPr algn="ctr"/>
            <a:r>
              <a:rPr lang="en-US" sz="1400" b="1" dirty="0"/>
              <a:t>Safe Programming Languages</a:t>
            </a:r>
          </a:p>
        </p:txBody>
      </p:sp>
      <p:sp>
        <p:nvSpPr>
          <p:cNvPr id="6" name="TextBox 5">
            <a:extLst>
              <a:ext uri="{FF2B5EF4-FFF2-40B4-BE49-F238E27FC236}">
                <a16:creationId xmlns:a16="http://schemas.microsoft.com/office/drawing/2014/main" id="{642D024B-D32C-4164-AA98-A378B121C091}"/>
              </a:ext>
            </a:extLst>
          </p:cNvPr>
          <p:cNvSpPr txBox="1"/>
          <p:nvPr/>
        </p:nvSpPr>
        <p:spPr>
          <a:xfrm>
            <a:off x="2343557" y="2310025"/>
            <a:ext cx="582212" cy="307777"/>
          </a:xfrm>
          <a:prstGeom prst="rect">
            <a:avLst/>
          </a:prstGeom>
          <a:noFill/>
        </p:spPr>
        <p:txBody>
          <a:bodyPr wrap="none" rtlCol="0">
            <a:spAutoFit/>
          </a:bodyPr>
          <a:lstStyle/>
          <a:p>
            <a:pPr algn="ctr"/>
            <a:r>
              <a:rPr lang="en-US" sz="1400" b="1" dirty="0"/>
              <a:t>Rust</a:t>
            </a:r>
          </a:p>
        </p:txBody>
      </p:sp>
      <p:sp>
        <p:nvSpPr>
          <p:cNvPr id="8" name="TextBox 7">
            <a:extLst>
              <a:ext uri="{FF2B5EF4-FFF2-40B4-BE49-F238E27FC236}">
                <a16:creationId xmlns:a16="http://schemas.microsoft.com/office/drawing/2014/main" id="{751322DE-760D-4309-80BF-581AA5975EF0}"/>
              </a:ext>
            </a:extLst>
          </p:cNvPr>
          <p:cNvSpPr txBox="1"/>
          <p:nvPr/>
        </p:nvSpPr>
        <p:spPr>
          <a:xfrm>
            <a:off x="1705831" y="2470694"/>
            <a:ext cx="433132" cy="307777"/>
          </a:xfrm>
          <a:prstGeom prst="rect">
            <a:avLst/>
          </a:prstGeom>
          <a:noFill/>
        </p:spPr>
        <p:txBody>
          <a:bodyPr wrap="none" rtlCol="0">
            <a:spAutoFit/>
          </a:bodyPr>
          <a:lstStyle/>
          <a:p>
            <a:pPr algn="ctr"/>
            <a:r>
              <a:rPr lang="en-US" sz="1400" b="1" dirty="0"/>
              <a:t>Go</a:t>
            </a:r>
          </a:p>
        </p:txBody>
      </p:sp>
      <p:sp>
        <p:nvSpPr>
          <p:cNvPr id="10" name="TextBox 9">
            <a:extLst>
              <a:ext uri="{FF2B5EF4-FFF2-40B4-BE49-F238E27FC236}">
                <a16:creationId xmlns:a16="http://schemas.microsoft.com/office/drawing/2014/main" id="{3790C095-1515-4059-8390-EC5A16D43FE1}"/>
              </a:ext>
            </a:extLst>
          </p:cNvPr>
          <p:cNvSpPr txBox="1"/>
          <p:nvPr/>
        </p:nvSpPr>
        <p:spPr>
          <a:xfrm>
            <a:off x="3330037" y="3254436"/>
            <a:ext cx="2726517" cy="307777"/>
          </a:xfrm>
          <a:prstGeom prst="rect">
            <a:avLst/>
          </a:prstGeom>
          <a:noFill/>
        </p:spPr>
        <p:txBody>
          <a:bodyPr wrap="none" rtlCol="0">
            <a:spAutoFit/>
          </a:bodyPr>
          <a:lstStyle/>
          <a:p>
            <a:pPr algn="ctr"/>
            <a:r>
              <a:rPr lang="en-US" sz="1400" b="1" dirty="0"/>
              <a:t>Software Security Techniques</a:t>
            </a:r>
          </a:p>
        </p:txBody>
      </p:sp>
      <p:sp>
        <p:nvSpPr>
          <p:cNvPr id="11" name="TextBox 10">
            <a:extLst>
              <a:ext uri="{FF2B5EF4-FFF2-40B4-BE49-F238E27FC236}">
                <a16:creationId xmlns:a16="http://schemas.microsoft.com/office/drawing/2014/main" id="{1C5999A8-431C-4CDB-94F6-7A0B461C7CE1}"/>
              </a:ext>
            </a:extLst>
          </p:cNvPr>
          <p:cNvSpPr txBox="1"/>
          <p:nvPr/>
        </p:nvSpPr>
        <p:spPr>
          <a:xfrm>
            <a:off x="4306389" y="3736780"/>
            <a:ext cx="473206" cy="307777"/>
          </a:xfrm>
          <a:prstGeom prst="rect">
            <a:avLst/>
          </a:prstGeom>
          <a:noFill/>
        </p:spPr>
        <p:txBody>
          <a:bodyPr wrap="none" rtlCol="0">
            <a:spAutoFit/>
          </a:bodyPr>
          <a:lstStyle/>
          <a:p>
            <a:pPr algn="ctr"/>
            <a:r>
              <a:rPr lang="en-US" sz="1400" b="1" dirty="0"/>
              <a:t>CFI</a:t>
            </a:r>
          </a:p>
        </p:txBody>
      </p:sp>
      <p:sp>
        <p:nvSpPr>
          <p:cNvPr id="12" name="TextBox 11">
            <a:extLst>
              <a:ext uri="{FF2B5EF4-FFF2-40B4-BE49-F238E27FC236}">
                <a16:creationId xmlns:a16="http://schemas.microsoft.com/office/drawing/2014/main" id="{DD8C5675-234F-4A65-8B2E-CD38909FF7E8}"/>
              </a:ext>
            </a:extLst>
          </p:cNvPr>
          <p:cNvSpPr txBox="1"/>
          <p:nvPr/>
        </p:nvSpPr>
        <p:spPr>
          <a:xfrm>
            <a:off x="3958967" y="4202881"/>
            <a:ext cx="1497526" cy="307777"/>
          </a:xfrm>
          <a:prstGeom prst="rect">
            <a:avLst/>
          </a:prstGeom>
          <a:noFill/>
        </p:spPr>
        <p:txBody>
          <a:bodyPr wrap="none" rtlCol="0">
            <a:spAutoFit/>
          </a:bodyPr>
          <a:lstStyle/>
          <a:p>
            <a:pPr algn="ctr"/>
            <a:r>
              <a:rPr lang="en-US" sz="1400" b="1" dirty="0"/>
              <a:t>Shadow Stacks</a:t>
            </a:r>
          </a:p>
        </p:txBody>
      </p:sp>
      <p:sp>
        <p:nvSpPr>
          <p:cNvPr id="15" name="TextBox 14">
            <a:extLst>
              <a:ext uri="{FF2B5EF4-FFF2-40B4-BE49-F238E27FC236}">
                <a16:creationId xmlns:a16="http://schemas.microsoft.com/office/drawing/2014/main" id="{8DF0091E-7719-4BFB-9082-F57BD6C36432}"/>
              </a:ext>
            </a:extLst>
          </p:cNvPr>
          <p:cNvSpPr txBox="1"/>
          <p:nvPr/>
        </p:nvSpPr>
        <p:spPr>
          <a:xfrm>
            <a:off x="6013965" y="1528178"/>
            <a:ext cx="1947456" cy="307777"/>
          </a:xfrm>
          <a:prstGeom prst="rect">
            <a:avLst/>
          </a:prstGeom>
          <a:noFill/>
        </p:spPr>
        <p:txBody>
          <a:bodyPr wrap="none" rtlCol="0">
            <a:spAutoFit/>
          </a:bodyPr>
          <a:lstStyle/>
          <a:p>
            <a:pPr algn="ctr"/>
            <a:r>
              <a:rPr lang="en-US" sz="1400" b="1" dirty="0"/>
              <a:t>Isolation Techniques</a:t>
            </a:r>
          </a:p>
        </p:txBody>
      </p:sp>
      <p:sp>
        <p:nvSpPr>
          <p:cNvPr id="16" name="TextBox 15">
            <a:extLst>
              <a:ext uri="{FF2B5EF4-FFF2-40B4-BE49-F238E27FC236}">
                <a16:creationId xmlns:a16="http://schemas.microsoft.com/office/drawing/2014/main" id="{80BC1661-8D34-4124-9B74-93117BD4B195}"/>
              </a:ext>
            </a:extLst>
          </p:cNvPr>
          <p:cNvSpPr txBox="1"/>
          <p:nvPr/>
        </p:nvSpPr>
        <p:spPr>
          <a:xfrm>
            <a:off x="6845581" y="1857359"/>
            <a:ext cx="463588" cy="307777"/>
          </a:xfrm>
          <a:prstGeom prst="rect">
            <a:avLst/>
          </a:prstGeom>
          <a:noFill/>
        </p:spPr>
        <p:txBody>
          <a:bodyPr wrap="none" rtlCol="0">
            <a:spAutoFit/>
          </a:bodyPr>
          <a:lstStyle/>
          <a:p>
            <a:pPr algn="ctr"/>
            <a:r>
              <a:rPr lang="en-US" sz="1400" b="1" dirty="0"/>
              <a:t>SFI</a:t>
            </a:r>
          </a:p>
        </p:txBody>
      </p:sp>
      <p:sp>
        <p:nvSpPr>
          <p:cNvPr id="17" name="TextBox 16">
            <a:extLst>
              <a:ext uri="{FF2B5EF4-FFF2-40B4-BE49-F238E27FC236}">
                <a16:creationId xmlns:a16="http://schemas.microsoft.com/office/drawing/2014/main" id="{F126B329-C6B1-412D-810F-94D0482ACA3B}"/>
              </a:ext>
            </a:extLst>
          </p:cNvPr>
          <p:cNvSpPr txBox="1"/>
          <p:nvPr/>
        </p:nvSpPr>
        <p:spPr>
          <a:xfrm>
            <a:off x="6776961" y="3312074"/>
            <a:ext cx="704039" cy="307777"/>
          </a:xfrm>
          <a:prstGeom prst="rect">
            <a:avLst/>
          </a:prstGeom>
          <a:noFill/>
        </p:spPr>
        <p:txBody>
          <a:bodyPr wrap="none" rtlCol="0">
            <a:spAutoFit/>
          </a:bodyPr>
          <a:lstStyle/>
          <a:p>
            <a:pPr algn="ctr"/>
            <a:r>
              <a:rPr lang="en-US" sz="1400" b="1" dirty="0"/>
              <a:t>HAKC</a:t>
            </a:r>
          </a:p>
        </p:txBody>
      </p:sp>
      <p:sp>
        <p:nvSpPr>
          <p:cNvPr id="18" name="TextBox 17">
            <a:extLst>
              <a:ext uri="{FF2B5EF4-FFF2-40B4-BE49-F238E27FC236}">
                <a16:creationId xmlns:a16="http://schemas.microsoft.com/office/drawing/2014/main" id="{020C5F5C-3EDC-42E8-ADA7-F3ED223487CA}"/>
              </a:ext>
            </a:extLst>
          </p:cNvPr>
          <p:cNvSpPr txBox="1"/>
          <p:nvPr/>
        </p:nvSpPr>
        <p:spPr>
          <a:xfrm>
            <a:off x="6517726" y="3126344"/>
            <a:ext cx="1289135" cy="307777"/>
          </a:xfrm>
          <a:prstGeom prst="rect">
            <a:avLst/>
          </a:prstGeom>
          <a:noFill/>
        </p:spPr>
        <p:txBody>
          <a:bodyPr wrap="none" rtlCol="0">
            <a:spAutoFit/>
          </a:bodyPr>
          <a:lstStyle/>
          <a:p>
            <a:pPr algn="ctr"/>
            <a:r>
              <a:rPr lang="en-US" sz="1400" b="1" dirty="0"/>
              <a:t>Microkernels</a:t>
            </a:r>
          </a:p>
        </p:txBody>
      </p:sp>
      <p:sp>
        <p:nvSpPr>
          <p:cNvPr id="20" name="TextBox 19">
            <a:extLst>
              <a:ext uri="{FF2B5EF4-FFF2-40B4-BE49-F238E27FC236}">
                <a16:creationId xmlns:a16="http://schemas.microsoft.com/office/drawing/2014/main" id="{FF5399AC-6A14-4FCE-8EF5-AF757D1843D5}"/>
              </a:ext>
            </a:extLst>
          </p:cNvPr>
          <p:cNvSpPr txBox="1"/>
          <p:nvPr/>
        </p:nvSpPr>
        <p:spPr>
          <a:xfrm>
            <a:off x="8722691" y="3236501"/>
            <a:ext cx="1797031" cy="307777"/>
          </a:xfrm>
          <a:prstGeom prst="rect">
            <a:avLst/>
          </a:prstGeom>
          <a:noFill/>
        </p:spPr>
        <p:txBody>
          <a:bodyPr wrap="none" rtlCol="0">
            <a:spAutoFit/>
          </a:bodyPr>
          <a:lstStyle/>
          <a:p>
            <a:pPr algn="ctr"/>
            <a:r>
              <a:rPr lang="en-US" sz="1400" b="1" dirty="0"/>
              <a:t>Formal Verification</a:t>
            </a:r>
          </a:p>
        </p:txBody>
      </p:sp>
      <p:sp>
        <p:nvSpPr>
          <p:cNvPr id="21" name="Oval 20">
            <a:extLst>
              <a:ext uri="{FF2B5EF4-FFF2-40B4-BE49-F238E27FC236}">
                <a16:creationId xmlns:a16="http://schemas.microsoft.com/office/drawing/2014/main" id="{559EEA86-C1C7-43D8-829A-06A0F7145F20}"/>
              </a:ext>
            </a:extLst>
          </p:cNvPr>
          <p:cNvSpPr/>
          <p:nvPr/>
        </p:nvSpPr>
        <p:spPr bwMode="auto">
          <a:xfrm>
            <a:off x="3817864" y="3563021"/>
            <a:ext cx="1828800" cy="1828800"/>
          </a:xfrm>
          <a:prstGeom prst="ellipse">
            <a:avLst/>
          </a:prstGeom>
          <a:no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110" charset="0"/>
            </a:endParaRPr>
          </a:p>
        </p:txBody>
      </p:sp>
      <p:sp>
        <p:nvSpPr>
          <p:cNvPr id="22" name="Oval 21">
            <a:extLst>
              <a:ext uri="{FF2B5EF4-FFF2-40B4-BE49-F238E27FC236}">
                <a16:creationId xmlns:a16="http://schemas.microsoft.com/office/drawing/2014/main" id="{E5CB4283-F45E-49DB-81B2-F9CAFC19C4BF}"/>
              </a:ext>
            </a:extLst>
          </p:cNvPr>
          <p:cNvSpPr/>
          <p:nvPr/>
        </p:nvSpPr>
        <p:spPr bwMode="auto">
          <a:xfrm>
            <a:off x="6229153" y="1831733"/>
            <a:ext cx="1828800" cy="1828800"/>
          </a:xfrm>
          <a:prstGeom prst="ellipse">
            <a:avLst/>
          </a:prstGeom>
          <a:no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110" charset="0"/>
            </a:endParaRPr>
          </a:p>
        </p:txBody>
      </p:sp>
      <p:sp>
        <p:nvSpPr>
          <p:cNvPr id="23" name="Oval 22">
            <a:extLst>
              <a:ext uri="{FF2B5EF4-FFF2-40B4-BE49-F238E27FC236}">
                <a16:creationId xmlns:a16="http://schemas.microsoft.com/office/drawing/2014/main" id="{94A53A66-403A-4817-B3FF-BAEE364E7990}"/>
              </a:ext>
            </a:extLst>
          </p:cNvPr>
          <p:cNvSpPr/>
          <p:nvPr/>
        </p:nvSpPr>
        <p:spPr bwMode="auto">
          <a:xfrm>
            <a:off x="8640442" y="3497902"/>
            <a:ext cx="1828800" cy="1828800"/>
          </a:xfrm>
          <a:prstGeom prst="ellipse">
            <a:avLst/>
          </a:prstGeom>
          <a:no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110" charset="0"/>
            </a:endParaRPr>
          </a:p>
        </p:txBody>
      </p:sp>
      <p:sp>
        <p:nvSpPr>
          <p:cNvPr id="24" name="TextBox 23">
            <a:extLst>
              <a:ext uri="{FF2B5EF4-FFF2-40B4-BE49-F238E27FC236}">
                <a16:creationId xmlns:a16="http://schemas.microsoft.com/office/drawing/2014/main" id="{76DABC41-EF27-4543-BABA-105FAACD0E5C}"/>
              </a:ext>
            </a:extLst>
          </p:cNvPr>
          <p:cNvSpPr txBox="1"/>
          <p:nvPr/>
        </p:nvSpPr>
        <p:spPr>
          <a:xfrm>
            <a:off x="8784566" y="3848040"/>
            <a:ext cx="1540551" cy="307777"/>
          </a:xfrm>
          <a:prstGeom prst="rect">
            <a:avLst/>
          </a:prstGeom>
          <a:noFill/>
        </p:spPr>
        <p:txBody>
          <a:bodyPr wrap="none" rtlCol="0">
            <a:spAutoFit/>
          </a:bodyPr>
          <a:lstStyle/>
          <a:p>
            <a:pPr algn="ctr"/>
            <a:r>
              <a:rPr lang="en-US" sz="1400" b="1" dirty="0"/>
              <a:t>Verified Parsers</a:t>
            </a:r>
          </a:p>
        </p:txBody>
      </p:sp>
      <p:sp>
        <p:nvSpPr>
          <p:cNvPr id="25" name="TextBox 24">
            <a:extLst>
              <a:ext uri="{FF2B5EF4-FFF2-40B4-BE49-F238E27FC236}">
                <a16:creationId xmlns:a16="http://schemas.microsoft.com/office/drawing/2014/main" id="{CF687EA6-D0D8-4219-826E-FC623C92E70E}"/>
              </a:ext>
            </a:extLst>
          </p:cNvPr>
          <p:cNvSpPr txBox="1"/>
          <p:nvPr/>
        </p:nvSpPr>
        <p:spPr>
          <a:xfrm>
            <a:off x="9696304" y="4284890"/>
            <a:ext cx="591830" cy="307777"/>
          </a:xfrm>
          <a:prstGeom prst="rect">
            <a:avLst/>
          </a:prstGeom>
          <a:noFill/>
        </p:spPr>
        <p:txBody>
          <a:bodyPr wrap="none" rtlCol="0">
            <a:spAutoFit/>
          </a:bodyPr>
          <a:lstStyle/>
          <a:p>
            <a:pPr algn="ctr"/>
            <a:r>
              <a:rPr lang="en-US" sz="1400" b="1" dirty="0"/>
              <a:t>seL4</a:t>
            </a:r>
          </a:p>
        </p:txBody>
      </p:sp>
      <p:sp>
        <p:nvSpPr>
          <p:cNvPr id="28" name="TextBox 27">
            <a:extLst>
              <a:ext uri="{FF2B5EF4-FFF2-40B4-BE49-F238E27FC236}">
                <a16:creationId xmlns:a16="http://schemas.microsoft.com/office/drawing/2014/main" id="{DE8A7702-CE01-4C5E-A9A5-9BF1ACD54862}"/>
              </a:ext>
            </a:extLst>
          </p:cNvPr>
          <p:cNvSpPr txBox="1"/>
          <p:nvPr/>
        </p:nvSpPr>
        <p:spPr>
          <a:xfrm>
            <a:off x="4068483" y="4496907"/>
            <a:ext cx="1468672" cy="307777"/>
          </a:xfrm>
          <a:prstGeom prst="rect">
            <a:avLst/>
          </a:prstGeom>
          <a:noFill/>
        </p:spPr>
        <p:txBody>
          <a:bodyPr wrap="none" rtlCol="0">
            <a:spAutoFit/>
          </a:bodyPr>
          <a:lstStyle/>
          <a:p>
            <a:pPr algn="ctr"/>
            <a:r>
              <a:rPr lang="en-US" sz="1400" b="1" dirty="0"/>
              <a:t>Stack Canaries</a:t>
            </a:r>
          </a:p>
        </p:txBody>
      </p:sp>
      <p:sp>
        <p:nvSpPr>
          <p:cNvPr id="29" name="TextBox 28">
            <a:extLst>
              <a:ext uri="{FF2B5EF4-FFF2-40B4-BE49-F238E27FC236}">
                <a16:creationId xmlns:a16="http://schemas.microsoft.com/office/drawing/2014/main" id="{B33FFABF-DBEC-4296-A9D8-85F3C88E41B5}"/>
              </a:ext>
            </a:extLst>
          </p:cNvPr>
          <p:cNvSpPr txBox="1"/>
          <p:nvPr/>
        </p:nvSpPr>
        <p:spPr>
          <a:xfrm>
            <a:off x="4466028" y="4886793"/>
            <a:ext cx="673582" cy="307777"/>
          </a:xfrm>
          <a:prstGeom prst="rect">
            <a:avLst/>
          </a:prstGeom>
          <a:noFill/>
        </p:spPr>
        <p:txBody>
          <a:bodyPr wrap="none" rtlCol="0">
            <a:spAutoFit/>
          </a:bodyPr>
          <a:lstStyle/>
          <a:p>
            <a:pPr algn="ctr"/>
            <a:r>
              <a:rPr lang="en-US" sz="1400" b="1" dirty="0"/>
              <a:t>ASLR</a:t>
            </a:r>
          </a:p>
        </p:txBody>
      </p:sp>
      <p:sp>
        <p:nvSpPr>
          <p:cNvPr id="31" name="TextBox 30">
            <a:extLst>
              <a:ext uri="{FF2B5EF4-FFF2-40B4-BE49-F238E27FC236}">
                <a16:creationId xmlns:a16="http://schemas.microsoft.com/office/drawing/2014/main" id="{987F9AB2-CDA8-426F-9F36-D10DA0E45767}"/>
              </a:ext>
            </a:extLst>
          </p:cNvPr>
          <p:cNvSpPr txBox="1"/>
          <p:nvPr/>
        </p:nvSpPr>
        <p:spPr>
          <a:xfrm>
            <a:off x="2662740" y="3040660"/>
            <a:ext cx="522900" cy="307777"/>
          </a:xfrm>
          <a:prstGeom prst="rect">
            <a:avLst/>
          </a:prstGeom>
          <a:noFill/>
        </p:spPr>
        <p:txBody>
          <a:bodyPr wrap="none" rtlCol="0">
            <a:spAutoFit/>
          </a:bodyPr>
          <a:lstStyle/>
          <a:p>
            <a:pPr algn="ctr"/>
            <a:r>
              <a:rPr lang="en-US" sz="1400" b="1" dirty="0"/>
              <a:t>Ada</a:t>
            </a:r>
          </a:p>
        </p:txBody>
      </p:sp>
      <p:sp>
        <p:nvSpPr>
          <p:cNvPr id="32" name="TextBox 31">
            <a:extLst>
              <a:ext uri="{FF2B5EF4-FFF2-40B4-BE49-F238E27FC236}">
                <a16:creationId xmlns:a16="http://schemas.microsoft.com/office/drawing/2014/main" id="{37E7F49D-FE04-4D32-A076-2458035FF80C}"/>
              </a:ext>
            </a:extLst>
          </p:cNvPr>
          <p:cNvSpPr txBox="1"/>
          <p:nvPr/>
        </p:nvSpPr>
        <p:spPr>
          <a:xfrm>
            <a:off x="8673334" y="4142513"/>
            <a:ext cx="982962" cy="307777"/>
          </a:xfrm>
          <a:prstGeom prst="rect">
            <a:avLst/>
          </a:prstGeom>
          <a:noFill/>
        </p:spPr>
        <p:txBody>
          <a:bodyPr wrap="none" rtlCol="0">
            <a:spAutoFit/>
          </a:bodyPr>
          <a:lstStyle/>
          <a:p>
            <a:pPr algn="ctr"/>
            <a:r>
              <a:rPr lang="en-US" sz="1400" b="1" dirty="0" err="1"/>
              <a:t>CertiKOS</a:t>
            </a:r>
            <a:endParaRPr lang="en-US" sz="1400" b="1" dirty="0"/>
          </a:p>
        </p:txBody>
      </p:sp>
      <p:sp>
        <p:nvSpPr>
          <p:cNvPr id="33" name="TextBox 32">
            <a:extLst>
              <a:ext uri="{FF2B5EF4-FFF2-40B4-BE49-F238E27FC236}">
                <a16:creationId xmlns:a16="http://schemas.microsoft.com/office/drawing/2014/main" id="{0FA21FF6-43F0-44A6-950B-A145FFC95BC1}"/>
              </a:ext>
            </a:extLst>
          </p:cNvPr>
          <p:cNvSpPr txBox="1"/>
          <p:nvPr/>
        </p:nvSpPr>
        <p:spPr>
          <a:xfrm>
            <a:off x="8911876" y="4715702"/>
            <a:ext cx="1285929" cy="523220"/>
          </a:xfrm>
          <a:prstGeom prst="rect">
            <a:avLst/>
          </a:prstGeom>
          <a:noFill/>
        </p:spPr>
        <p:txBody>
          <a:bodyPr wrap="none" rtlCol="0">
            <a:spAutoFit/>
          </a:bodyPr>
          <a:lstStyle/>
          <a:p>
            <a:pPr algn="ctr"/>
            <a:r>
              <a:rPr lang="en-US" sz="1400" b="1" dirty="0"/>
              <a:t>Push-button </a:t>
            </a:r>
          </a:p>
          <a:p>
            <a:pPr algn="ctr"/>
            <a:r>
              <a:rPr lang="en-US" sz="1400" b="1" dirty="0"/>
              <a:t>verification</a:t>
            </a:r>
          </a:p>
        </p:txBody>
      </p:sp>
      <p:sp>
        <p:nvSpPr>
          <p:cNvPr id="34" name="TextBox 33">
            <a:extLst>
              <a:ext uri="{FF2B5EF4-FFF2-40B4-BE49-F238E27FC236}">
                <a16:creationId xmlns:a16="http://schemas.microsoft.com/office/drawing/2014/main" id="{6AD07453-D9CF-4827-A046-B2E912A6A877}"/>
              </a:ext>
            </a:extLst>
          </p:cNvPr>
          <p:cNvSpPr txBox="1"/>
          <p:nvPr/>
        </p:nvSpPr>
        <p:spPr>
          <a:xfrm>
            <a:off x="8836200" y="4425475"/>
            <a:ext cx="920445" cy="307777"/>
          </a:xfrm>
          <a:prstGeom prst="rect">
            <a:avLst/>
          </a:prstGeom>
          <a:noFill/>
        </p:spPr>
        <p:txBody>
          <a:bodyPr wrap="none" rtlCol="0">
            <a:spAutoFit/>
          </a:bodyPr>
          <a:lstStyle/>
          <a:p>
            <a:pPr algn="ctr"/>
            <a:r>
              <a:rPr lang="en-US" sz="1400" b="1" dirty="0" err="1"/>
              <a:t>RustBelt</a:t>
            </a:r>
            <a:endParaRPr lang="en-US" sz="1400" b="1" dirty="0"/>
          </a:p>
        </p:txBody>
      </p:sp>
      <p:sp>
        <p:nvSpPr>
          <p:cNvPr id="35" name="TextBox 34">
            <a:extLst>
              <a:ext uri="{FF2B5EF4-FFF2-40B4-BE49-F238E27FC236}">
                <a16:creationId xmlns:a16="http://schemas.microsoft.com/office/drawing/2014/main" id="{3B73736F-3F24-430C-94EB-B2466A4684EB}"/>
              </a:ext>
            </a:extLst>
          </p:cNvPr>
          <p:cNvSpPr txBox="1"/>
          <p:nvPr/>
        </p:nvSpPr>
        <p:spPr>
          <a:xfrm>
            <a:off x="6504674" y="2839356"/>
            <a:ext cx="1119217" cy="307777"/>
          </a:xfrm>
          <a:prstGeom prst="rect">
            <a:avLst/>
          </a:prstGeom>
          <a:noFill/>
        </p:spPr>
        <p:txBody>
          <a:bodyPr wrap="none" rtlCol="0">
            <a:spAutoFit/>
          </a:bodyPr>
          <a:lstStyle/>
          <a:p>
            <a:pPr algn="ctr"/>
            <a:r>
              <a:rPr lang="en-US" sz="1400" b="1" dirty="0"/>
              <a:t>Containers</a:t>
            </a:r>
          </a:p>
        </p:txBody>
      </p:sp>
      <p:sp>
        <p:nvSpPr>
          <p:cNvPr id="36" name="TextBox 35">
            <a:extLst>
              <a:ext uri="{FF2B5EF4-FFF2-40B4-BE49-F238E27FC236}">
                <a16:creationId xmlns:a16="http://schemas.microsoft.com/office/drawing/2014/main" id="{9769A763-2C9F-45C3-A7C0-AF6DAC3F3AD9}"/>
              </a:ext>
            </a:extLst>
          </p:cNvPr>
          <p:cNvSpPr txBox="1"/>
          <p:nvPr/>
        </p:nvSpPr>
        <p:spPr>
          <a:xfrm>
            <a:off x="6141900" y="2571916"/>
            <a:ext cx="2003305" cy="307777"/>
          </a:xfrm>
          <a:prstGeom prst="rect">
            <a:avLst/>
          </a:prstGeom>
          <a:noFill/>
        </p:spPr>
        <p:txBody>
          <a:bodyPr wrap="none" rtlCol="0">
            <a:spAutoFit/>
          </a:bodyPr>
          <a:lstStyle/>
          <a:p>
            <a:pPr algn="ctr"/>
            <a:r>
              <a:rPr lang="en-US" sz="1400" b="1" dirty="0"/>
              <a:t>Tagged Architectures</a:t>
            </a:r>
          </a:p>
        </p:txBody>
      </p:sp>
      <p:sp>
        <p:nvSpPr>
          <p:cNvPr id="38" name="TextBox 37">
            <a:extLst>
              <a:ext uri="{FF2B5EF4-FFF2-40B4-BE49-F238E27FC236}">
                <a16:creationId xmlns:a16="http://schemas.microsoft.com/office/drawing/2014/main" id="{F97BE03D-CE8B-47E0-8250-EA3B25FEBFB6}"/>
              </a:ext>
            </a:extLst>
          </p:cNvPr>
          <p:cNvSpPr txBox="1"/>
          <p:nvPr/>
        </p:nvSpPr>
        <p:spPr>
          <a:xfrm>
            <a:off x="6510044" y="2056724"/>
            <a:ext cx="633508" cy="307777"/>
          </a:xfrm>
          <a:prstGeom prst="rect">
            <a:avLst/>
          </a:prstGeom>
          <a:noFill/>
        </p:spPr>
        <p:txBody>
          <a:bodyPr wrap="none" rtlCol="0">
            <a:spAutoFit/>
          </a:bodyPr>
          <a:lstStyle/>
          <a:p>
            <a:pPr algn="ctr"/>
            <a:r>
              <a:rPr lang="en-US" sz="1400" b="1" dirty="0"/>
              <a:t>TEEs</a:t>
            </a:r>
          </a:p>
        </p:txBody>
      </p:sp>
      <p:sp>
        <p:nvSpPr>
          <p:cNvPr id="39" name="TextBox 38">
            <a:extLst>
              <a:ext uri="{FF2B5EF4-FFF2-40B4-BE49-F238E27FC236}">
                <a16:creationId xmlns:a16="http://schemas.microsoft.com/office/drawing/2014/main" id="{C5BDD208-D8DB-44DA-90D9-7732AE09DA99}"/>
              </a:ext>
            </a:extLst>
          </p:cNvPr>
          <p:cNvSpPr txBox="1"/>
          <p:nvPr/>
        </p:nvSpPr>
        <p:spPr>
          <a:xfrm>
            <a:off x="6701502" y="2313992"/>
            <a:ext cx="1138453" cy="307777"/>
          </a:xfrm>
          <a:prstGeom prst="rect">
            <a:avLst/>
          </a:prstGeom>
          <a:noFill/>
        </p:spPr>
        <p:txBody>
          <a:bodyPr wrap="none" rtlCol="0">
            <a:spAutoFit/>
          </a:bodyPr>
          <a:lstStyle/>
          <a:p>
            <a:pPr algn="ctr"/>
            <a:r>
              <a:rPr lang="en-US" sz="1400" b="1" dirty="0"/>
              <a:t>Sandboxes</a:t>
            </a:r>
          </a:p>
        </p:txBody>
      </p:sp>
      <p:sp>
        <p:nvSpPr>
          <p:cNvPr id="40" name="TextBox 39">
            <a:extLst>
              <a:ext uri="{FF2B5EF4-FFF2-40B4-BE49-F238E27FC236}">
                <a16:creationId xmlns:a16="http://schemas.microsoft.com/office/drawing/2014/main" id="{1A7E0A96-F732-48F0-9BE4-D9952C0FC813}"/>
              </a:ext>
            </a:extLst>
          </p:cNvPr>
          <p:cNvSpPr txBox="1"/>
          <p:nvPr/>
        </p:nvSpPr>
        <p:spPr>
          <a:xfrm>
            <a:off x="4732264" y="3780187"/>
            <a:ext cx="554960" cy="307777"/>
          </a:xfrm>
          <a:prstGeom prst="rect">
            <a:avLst/>
          </a:prstGeom>
          <a:noFill/>
        </p:spPr>
        <p:txBody>
          <a:bodyPr wrap="none" rtlCol="0">
            <a:spAutoFit/>
          </a:bodyPr>
          <a:lstStyle/>
          <a:p>
            <a:pPr algn="ctr"/>
            <a:r>
              <a:rPr lang="en-US" sz="1400" b="1" dirty="0"/>
              <a:t>DEP</a:t>
            </a:r>
          </a:p>
        </p:txBody>
      </p:sp>
      <p:sp>
        <p:nvSpPr>
          <p:cNvPr id="41" name="TextBox 40">
            <a:extLst>
              <a:ext uri="{FF2B5EF4-FFF2-40B4-BE49-F238E27FC236}">
                <a16:creationId xmlns:a16="http://schemas.microsoft.com/office/drawing/2014/main" id="{5EA73287-D8B1-403F-9DBE-7D274E7F462D}"/>
              </a:ext>
            </a:extLst>
          </p:cNvPr>
          <p:cNvSpPr txBox="1"/>
          <p:nvPr/>
        </p:nvSpPr>
        <p:spPr>
          <a:xfrm>
            <a:off x="4085771" y="3960586"/>
            <a:ext cx="473206" cy="307777"/>
          </a:xfrm>
          <a:prstGeom prst="rect">
            <a:avLst/>
          </a:prstGeom>
          <a:noFill/>
        </p:spPr>
        <p:txBody>
          <a:bodyPr wrap="none" rtlCol="0">
            <a:spAutoFit/>
          </a:bodyPr>
          <a:lstStyle/>
          <a:p>
            <a:pPr algn="ctr"/>
            <a:r>
              <a:rPr lang="en-US" sz="1400" b="1" dirty="0"/>
              <a:t>DFI</a:t>
            </a:r>
          </a:p>
        </p:txBody>
      </p:sp>
      <p:sp>
        <p:nvSpPr>
          <p:cNvPr id="42" name="TextBox 41">
            <a:extLst>
              <a:ext uri="{FF2B5EF4-FFF2-40B4-BE49-F238E27FC236}">
                <a16:creationId xmlns:a16="http://schemas.microsoft.com/office/drawing/2014/main" id="{4DD0C079-6F82-4E67-B6DE-3112AF833299}"/>
              </a:ext>
            </a:extLst>
          </p:cNvPr>
          <p:cNvSpPr txBox="1"/>
          <p:nvPr/>
        </p:nvSpPr>
        <p:spPr>
          <a:xfrm>
            <a:off x="1815756" y="3254436"/>
            <a:ext cx="832279" cy="307777"/>
          </a:xfrm>
          <a:prstGeom prst="rect">
            <a:avLst/>
          </a:prstGeom>
          <a:noFill/>
        </p:spPr>
        <p:txBody>
          <a:bodyPr wrap="none" rtlCol="0">
            <a:spAutoFit/>
          </a:bodyPr>
          <a:lstStyle/>
          <a:p>
            <a:pPr algn="ctr"/>
            <a:r>
              <a:rPr lang="en-US" sz="1400" b="1" dirty="0" err="1"/>
              <a:t>CCured</a:t>
            </a:r>
            <a:endParaRPr lang="en-US" sz="1400" b="1" dirty="0"/>
          </a:p>
        </p:txBody>
      </p:sp>
      <p:sp>
        <p:nvSpPr>
          <p:cNvPr id="43" name="TextBox 42">
            <a:extLst>
              <a:ext uri="{FF2B5EF4-FFF2-40B4-BE49-F238E27FC236}">
                <a16:creationId xmlns:a16="http://schemas.microsoft.com/office/drawing/2014/main" id="{48BFB5E7-0F73-486E-97F1-1375E3BB1C0D}"/>
              </a:ext>
            </a:extLst>
          </p:cNvPr>
          <p:cNvSpPr txBox="1"/>
          <p:nvPr/>
        </p:nvSpPr>
        <p:spPr>
          <a:xfrm>
            <a:off x="1480566" y="2939141"/>
            <a:ext cx="1109599" cy="307777"/>
          </a:xfrm>
          <a:prstGeom prst="rect">
            <a:avLst/>
          </a:prstGeom>
          <a:noFill/>
        </p:spPr>
        <p:txBody>
          <a:bodyPr wrap="none" rtlCol="0">
            <a:spAutoFit/>
          </a:bodyPr>
          <a:lstStyle/>
          <a:p>
            <a:pPr algn="ctr"/>
            <a:r>
              <a:rPr lang="en-US" sz="1400" b="1" dirty="0"/>
              <a:t>Fail-Safe C</a:t>
            </a:r>
          </a:p>
        </p:txBody>
      </p:sp>
      <p:sp>
        <p:nvSpPr>
          <p:cNvPr id="44" name="TextBox 43">
            <a:extLst>
              <a:ext uri="{FF2B5EF4-FFF2-40B4-BE49-F238E27FC236}">
                <a16:creationId xmlns:a16="http://schemas.microsoft.com/office/drawing/2014/main" id="{390BB79F-A005-4597-B1C2-79B6CDF1909B}"/>
              </a:ext>
            </a:extLst>
          </p:cNvPr>
          <p:cNvSpPr txBox="1"/>
          <p:nvPr/>
        </p:nvSpPr>
        <p:spPr>
          <a:xfrm>
            <a:off x="2284051" y="2703403"/>
            <a:ext cx="684804" cy="307777"/>
          </a:xfrm>
          <a:prstGeom prst="rect">
            <a:avLst/>
          </a:prstGeom>
          <a:noFill/>
        </p:spPr>
        <p:txBody>
          <a:bodyPr wrap="none" rtlCol="0">
            <a:spAutoFit/>
          </a:bodyPr>
          <a:lstStyle/>
          <a:p>
            <a:pPr algn="ctr"/>
            <a:r>
              <a:rPr lang="en-US" sz="1400" b="1" dirty="0"/>
              <a:t>SSCC</a:t>
            </a:r>
          </a:p>
        </p:txBody>
      </p:sp>
      <p:sp>
        <p:nvSpPr>
          <p:cNvPr id="46" name="TextBox 45">
            <a:extLst>
              <a:ext uri="{FF2B5EF4-FFF2-40B4-BE49-F238E27FC236}">
                <a16:creationId xmlns:a16="http://schemas.microsoft.com/office/drawing/2014/main" id="{A136DDD3-D8E1-45C7-A4F3-690E76398BE3}"/>
              </a:ext>
            </a:extLst>
          </p:cNvPr>
          <p:cNvSpPr txBox="1"/>
          <p:nvPr/>
        </p:nvSpPr>
        <p:spPr>
          <a:xfrm>
            <a:off x="1843070" y="6377352"/>
            <a:ext cx="1473480" cy="461665"/>
          </a:xfrm>
          <a:prstGeom prst="rect">
            <a:avLst/>
          </a:prstGeom>
          <a:noFill/>
        </p:spPr>
        <p:txBody>
          <a:bodyPr wrap="none" rtlCol="0">
            <a:spAutoFit/>
          </a:bodyPr>
          <a:lstStyle/>
          <a:p>
            <a:r>
              <a:rPr lang="en-US" sz="800" b="1" dirty="0"/>
              <a:t>SSCC: Safe Secure C/C++</a:t>
            </a:r>
          </a:p>
          <a:p>
            <a:r>
              <a:rPr lang="en-US" sz="800" b="1" dirty="0"/>
              <a:t>CFI: Control Flow Integrity</a:t>
            </a:r>
          </a:p>
          <a:p>
            <a:r>
              <a:rPr lang="en-US" sz="800" b="1" dirty="0"/>
              <a:t>DFI: Data Flow Integrity</a:t>
            </a:r>
          </a:p>
        </p:txBody>
      </p:sp>
      <p:sp>
        <p:nvSpPr>
          <p:cNvPr id="47" name="TextBox 46">
            <a:extLst>
              <a:ext uri="{FF2B5EF4-FFF2-40B4-BE49-F238E27FC236}">
                <a16:creationId xmlns:a16="http://schemas.microsoft.com/office/drawing/2014/main" id="{DF61C8BA-17EF-4D1B-B68A-54246FF0ECD0}"/>
              </a:ext>
            </a:extLst>
          </p:cNvPr>
          <p:cNvSpPr txBox="1"/>
          <p:nvPr/>
        </p:nvSpPr>
        <p:spPr>
          <a:xfrm>
            <a:off x="3265218" y="6365143"/>
            <a:ext cx="2401619" cy="338554"/>
          </a:xfrm>
          <a:prstGeom prst="rect">
            <a:avLst/>
          </a:prstGeom>
          <a:noFill/>
        </p:spPr>
        <p:txBody>
          <a:bodyPr wrap="none" rtlCol="0">
            <a:spAutoFit/>
          </a:bodyPr>
          <a:lstStyle/>
          <a:p>
            <a:r>
              <a:rPr lang="en-US" sz="800" b="1" dirty="0"/>
              <a:t>ASLR: Address Space Layout Randomization</a:t>
            </a:r>
          </a:p>
          <a:p>
            <a:r>
              <a:rPr lang="en-US" sz="800" b="1" dirty="0"/>
              <a:t>DEP: Data Execution Prevention</a:t>
            </a:r>
          </a:p>
        </p:txBody>
      </p:sp>
      <p:sp>
        <p:nvSpPr>
          <p:cNvPr id="48" name="TextBox 47">
            <a:extLst>
              <a:ext uri="{FF2B5EF4-FFF2-40B4-BE49-F238E27FC236}">
                <a16:creationId xmlns:a16="http://schemas.microsoft.com/office/drawing/2014/main" id="{D3D9932A-8D5C-4132-8B78-4DFDE2628A97}"/>
              </a:ext>
            </a:extLst>
          </p:cNvPr>
          <p:cNvSpPr txBox="1"/>
          <p:nvPr/>
        </p:nvSpPr>
        <p:spPr>
          <a:xfrm>
            <a:off x="6728892" y="6396335"/>
            <a:ext cx="2927404" cy="461665"/>
          </a:xfrm>
          <a:prstGeom prst="rect">
            <a:avLst/>
          </a:prstGeom>
          <a:noFill/>
        </p:spPr>
        <p:txBody>
          <a:bodyPr wrap="none" rtlCol="0">
            <a:spAutoFit/>
          </a:bodyPr>
          <a:lstStyle/>
          <a:p>
            <a:r>
              <a:rPr lang="en-US" sz="800" b="1" dirty="0"/>
              <a:t>SFI: Software Fault Isolation</a:t>
            </a:r>
          </a:p>
          <a:p>
            <a:r>
              <a:rPr lang="en-US" sz="800" b="1" dirty="0"/>
              <a:t>TEE: Trusted Execution Environment</a:t>
            </a:r>
          </a:p>
          <a:p>
            <a:r>
              <a:rPr lang="en-US" sz="800" b="1" dirty="0"/>
              <a:t>HAKC: Hardware Assisted Kernel Compartmentalization</a:t>
            </a:r>
          </a:p>
        </p:txBody>
      </p:sp>
    </p:spTree>
    <p:extLst>
      <p:ext uri="{BB962C8B-B14F-4D97-AF65-F5344CB8AC3E}">
        <p14:creationId xmlns:p14="http://schemas.microsoft.com/office/powerpoint/2010/main" val="3176752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652D1FB3-598B-4289-92CE-877574C36B03}"/>
              </a:ext>
            </a:extLst>
          </p:cNvPr>
          <p:cNvSpPr/>
          <p:nvPr/>
        </p:nvSpPr>
        <p:spPr bwMode="auto">
          <a:xfrm>
            <a:off x="6671537" y="2237999"/>
            <a:ext cx="4077533" cy="2378871"/>
          </a:xfrm>
          <a:prstGeom prst="roundRect">
            <a:avLst/>
          </a:prstGeom>
          <a:solidFill>
            <a:schemeClr val="bg1"/>
          </a:solidFill>
          <a:ln w="254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110" charset="0"/>
            </a:endParaRPr>
          </a:p>
        </p:txBody>
      </p:sp>
      <p:sp>
        <p:nvSpPr>
          <p:cNvPr id="6" name="Rectangle: Rounded Corners 5">
            <a:extLst>
              <a:ext uri="{FF2B5EF4-FFF2-40B4-BE49-F238E27FC236}">
                <a16:creationId xmlns:a16="http://schemas.microsoft.com/office/drawing/2014/main" id="{4D0DC843-DCE7-4270-ADEC-907CA438A177}"/>
              </a:ext>
            </a:extLst>
          </p:cNvPr>
          <p:cNvSpPr/>
          <p:nvPr/>
        </p:nvSpPr>
        <p:spPr bwMode="auto">
          <a:xfrm>
            <a:off x="939921" y="2250773"/>
            <a:ext cx="3634003" cy="2356453"/>
          </a:xfrm>
          <a:prstGeom prst="roundRect">
            <a:avLst/>
          </a:prstGeom>
          <a:solidFill>
            <a:schemeClr val="bg1"/>
          </a:solidFill>
          <a:ln w="254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110" charset="0"/>
            </a:endParaRPr>
          </a:p>
        </p:txBody>
      </p:sp>
      <p:sp>
        <p:nvSpPr>
          <p:cNvPr id="2" name="Title 1">
            <a:extLst>
              <a:ext uri="{FF2B5EF4-FFF2-40B4-BE49-F238E27FC236}">
                <a16:creationId xmlns:a16="http://schemas.microsoft.com/office/drawing/2014/main" id="{B44D0D6D-3D0B-4CB2-9286-DBFE50E294F2}"/>
              </a:ext>
            </a:extLst>
          </p:cNvPr>
          <p:cNvSpPr>
            <a:spLocks noGrp="1"/>
          </p:cNvSpPr>
          <p:nvPr>
            <p:ph type="title"/>
          </p:nvPr>
        </p:nvSpPr>
        <p:spPr/>
        <p:txBody>
          <a:bodyPr/>
          <a:lstStyle/>
          <a:p>
            <a:r>
              <a:rPr lang="en-US" dirty="0"/>
              <a:t>This Work</a:t>
            </a:r>
          </a:p>
        </p:txBody>
      </p:sp>
      <p:sp>
        <p:nvSpPr>
          <p:cNvPr id="3" name="TextBox 2">
            <a:extLst>
              <a:ext uri="{FF2B5EF4-FFF2-40B4-BE49-F238E27FC236}">
                <a16:creationId xmlns:a16="http://schemas.microsoft.com/office/drawing/2014/main" id="{C1A0CC49-0AF3-4F80-B2A4-7CFFEB2BEA04}"/>
              </a:ext>
            </a:extLst>
          </p:cNvPr>
          <p:cNvSpPr txBox="1"/>
          <p:nvPr/>
        </p:nvSpPr>
        <p:spPr>
          <a:xfrm>
            <a:off x="859824" y="1203850"/>
            <a:ext cx="9889246" cy="338554"/>
          </a:xfrm>
          <a:prstGeom prst="rect">
            <a:avLst/>
          </a:prstGeom>
          <a:noFill/>
        </p:spPr>
        <p:txBody>
          <a:bodyPr wrap="none" rtlCol="0">
            <a:spAutoFit/>
          </a:bodyPr>
          <a:lstStyle/>
          <a:p>
            <a:pPr algn="ctr"/>
            <a:r>
              <a:rPr lang="en-US" sz="1600" b="1" dirty="0"/>
              <a:t>Report on our experience trying to use ONE of these existing security tools with real flight software</a:t>
            </a:r>
          </a:p>
        </p:txBody>
      </p:sp>
      <p:sp>
        <p:nvSpPr>
          <p:cNvPr id="7" name="TextBox 6">
            <a:extLst>
              <a:ext uri="{FF2B5EF4-FFF2-40B4-BE49-F238E27FC236}">
                <a16:creationId xmlns:a16="http://schemas.microsoft.com/office/drawing/2014/main" id="{1F1FB28B-4D41-41DF-BA15-201AF7FB22F3}"/>
              </a:ext>
            </a:extLst>
          </p:cNvPr>
          <p:cNvSpPr txBox="1"/>
          <p:nvPr/>
        </p:nvSpPr>
        <p:spPr>
          <a:xfrm>
            <a:off x="1275071" y="2375381"/>
            <a:ext cx="3005438" cy="307777"/>
          </a:xfrm>
          <a:prstGeom prst="rect">
            <a:avLst/>
          </a:prstGeom>
          <a:noFill/>
        </p:spPr>
        <p:txBody>
          <a:bodyPr wrap="none" rtlCol="0">
            <a:spAutoFit/>
          </a:bodyPr>
          <a:lstStyle/>
          <a:p>
            <a:pPr algn="ctr"/>
            <a:r>
              <a:rPr lang="en-US" sz="1400" b="1" dirty="0"/>
              <a:t>NASA’s Core Flight System (</a:t>
            </a:r>
            <a:r>
              <a:rPr lang="en-US" sz="1400" b="1" dirty="0" err="1"/>
              <a:t>cFS</a:t>
            </a:r>
            <a:r>
              <a:rPr lang="en-US" sz="1400" b="1" dirty="0"/>
              <a:t>)</a:t>
            </a:r>
          </a:p>
        </p:txBody>
      </p:sp>
      <p:sp>
        <p:nvSpPr>
          <p:cNvPr id="8" name="TextBox 7">
            <a:extLst>
              <a:ext uri="{FF2B5EF4-FFF2-40B4-BE49-F238E27FC236}">
                <a16:creationId xmlns:a16="http://schemas.microsoft.com/office/drawing/2014/main" id="{6058EE66-3FC7-4CF0-B83E-5F3094A0F01C}"/>
              </a:ext>
            </a:extLst>
          </p:cNvPr>
          <p:cNvSpPr txBox="1"/>
          <p:nvPr/>
        </p:nvSpPr>
        <p:spPr>
          <a:xfrm>
            <a:off x="6860235" y="2375381"/>
            <a:ext cx="3507435" cy="307777"/>
          </a:xfrm>
          <a:prstGeom prst="rect">
            <a:avLst/>
          </a:prstGeom>
          <a:noFill/>
        </p:spPr>
        <p:txBody>
          <a:bodyPr wrap="none" rtlCol="0">
            <a:spAutoFit/>
          </a:bodyPr>
          <a:lstStyle/>
          <a:p>
            <a:pPr algn="ctr"/>
            <a:r>
              <a:rPr lang="en-US" sz="1400" b="1" dirty="0"/>
              <a:t>The seL4 Formally Verified Microkernel</a:t>
            </a:r>
          </a:p>
        </p:txBody>
      </p:sp>
      <p:pic>
        <p:nvPicPr>
          <p:cNvPr id="9" name="Picture 4" descr="CFE/CFS GRC Change Summary">
            <a:extLst>
              <a:ext uri="{FF2B5EF4-FFF2-40B4-BE49-F238E27FC236}">
                <a16:creationId xmlns:a16="http://schemas.microsoft.com/office/drawing/2014/main" id="{AB63A57A-FE4D-440A-975B-1320F391BF1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482" l="2308" r="99231">
                        <a14:foregroundMark x1="77692" y1="6218" x2="32308" y2="40933"/>
                        <a14:foregroundMark x1="32308" y1="40933" x2="12692" y2="75648"/>
                        <a14:foregroundMark x1="12692" y1="75648" x2="34231" y2="93782"/>
                        <a14:foregroundMark x1="34231" y1="93782" x2="99615" y2="38860"/>
                        <a14:foregroundMark x1="99615" y1="38860" x2="86538" y2="518"/>
                        <a14:foregroundMark x1="86538" y1="518" x2="41923" y2="29534"/>
                        <a14:foregroundMark x1="41923" y1="29534" x2="31154" y2="47150"/>
                        <a14:foregroundMark x1="66154" y1="32642" x2="33846" y2="56995"/>
                        <a14:foregroundMark x1="33846" y1="56995" x2="82692" y2="54922"/>
                        <a14:foregroundMark x1="82692" y1="54922" x2="60000" y2="26425"/>
                        <a14:foregroundMark x1="60000" y1="26425" x2="34615" y2="44560"/>
                        <a14:foregroundMark x1="34615" y1="44560" x2="32692" y2="51813"/>
                        <a14:foregroundMark x1="49231" y1="34715" x2="26154" y2="61658"/>
                        <a14:foregroundMark x1="26154" y1="61658" x2="99615" y2="41451"/>
                        <a14:foregroundMark x1="99615" y1="41451" x2="33462" y2="18653"/>
                        <a14:foregroundMark x1="33462" y1="18653" x2="16154" y2="40415"/>
                        <a14:foregroundMark x1="16154" y1="40415" x2="14231" y2="46114"/>
                        <a14:foregroundMark x1="41538" y1="22798" x2="11154" y2="36788"/>
                        <a14:foregroundMark x1="11154" y1="36788" x2="33846" y2="70984"/>
                        <a14:foregroundMark x1="33846" y1="70984" x2="87692" y2="49223"/>
                        <a14:foregroundMark x1="87692" y1="49223" x2="82692" y2="18135"/>
                        <a14:foregroundMark x1="82692" y1="18135" x2="80385" y2="16580"/>
                        <a14:foregroundMark x1="72308" y1="6218" x2="23077" y2="35751"/>
                        <a14:foregroundMark x1="23077" y1="35751" x2="2692" y2="77720"/>
                        <a14:foregroundMark x1="2692" y1="77720" x2="39231" y2="94819"/>
                        <a14:foregroundMark x1="39231" y1="94819" x2="80769" y2="56477"/>
                        <a14:foregroundMark x1="80769" y1="56477" x2="98846" y2="10363"/>
                        <a14:foregroundMark x1="98846" y1="10363" x2="99231" y2="518"/>
                        <a14:foregroundMark x1="78077" y1="7254" x2="40385" y2="31606"/>
                        <a14:foregroundMark x1="40385" y1="31606" x2="23846" y2="68394"/>
                        <a14:foregroundMark x1="23846" y1="68394" x2="17692" y2="99482"/>
                        <a14:foregroundMark x1="17692" y1="99482" x2="87308" y2="66839"/>
                        <a14:foregroundMark x1="87308" y1="66839" x2="87308" y2="66839"/>
                        <a14:foregroundMark x1="39615" y1="26943" x2="3846" y2="54404"/>
                        <a14:foregroundMark x1="3846" y1="54404" x2="2308" y2="82902"/>
                        <a14:foregroundMark x1="2308" y1="82902" x2="48462" y2="52332"/>
                        <a14:foregroundMark x1="48462" y1="52332" x2="64615" y2="6736"/>
                        <a14:foregroundMark x1="64615" y1="6736" x2="34231" y2="26425"/>
                        <a14:foregroundMark x1="34231" y1="26425" x2="13462" y2="51295"/>
                        <a14:foregroundMark x1="13462" y1="51295" x2="13077" y2="52332"/>
                        <a14:foregroundMark x1="94231" y1="49741" x2="28077" y2="98446"/>
                        <a14:foregroundMark x1="46154" y1="99482" x2="99231" y2="54404"/>
                        <a14:backgroundMark x1="86923" y1="89119" x2="89231" y2="89637"/>
                        <a14:backgroundMark x1="85769" y1="90155" x2="89231" y2="90674"/>
                      </a14:backgroundRemoval>
                    </a14:imgEffect>
                  </a14:imgLayer>
                </a14:imgProps>
              </a:ext>
              <a:ext uri="{28A0092B-C50C-407E-A947-70E740481C1C}">
                <a14:useLocalDpi xmlns:a14="http://schemas.microsoft.com/office/drawing/2010/main" val="0"/>
              </a:ext>
            </a:extLst>
          </a:blip>
          <a:srcRect/>
          <a:stretch>
            <a:fillRect/>
          </a:stretch>
        </p:blipFill>
        <p:spPr bwMode="auto">
          <a:xfrm>
            <a:off x="1614205" y="2727536"/>
            <a:ext cx="2327244" cy="17275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2672B97-F0B9-4891-A5B5-354CCDEF90D0}"/>
              </a:ext>
            </a:extLst>
          </p:cNvPr>
          <p:cNvPicPr>
            <a:picLocks noChangeAspect="1"/>
          </p:cNvPicPr>
          <p:nvPr/>
        </p:nvPicPr>
        <p:blipFill>
          <a:blip r:embed="rId5"/>
          <a:stretch>
            <a:fillRect/>
          </a:stretch>
        </p:blipFill>
        <p:spPr>
          <a:xfrm>
            <a:off x="6860235" y="2995301"/>
            <a:ext cx="3753629" cy="1448385"/>
          </a:xfrm>
          <a:prstGeom prst="rect">
            <a:avLst/>
          </a:prstGeom>
        </p:spPr>
      </p:pic>
      <p:sp>
        <p:nvSpPr>
          <p:cNvPr id="12" name="TextBox 11">
            <a:extLst>
              <a:ext uri="{FF2B5EF4-FFF2-40B4-BE49-F238E27FC236}">
                <a16:creationId xmlns:a16="http://schemas.microsoft.com/office/drawing/2014/main" id="{16AA3A8D-1361-4EBC-8D4D-AAB4EF956980}"/>
              </a:ext>
            </a:extLst>
          </p:cNvPr>
          <p:cNvSpPr txBox="1"/>
          <p:nvPr/>
        </p:nvSpPr>
        <p:spPr>
          <a:xfrm>
            <a:off x="5365480" y="2995301"/>
            <a:ext cx="723275" cy="523220"/>
          </a:xfrm>
          <a:prstGeom prst="rect">
            <a:avLst/>
          </a:prstGeom>
          <a:noFill/>
        </p:spPr>
        <p:txBody>
          <a:bodyPr wrap="none" rtlCol="0">
            <a:spAutoFit/>
          </a:bodyPr>
          <a:lstStyle/>
          <a:p>
            <a:pPr algn="ctr"/>
            <a:r>
              <a:rPr lang="en-US" sz="2800" b="1" dirty="0"/>
              <a:t>ON</a:t>
            </a:r>
          </a:p>
        </p:txBody>
      </p:sp>
      <p:sp>
        <p:nvSpPr>
          <p:cNvPr id="13" name="TextBox 12">
            <a:extLst>
              <a:ext uri="{FF2B5EF4-FFF2-40B4-BE49-F238E27FC236}">
                <a16:creationId xmlns:a16="http://schemas.microsoft.com/office/drawing/2014/main" id="{EF0CE49B-3781-4844-8AD5-48E09C4321FD}"/>
              </a:ext>
            </a:extLst>
          </p:cNvPr>
          <p:cNvSpPr txBox="1"/>
          <p:nvPr/>
        </p:nvSpPr>
        <p:spPr>
          <a:xfrm>
            <a:off x="999806" y="4731834"/>
            <a:ext cx="3387885" cy="954107"/>
          </a:xfrm>
          <a:prstGeom prst="rect">
            <a:avLst/>
          </a:prstGeom>
          <a:noFill/>
        </p:spPr>
        <p:txBody>
          <a:bodyPr wrap="square" rtlCol="0">
            <a:spAutoFit/>
          </a:bodyPr>
          <a:lstStyle/>
          <a:p>
            <a:pPr marL="285750" indent="-285750">
              <a:buFont typeface="Arial" panose="020B0604020202020204" pitchFamily="34" charset="0"/>
              <a:buChar char="•"/>
            </a:pPr>
            <a:r>
              <a:rPr lang="en-US" sz="1400" b="1" dirty="0"/>
              <a:t>One of the most common flight software systems for satellites</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1400" b="1" dirty="0"/>
              <a:t>Used in dozens of missions</a:t>
            </a:r>
          </a:p>
        </p:txBody>
      </p:sp>
      <p:sp>
        <p:nvSpPr>
          <p:cNvPr id="14" name="TextBox 13">
            <a:extLst>
              <a:ext uri="{FF2B5EF4-FFF2-40B4-BE49-F238E27FC236}">
                <a16:creationId xmlns:a16="http://schemas.microsoft.com/office/drawing/2014/main" id="{E283D21F-9625-4ECA-96DF-0975A1D7699E}"/>
              </a:ext>
            </a:extLst>
          </p:cNvPr>
          <p:cNvSpPr txBox="1"/>
          <p:nvPr/>
        </p:nvSpPr>
        <p:spPr>
          <a:xfrm>
            <a:off x="7102444" y="4681674"/>
            <a:ext cx="3387885" cy="1384995"/>
          </a:xfrm>
          <a:prstGeom prst="rect">
            <a:avLst/>
          </a:prstGeom>
          <a:noFill/>
        </p:spPr>
        <p:txBody>
          <a:bodyPr wrap="square" rtlCol="0">
            <a:spAutoFit/>
          </a:bodyPr>
          <a:lstStyle/>
          <a:p>
            <a:pPr marL="285750" indent="-285750">
              <a:buFont typeface="Arial" panose="020B0604020202020204" pitchFamily="34" charset="0"/>
              <a:buChar char="•"/>
            </a:pPr>
            <a:r>
              <a:rPr lang="en-US" sz="1400" b="1" dirty="0"/>
              <a:t>Gold standard for assured, correct software today</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1400" b="1" dirty="0"/>
              <a:t>Machine-checked formal proofs of both source and binary correctness</a:t>
            </a:r>
          </a:p>
        </p:txBody>
      </p:sp>
    </p:spTree>
    <p:extLst>
      <p:ext uri="{BB962C8B-B14F-4D97-AF65-F5344CB8AC3E}">
        <p14:creationId xmlns:p14="http://schemas.microsoft.com/office/powerpoint/2010/main" val="149330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4E891-2E96-41B7-98EF-5B57ACF5610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D30A380-C630-4E3D-66AD-1B501249A9B8}"/>
              </a:ext>
            </a:extLst>
          </p:cNvPr>
          <p:cNvSpPr>
            <a:spLocks noGrp="1"/>
          </p:cNvSpPr>
          <p:nvPr>
            <p:ph idx="1"/>
          </p:nvPr>
        </p:nvSpPr>
        <p:spPr/>
        <p:txBody>
          <a:bodyPr/>
          <a:lstStyle/>
          <a:p>
            <a:r>
              <a:rPr lang="en-US" dirty="0">
                <a:solidFill>
                  <a:schemeClr val="bg1">
                    <a:lumMod val="65000"/>
                  </a:schemeClr>
                </a:solidFill>
              </a:rPr>
              <a:t>Motivation</a:t>
            </a:r>
          </a:p>
          <a:p>
            <a:r>
              <a:rPr lang="en-US" dirty="0"/>
              <a:t>Background</a:t>
            </a:r>
          </a:p>
          <a:p>
            <a:r>
              <a:rPr lang="en-US" dirty="0"/>
              <a:t>Porting </a:t>
            </a:r>
            <a:r>
              <a:rPr lang="en-US" dirty="0" err="1"/>
              <a:t>cFS</a:t>
            </a:r>
            <a:r>
              <a:rPr lang="en-US" dirty="0"/>
              <a:t> to seL4</a:t>
            </a:r>
          </a:p>
          <a:p>
            <a:r>
              <a:rPr lang="en-US" dirty="0"/>
              <a:t>Summary</a:t>
            </a:r>
          </a:p>
        </p:txBody>
      </p:sp>
      <p:pic>
        <p:nvPicPr>
          <p:cNvPr id="8" name="Content Placeholder 1">
            <a:extLst>
              <a:ext uri="{FF2B5EF4-FFF2-40B4-BE49-F238E27FC236}">
                <a16:creationId xmlns:a16="http://schemas.microsoft.com/office/drawing/2014/main" id="{F8B6AFF0-7BD5-4C6B-9529-2C6EC75B0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5945" y="1682496"/>
            <a:ext cx="2384298" cy="2384298"/>
          </a:xfrm>
          <a:prstGeom prst="rect">
            <a:avLst/>
          </a:prstGeom>
        </p:spPr>
      </p:pic>
    </p:spTree>
    <p:extLst>
      <p:ext uri="{BB962C8B-B14F-4D97-AF65-F5344CB8AC3E}">
        <p14:creationId xmlns:p14="http://schemas.microsoft.com/office/powerpoint/2010/main" val="3000355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FC89677-3C85-C42D-47B8-1C3B5C612CFA}"/>
              </a:ext>
            </a:extLst>
          </p:cNvPr>
          <p:cNvSpPr/>
          <p:nvPr/>
        </p:nvSpPr>
        <p:spPr bwMode="auto">
          <a:xfrm>
            <a:off x="8260841" y="1340044"/>
            <a:ext cx="2920559" cy="3805155"/>
          </a:xfrm>
          <a:prstGeom prst="rect">
            <a:avLst/>
          </a:prstGeom>
          <a:noFill/>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pitchFamily="-110" charset="0"/>
            </a:endParaRPr>
          </a:p>
        </p:txBody>
      </p:sp>
      <p:sp>
        <p:nvSpPr>
          <p:cNvPr id="2" name="Content Placeholder 1">
            <a:extLst>
              <a:ext uri="{FF2B5EF4-FFF2-40B4-BE49-F238E27FC236}">
                <a16:creationId xmlns:a16="http://schemas.microsoft.com/office/drawing/2014/main" id="{9AABC127-3547-4933-B0BE-3D8AE01942E1}"/>
              </a:ext>
            </a:extLst>
          </p:cNvPr>
          <p:cNvSpPr>
            <a:spLocks noGrp="1"/>
          </p:cNvSpPr>
          <p:nvPr>
            <p:ph sz="quarter" idx="10"/>
          </p:nvPr>
        </p:nvSpPr>
        <p:spPr>
          <a:xfrm>
            <a:off x="633082" y="1206443"/>
            <a:ext cx="7307760" cy="4032557"/>
          </a:xfrm>
        </p:spPr>
        <p:txBody>
          <a:bodyPr/>
          <a:lstStyle/>
          <a:p>
            <a:pPr>
              <a:lnSpc>
                <a:spcPct val="100000"/>
              </a:lnSpc>
            </a:pPr>
            <a:r>
              <a:rPr lang="en-US" dirty="0"/>
              <a:t>Formally verified microkernel</a:t>
            </a:r>
          </a:p>
          <a:p>
            <a:pPr>
              <a:lnSpc>
                <a:spcPct val="100000"/>
              </a:lnSpc>
            </a:pPr>
            <a:endParaRPr lang="en-US" dirty="0"/>
          </a:p>
          <a:p>
            <a:pPr>
              <a:lnSpc>
                <a:spcPct val="100000"/>
              </a:lnSpc>
            </a:pPr>
            <a:endParaRPr lang="en-US" dirty="0"/>
          </a:p>
          <a:p>
            <a:pPr marL="0" indent="0">
              <a:lnSpc>
                <a:spcPct val="100000"/>
              </a:lnSpc>
              <a:buNone/>
            </a:pPr>
            <a:endParaRPr lang="en-US" dirty="0"/>
          </a:p>
          <a:p>
            <a:r>
              <a:rPr lang="en-US" dirty="0"/>
              <a:t>30-person years to verify</a:t>
            </a:r>
          </a:p>
          <a:p>
            <a:r>
              <a:rPr lang="en-US" dirty="0"/>
              <a:t>~9KLOC</a:t>
            </a:r>
          </a:p>
          <a:p>
            <a:r>
              <a:rPr lang="en-US" dirty="0"/>
              <a:t>Not a full operating system</a:t>
            </a:r>
          </a:p>
          <a:p>
            <a:pPr lvl="1"/>
            <a:r>
              <a:rPr lang="en-US" dirty="0"/>
              <a:t>Does not provide file systems, networking, device drivers, synchronization primitives, executable loading, </a:t>
            </a:r>
            <a:r>
              <a:rPr lang="en-US" dirty="0" err="1"/>
              <a:t>etc</a:t>
            </a:r>
            <a:endParaRPr lang="en-US" dirty="0"/>
          </a:p>
          <a:p>
            <a:pPr lvl="1"/>
            <a:r>
              <a:rPr lang="en-US" dirty="0"/>
              <a:t>Only provides scheduling and isolation, and access control for those</a:t>
            </a:r>
          </a:p>
        </p:txBody>
      </p:sp>
      <p:sp>
        <p:nvSpPr>
          <p:cNvPr id="4" name="Oval 3">
            <a:extLst>
              <a:ext uri="{FF2B5EF4-FFF2-40B4-BE49-F238E27FC236}">
                <a16:creationId xmlns:a16="http://schemas.microsoft.com/office/drawing/2014/main" id="{A059AA31-652C-45B2-9BFB-55ADD119677E}"/>
              </a:ext>
            </a:extLst>
          </p:cNvPr>
          <p:cNvSpPr/>
          <p:nvPr/>
        </p:nvSpPr>
        <p:spPr>
          <a:xfrm>
            <a:off x="1324005" y="1843512"/>
            <a:ext cx="619960" cy="61997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1"/>
              </a:solidFill>
            </a:endParaRPr>
          </a:p>
        </p:txBody>
      </p:sp>
      <p:sp>
        <p:nvSpPr>
          <p:cNvPr id="5" name="Oval 4">
            <a:extLst>
              <a:ext uri="{FF2B5EF4-FFF2-40B4-BE49-F238E27FC236}">
                <a16:creationId xmlns:a16="http://schemas.microsoft.com/office/drawing/2014/main" id="{34451550-B3BD-4FC4-9F09-66A62414FD3E}"/>
              </a:ext>
            </a:extLst>
          </p:cNvPr>
          <p:cNvSpPr/>
          <p:nvPr/>
        </p:nvSpPr>
        <p:spPr>
          <a:xfrm>
            <a:off x="2784591" y="1832091"/>
            <a:ext cx="619960" cy="61997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1"/>
              </a:solidFill>
            </a:endParaRPr>
          </a:p>
        </p:txBody>
      </p:sp>
      <p:pic>
        <p:nvPicPr>
          <p:cNvPr id="6" name="Graphic 9" descr="Bug with solid fill">
            <a:extLst>
              <a:ext uri="{FF2B5EF4-FFF2-40B4-BE49-F238E27FC236}">
                <a16:creationId xmlns:a16="http://schemas.microsoft.com/office/drawing/2014/main" id="{5C58264B-2D50-4AAD-9176-BAA7A94B8B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83405" y="1923466"/>
            <a:ext cx="432185" cy="427081"/>
          </a:xfrm>
          <a:prstGeom prst="rect">
            <a:avLst/>
          </a:prstGeom>
        </p:spPr>
      </p:pic>
      <p:sp>
        <p:nvSpPr>
          <p:cNvPr id="10" name="Oval 9">
            <a:extLst>
              <a:ext uri="{FF2B5EF4-FFF2-40B4-BE49-F238E27FC236}">
                <a16:creationId xmlns:a16="http://schemas.microsoft.com/office/drawing/2014/main" id="{2BD5A6C0-6B05-4FE9-8B37-EEC9EA7394AF}"/>
              </a:ext>
            </a:extLst>
          </p:cNvPr>
          <p:cNvSpPr/>
          <p:nvPr/>
        </p:nvSpPr>
        <p:spPr>
          <a:xfrm>
            <a:off x="4207210" y="1832091"/>
            <a:ext cx="619960" cy="61997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400" b="1">
              <a:solidFill>
                <a:schemeClr val="tx1"/>
              </a:solidFill>
              <a:cs typeface="Arial"/>
            </a:endParaRPr>
          </a:p>
        </p:txBody>
      </p:sp>
      <p:sp>
        <p:nvSpPr>
          <p:cNvPr id="11" name="TextBox 10">
            <a:extLst>
              <a:ext uri="{FF2B5EF4-FFF2-40B4-BE49-F238E27FC236}">
                <a16:creationId xmlns:a16="http://schemas.microsoft.com/office/drawing/2014/main" id="{5745842B-F76F-4BC8-B327-B80FD7B0D16A}"/>
              </a:ext>
            </a:extLst>
          </p:cNvPr>
          <p:cNvSpPr txBox="1"/>
          <p:nvPr/>
        </p:nvSpPr>
        <p:spPr>
          <a:xfrm>
            <a:off x="4131274" y="1782240"/>
            <a:ext cx="81410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80" b="1"/>
              <a:t>  0101</a:t>
            </a:r>
            <a:endParaRPr lang="en-US" sz="1380"/>
          </a:p>
          <a:p>
            <a:r>
              <a:rPr lang="en-US" sz="1380" b="1">
                <a:cs typeface="Arial"/>
              </a:rPr>
              <a:t>101010</a:t>
            </a:r>
            <a:endParaRPr lang="en-US" sz="1380" b="1"/>
          </a:p>
          <a:p>
            <a:r>
              <a:rPr lang="en-US" sz="1380" b="1"/>
              <a:t>  1010</a:t>
            </a:r>
            <a:endParaRPr lang="en-US" sz="1380" b="1">
              <a:cs typeface="Arial"/>
            </a:endParaRPr>
          </a:p>
        </p:txBody>
      </p:sp>
      <p:pic>
        <p:nvPicPr>
          <p:cNvPr id="12" name="Graphic 6" descr="Checkmark with solid fill">
            <a:extLst>
              <a:ext uri="{FF2B5EF4-FFF2-40B4-BE49-F238E27FC236}">
                <a16:creationId xmlns:a16="http://schemas.microsoft.com/office/drawing/2014/main" id="{8DF48B99-86D2-4033-9407-57EA27C506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56681" y="1923466"/>
            <a:ext cx="371266" cy="371243"/>
          </a:xfrm>
          <a:prstGeom prst="rect">
            <a:avLst/>
          </a:prstGeom>
        </p:spPr>
      </p:pic>
      <p:sp>
        <p:nvSpPr>
          <p:cNvPr id="13" name="TextBox 12">
            <a:extLst>
              <a:ext uri="{FF2B5EF4-FFF2-40B4-BE49-F238E27FC236}">
                <a16:creationId xmlns:a16="http://schemas.microsoft.com/office/drawing/2014/main" id="{D1EF10BD-A3D3-4F6F-A2D0-DD7D14EFDA60}"/>
              </a:ext>
            </a:extLst>
          </p:cNvPr>
          <p:cNvSpPr txBox="1"/>
          <p:nvPr/>
        </p:nvSpPr>
        <p:spPr>
          <a:xfrm>
            <a:off x="1007425" y="2473157"/>
            <a:ext cx="125884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t>Functional Correctness</a:t>
            </a:r>
            <a:endParaRPr lang="en-US">
              <a:cs typeface="Arial"/>
            </a:endParaRPr>
          </a:p>
        </p:txBody>
      </p:sp>
      <p:sp>
        <p:nvSpPr>
          <p:cNvPr id="14" name="TextBox 13">
            <a:extLst>
              <a:ext uri="{FF2B5EF4-FFF2-40B4-BE49-F238E27FC236}">
                <a16:creationId xmlns:a16="http://schemas.microsoft.com/office/drawing/2014/main" id="{A610EB3B-CDDF-4EA2-ACC9-8A9EFE580406}"/>
              </a:ext>
            </a:extLst>
          </p:cNvPr>
          <p:cNvSpPr txBox="1"/>
          <p:nvPr/>
        </p:nvSpPr>
        <p:spPr>
          <a:xfrm>
            <a:off x="2395068" y="2456026"/>
            <a:ext cx="138444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t>Free From Memory Bugs</a:t>
            </a:r>
            <a:endParaRPr lang="en-US" sz="1400" b="1">
              <a:cs typeface="Arial"/>
            </a:endParaRPr>
          </a:p>
        </p:txBody>
      </p:sp>
      <p:sp>
        <p:nvSpPr>
          <p:cNvPr id="15" name="TextBox 14">
            <a:extLst>
              <a:ext uri="{FF2B5EF4-FFF2-40B4-BE49-F238E27FC236}">
                <a16:creationId xmlns:a16="http://schemas.microsoft.com/office/drawing/2014/main" id="{9E9CBB0E-FAD5-4453-93CD-F6FE2375C3C3}"/>
              </a:ext>
            </a:extLst>
          </p:cNvPr>
          <p:cNvSpPr txBox="1"/>
          <p:nvPr/>
        </p:nvSpPr>
        <p:spPr>
          <a:xfrm>
            <a:off x="3822882" y="2461736"/>
            <a:ext cx="138444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t>Binary Correctness</a:t>
            </a:r>
            <a:endParaRPr lang="en-US"/>
          </a:p>
        </p:txBody>
      </p:sp>
      <p:sp>
        <p:nvSpPr>
          <p:cNvPr id="17" name="Oval 16">
            <a:extLst>
              <a:ext uri="{FF2B5EF4-FFF2-40B4-BE49-F238E27FC236}">
                <a16:creationId xmlns:a16="http://schemas.microsoft.com/office/drawing/2014/main" id="{5A36AAB9-7644-4DF7-AF80-8825568F4A92}"/>
              </a:ext>
            </a:extLst>
          </p:cNvPr>
          <p:cNvSpPr/>
          <p:nvPr/>
        </p:nvSpPr>
        <p:spPr>
          <a:xfrm>
            <a:off x="5423410" y="1843512"/>
            <a:ext cx="619960" cy="61997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chemeClr val="tx1"/>
                </a:solidFill>
                <a:cs typeface="Arial"/>
              </a:rPr>
              <a:t>API</a:t>
            </a:r>
            <a:endParaRPr lang="en-US" sz="1200">
              <a:solidFill>
                <a:schemeClr val="tx1"/>
              </a:solidFill>
              <a:cs typeface="Arial"/>
            </a:endParaRPr>
          </a:p>
        </p:txBody>
      </p:sp>
      <p:sp>
        <p:nvSpPr>
          <p:cNvPr id="18" name="TextBox 17">
            <a:extLst>
              <a:ext uri="{FF2B5EF4-FFF2-40B4-BE49-F238E27FC236}">
                <a16:creationId xmlns:a16="http://schemas.microsoft.com/office/drawing/2014/main" id="{E6FD232F-97F4-44F3-BDD0-92E08B78A863}"/>
              </a:ext>
            </a:extLst>
          </p:cNvPr>
          <p:cNvSpPr txBox="1"/>
          <p:nvPr/>
        </p:nvSpPr>
        <p:spPr>
          <a:xfrm>
            <a:off x="5279517" y="2456026"/>
            <a:ext cx="90488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t>Data Integrity</a:t>
            </a:r>
            <a:endParaRPr lang="en-US"/>
          </a:p>
        </p:txBody>
      </p:sp>
      <p:pic>
        <p:nvPicPr>
          <p:cNvPr id="19" name="Graphic 23" descr="Shield with solid fill">
            <a:extLst>
              <a:ext uri="{FF2B5EF4-FFF2-40B4-BE49-F238E27FC236}">
                <a16:creationId xmlns:a16="http://schemas.microsoft.com/office/drawing/2014/main" id="{38A51932-2EE5-45D7-87BA-E593A08144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74213" y="1890521"/>
            <a:ext cx="514576" cy="526105"/>
          </a:xfrm>
          <a:prstGeom prst="rect">
            <a:avLst/>
          </a:prstGeom>
        </p:spPr>
      </p:pic>
      <p:pic>
        <p:nvPicPr>
          <p:cNvPr id="20" name="Graphic 25" descr="Wrench with solid fill">
            <a:extLst>
              <a:ext uri="{FF2B5EF4-FFF2-40B4-BE49-F238E27FC236}">
                <a16:creationId xmlns:a16="http://schemas.microsoft.com/office/drawing/2014/main" id="{F95A7686-7E39-43D0-951A-5D71EA9BA59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1429500" y="1941908"/>
            <a:ext cx="417963" cy="411294"/>
          </a:xfrm>
          <a:prstGeom prst="rect">
            <a:avLst/>
          </a:prstGeom>
        </p:spPr>
      </p:pic>
      <p:pic>
        <p:nvPicPr>
          <p:cNvPr id="21" name="Graphic 6" descr="Checkmark with solid fill">
            <a:extLst>
              <a:ext uri="{FF2B5EF4-FFF2-40B4-BE49-F238E27FC236}">
                <a16:creationId xmlns:a16="http://schemas.microsoft.com/office/drawing/2014/main" id="{E7326C65-F617-43F1-965E-B920F2AF6E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15394" y="2028154"/>
            <a:ext cx="234249" cy="234198"/>
          </a:xfrm>
          <a:prstGeom prst="rect">
            <a:avLst/>
          </a:prstGeom>
        </p:spPr>
      </p:pic>
      <p:pic>
        <p:nvPicPr>
          <p:cNvPr id="22" name="Graphic 6" descr="Checkmark with solid fill">
            <a:extLst>
              <a:ext uri="{FF2B5EF4-FFF2-40B4-BE49-F238E27FC236}">
                <a16:creationId xmlns:a16="http://schemas.microsoft.com/office/drawing/2014/main" id="{2B67916D-E01D-4082-9300-09DDA65C46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3178" y="1965344"/>
            <a:ext cx="371266" cy="371243"/>
          </a:xfrm>
          <a:prstGeom prst="rect">
            <a:avLst/>
          </a:prstGeom>
        </p:spPr>
      </p:pic>
      <p:pic>
        <p:nvPicPr>
          <p:cNvPr id="23" name="Picture 4">
            <a:extLst>
              <a:ext uri="{FF2B5EF4-FFF2-40B4-BE49-F238E27FC236}">
                <a16:creationId xmlns:a16="http://schemas.microsoft.com/office/drawing/2014/main" id="{6A8F9AF1-1555-4E1E-A9D2-67F6D0D44560}"/>
              </a:ext>
            </a:extLst>
          </p:cNvPr>
          <p:cNvPicPr>
            <a:picLocks noChangeAspect="1"/>
          </p:cNvPicPr>
          <p:nvPr/>
        </p:nvPicPr>
        <p:blipFill>
          <a:blip r:embed="rId11"/>
          <a:stretch>
            <a:fillRect/>
          </a:stretch>
        </p:blipFill>
        <p:spPr>
          <a:xfrm>
            <a:off x="7901919" y="1340043"/>
            <a:ext cx="3279481" cy="3898957"/>
          </a:xfrm>
          <a:prstGeom prst="rect">
            <a:avLst/>
          </a:prstGeom>
        </p:spPr>
      </p:pic>
      <p:pic>
        <p:nvPicPr>
          <p:cNvPr id="31" name="Graphic 15" descr="Add with solid fill">
            <a:extLst>
              <a:ext uri="{FF2B5EF4-FFF2-40B4-BE49-F238E27FC236}">
                <a16:creationId xmlns:a16="http://schemas.microsoft.com/office/drawing/2014/main" id="{2C1531D5-707B-D1C0-9C3A-E8A80340BFB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700000">
            <a:off x="2922960" y="1979779"/>
            <a:ext cx="355908" cy="347438"/>
          </a:xfrm>
          <a:prstGeom prst="rect">
            <a:avLst/>
          </a:prstGeom>
        </p:spPr>
      </p:pic>
      <p:sp>
        <p:nvSpPr>
          <p:cNvPr id="35" name="Title 1">
            <a:extLst>
              <a:ext uri="{FF2B5EF4-FFF2-40B4-BE49-F238E27FC236}">
                <a16:creationId xmlns:a16="http://schemas.microsoft.com/office/drawing/2014/main" id="{563A646E-93F8-E62C-97B1-A4D0FF73B369}"/>
              </a:ext>
            </a:extLst>
          </p:cNvPr>
          <p:cNvSpPr>
            <a:spLocks noGrp="1"/>
          </p:cNvSpPr>
          <p:nvPr>
            <p:ph type="title"/>
          </p:nvPr>
        </p:nvSpPr>
        <p:spPr>
          <a:xfrm>
            <a:off x="1255449" y="100584"/>
            <a:ext cx="9677927" cy="813816"/>
          </a:xfrm>
        </p:spPr>
        <p:txBody>
          <a:bodyPr/>
          <a:lstStyle/>
          <a:p>
            <a:r>
              <a:rPr lang="en-US" dirty="0"/>
              <a:t>seL4</a:t>
            </a:r>
          </a:p>
        </p:txBody>
      </p:sp>
      <p:sp>
        <p:nvSpPr>
          <p:cNvPr id="3" name="Rectangle 2">
            <a:extLst>
              <a:ext uri="{FF2B5EF4-FFF2-40B4-BE49-F238E27FC236}">
                <a16:creationId xmlns:a16="http://schemas.microsoft.com/office/drawing/2014/main" id="{E9B99013-B553-CF6E-20E6-899E5341F09D}"/>
              </a:ext>
            </a:extLst>
          </p:cNvPr>
          <p:cNvSpPr/>
          <p:nvPr/>
        </p:nvSpPr>
        <p:spPr>
          <a:xfrm>
            <a:off x="695851" y="5563722"/>
            <a:ext cx="10797122" cy="639055"/>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pitchFamily="-110" charset="0"/>
              </a:rPr>
              <a:t>seL4 is the gold standard in correctness and assurance</a:t>
            </a:r>
          </a:p>
        </p:txBody>
      </p:sp>
    </p:spTree>
    <p:extLst>
      <p:ext uri="{BB962C8B-B14F-4D97-AF65-F5344CB8AC3E}">
        <p14:creationId xmlns:p14="http://schemas.microsoft.com/office/powerpoint/2010/main" val="325504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ABC127-3547-4933-B0BE-3D8AE01942E1}"/>
              </a:ext>
            </a:extLst>
          </p:cNvPr>
          <p:cNvSpPr>
            <a:spLocks noGrp="1"/>
          </p:cNvSpPr>
          <p:nvPr>
            <p:ph sz="quarter" idx="10"/>
          </p:nvPr>
        </p:nvSpPr>
        <p:spPr>
          <a:xfrm>
            <a:off x="633082" y="1206443"/>
            <a:ext cx="8517496" cy="4032557"/>
          </a:xfrm>
        </p:spPr>
        <p:txBody>
          <a:bodyPr/>
          <a:lstStyle/>
          <a:p>
            <a:pPr>
              <a:lnSpc>
                <a:spcPct val="100000"/>
              </a:lnSpc>
            </a:pPr>
            <a:r>
              <a:rPr lang="en-US" dirty="0"/>
              <a:t>Reduces operating system vulnerabilities</a:t>
            </a:r>
          </a:p>
          <a:p>
            <a:pPr lvl="1">
              <a:lnSpc>
                <a:spcPct val="100000"/>
              </a:lnSpc>
            </a:pPr>
            <a:r>
              <a:rPr lang="en-US" dirty="0"/>
              <a:t>seL4 is proved to lack numerous classes of vulnerabilities</a:t>
            </a:r>
          </a:p>
          <a:p>
            <a:pPr lvl="1">
              <a:lnSpc>
                <a:spcPct val="100000"/>
              </a:lnSpc>
            </a:pPr>
            <a:r>
              <a:rPr lang="en-US" dirty="0"/>
              <a:t>Key functionality like scheduling and memory isolation proved correct</a:t>
            </a:r>
          </a:p>
          <a:p>
            <a:pPr lvl="1">
              <a:lnSpc>
                <a:spcPct val="100000"/>
              </a:lnSpc>
            </a:pPr>
            <a:endParaRPr lang="en-US" dirty="0"/>
          </a:p>
          <a:p>
            <a:pPr>
              <a:lnSpc>
                <a:spcPct val="100000"/>
              </a:lnSpc>
            </a:pPr>
            <a:r>
              <a:rPr lang="en-US" dirty="0"/>
              <a:t>Reduces impact of remaining vulnerabilities</a:t>
            </a:r>
          </a:p>
          <a:p>
            <a:pPr lvl="1">
              <a:lnSpc>
                <a:spcPct val="100000"/>
              </a:lnSpc>
            </a:pPr>
            <a:r>
              <a:rPr lang="en-US" dirty="0"/>
              <a:t>Components may still have vulnerabilities</a:t>
            </a:r>
          </a:p>
          <a:p>
            <a:pPr lvl="1">
              <a:lnSpc>
                <a:spcPct val="100000"/>
              </a:lnSpc>
            </a:pPr>
            <a:r>
              <a:rPr lang="en-US" dirty="0"/>
              <a:t>Impact of those is bounded by the isolation provided by seL4</a:t>
            </a:r>
          </a:p>
          <a:p>
            <a:pPr lvl="1">
              <a:lnSpc>
                <a:spcPct val="100000"/>
              </a:lnSpc>
            </a:pPr>
            <a:r>
              <a:rPr lang="en-US" dirty="0"/>
              <a:t>One compromise no longer compromises entire system</a:t>
            </a:r>
          </a:p>
        </p:txBody>
      </p:sp>
      <p:sp>
        <p:nvSpPr>
          <p:cNvPr id="35" name="Title 1">
            <a:extLst>
              <a:ext uri="{FF2B5EF4-FFF2-40B4-BE49-F238E27FC236}">
                <a16:creationId xmlns:a16="http://schemas.microsoft.com/office/drawing/2014/main" id="{563A646E-93F8-E62C-97B1-A4D0FF73B369}"/>
              </a:ext>
            </a:extLst>
          </p:cNvPr>
          <p:cNvSpPr>
            <a:spLocks noGrp="1"/>
          </p:cNvSpPr>
          <p:nvPr>
            <p:ph type="title"/>
          </p:nvPr>
        </p:nvSpPr>
        <p:spPr>
          <a:xfrm>
            <a:off x="1255449" y="100584"/>
            <a:ext cx="9677927" cy="813816"/>
          </a:xfrm>
        </p:spPr>
        <p:txBody>
          <a:bodyPr/>
          <a:lstStyle/>
          <a:p>
            <a:r>
              <a:rPr lang="en-US" dirty="0"/>
              <a:t>Benefits for Space Vehicles</a:t>
            </a:r>
          </a:p>
        </p:txBody>
      </p:sp>
      <p:sp>
        <p:nvSpPr>
          <p:cNvPr id="3" name="Rectangle 2">
            <a:extLst>
              <a:ext uri="{FF2B5EF4-FFF2-40B4-BE49-F238E27FC236}">
                <a16:creationId xmlns:a16="http://schemas.microsoft.com/office/drawing/2014/main" id="{E9B99013-B553-CF6E-20E6-899E5341F09D}"/>
              </a:ext>
            </a:extLst>
          </p:cNvPr>
          <p:cNvSpPr/>
          <p:nvPr/>
        </p:nvSpPr>
        <p:spPr>
          <a:xfrm>
            <a:off x="695851" y="5563722"/>
            <a:ext cx="10797122" cy="639055"/>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pitchFamily="-110" charset="0"/>
              </a:rPr>
              <a:t>seL4 has the potential to dramatically improve space vehicle security</a:t>
            </a:r>
          </a:p>
        </p:txBody>
      </p:sp>
      <p:pic>
        <p:nvPicPr>
          <p:cNvPr id="8" name="Picture 7">
            <a:extLst>
              <a:ext uri="{FF2B5EF4-FFF2-40B4-BE49-F238E27FC236}">
                <a16:creationId xmlns:a16="http://schemas.microsoft.com/office/drawing/2014/main" id="{7686836D-AC97-47BA-B609-8B897AE40AA4}"/>
              </a:ext>
            </a:extLst>
          </p:cNvPr>
          <p:cNvPicPr>
            <a:picLocks noChangeAspect="1"/>
          </p:cNvPicPr>
          <p:nvPr/>
        </p:nvPicPr>
        <p:blipFill>
          <a:blip r:embed="rId3"/>
          <a:stretch>
            <a:fillRect/>
          </a:stretch>
        </p:blipFill>
        <p:spPr>
          <a:xfrm>
            <a:off x="9952852" y="1206443"/>
            <a:ext cx="1461908" cy="1900730"/>
          </a:xfrm>
          <a:prstGeom prst="rect">
            <a:avLst/>
          </a:prstGeom>
          <a:ln/>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294556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3BF40-87D3-C21F-C2B0-A6172007BDC9}"/>
              </a:ext>
            </a:extLst>
          </p:cNvPr>
          <p:cNvSpPr>
            <a:spLocks noGrp="1"/>
          </p:cNvSpPr>
          <p:nvPr>
            <p:ph type="title"/>
          </p:nvPr>
        </p:nvSpPr>
        <p:spPr/>
        <p:txBody>
          <a:bodyPr/>
          <a:lstStyle/>
          <a:p>
            <a:r>
              <a:rPr lang="en-US" dirty="0"/>
              <a:t>NASA’s core Flight System (</a:t>
            </a:r>
            <a:r>
              <a:rPr lang="en-US" dirty="0" err="1"/>
              <a:t>cFS</a:t>
            </a:r>
            <a:r>
              <a:rPr lang="en-US" dirty="0"/>
              <a:t>)</a:t>
            </a:r>
          </a:p>
        </p:txBody>
      </p:sp>
      <p:sp>
        <p:nvSpPr>
          <p:cNvPr id="4" name="Content Placeholder 3">
            <a:extLst>
              <a:ext uri="{FF2B5EF4-FFF2-40B4-BE49-F238E27FC236}">
                <a16:creationId xmlns:a16="http://schemas.microsoft.com/office/drawing/2014/main" id="{A1D29B99-FB20-42A7-8849-C6B0CD73651C}"/>
              </a:ext>
            </a:extLst>
          </p:cNvPr>
          <p:cNvSpPr>
            <a:spLocks noGrp="1"/>
          </p:cNvSpPr>
          <p:nvPr>
            <p:ph idx="1"/>
          </p:nvPr>
        </p:nvSpPr>
        <p:spPr>
          <a:xfrm>
            <a:off x="633819" y="1289304"/>
            <a:ext cx="6474904" cy="3967021"/>
          </a:xfrm>
        </p:spPr>
        <p:txBody>
          <a:bodyPr/>
          <a:lstStyle/>
          <a:p>
            <a:r>
              <a:rPr lang="en-US" sz="1800" dirty="0"/>
              <a:t>Widely used flight software framework developed at NASA Goddard</a:t>
            </a:r>
          </a:p>
          <a:p>
            <a:pPr lvl="1"/>
            <a:r>
              <a:rPr lang="en-US" sz="1600" dirty="0"/>
              <a:t>Possibly </a:t>
            </a:r>
            <a:r>
              <a:rPr lang="en-US" sz="1600" u="sng" dirty="0"/>
              <a:t>the</a:t>
            </a:r>
            <a:r>
              <a:rPr lang="en-US" sz="1600" dirty="0"/>
              <a:t> dominate flight software system</a:t>
            </a:r>
          </a:p>
          <a:p>
            <a:r>
              <a:rPr lang="en-US" sz="1800" dirty="0"/>
              <a:t>Used extensively by more than 40 missions across multiple space agencies and academic institutions</a:t>
            </a:r>
          </a:p>
          <a:p>
            <a:r>
              <a:rPr lang="en-US" sz="1800" dirty="0"/>
              <a:t>Designed as an extensible framework</a:t>
            </a:r>
          </a:p>
          <a:p>
            <a:pPr lvl="1"/>
            <a:r>
              <a:rPr lang="en-US" sz="1400" dirty="0"/>
              <a:t>Different components are pluggable “apps”</a:t>
            </a:r>
          </a:p>
          <a:p>
            <a:pPr lvl="1"/>
            <a:r>
              <a:rPr lang="en-US" sz="1400" dirty="0"/>
              <a:t>Publish/Subscribe bus to communicate between “apps”</a:t>
            </a:r>
          </a:p>
          <a:p>
            <a:pPr lvl="1"/>
            <a:r>
              <a:rPr lang="en-US" sz="1400" dirty="0"/>
              <a:t>Collection of reusable “apps” for common mission needs</a:t>
            </a:r>
          </a:p>
          <a:p>
            <a:r>
              <a:rPr lang="en-US" sz="1600" dirty="0"/>
              <a:t>Broad hardware and platform support</a:t>
            </a:r>
          </a:p>
          <a:p>
            <a:pPr lvl="1"/>
            <a:r>
              <a:rPr lang="en-US" sz="1400" dirty="0"/>
              <a:t>Enabled by an OS Abstraction Layer (OSAL)</a:t>
            </a:r>
          </a:p>
          <a:p>
            <a:r>
              <a:rPr lang="en-US" sz="1600" dirty="0"/>
              <a:t>Open source</a:t>
            </a:r>
          </a:p>
          <a:p>
            <a:pPr lvl="1"/>
            <a:endParaRPr lang="en-US" sz="1600" dirty="0"/>
          </a:p>
        </p:txBody>
      </p:sp>
      <p:pic>
        <p:nvPicPr>
          <p:cNvPr id="1028" name="Picture 4" descr="CFE/CFS GRC Change Summary">
            <a:extLst>
              <a:ext uri="{FF2B5EF4-FFF2-40B4-BE49-F238E27FC236}">
                <a16:creationId xmlns:a16="http://schemas.microsoft.com/office/drawing/2014/main" id="{A14326D5-0745-60B3-697A-DB9E0DA63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482" l="2308" r="99231">
                        <a14:foregroundMark x1="77692" y1="6218" x2="32308" y2="40933"/>
                        <a14:foregroundMark x1="32308" y1="40933" x2="12692" y2="75648"/>
                        <a14:foregroundMark x1="12692" y1="75648" x2="34231" y2="93782"/>
                        <a14:foregroundMark x1="34231" y1="93782" x2="99615" y2="38860"/>
                        <a14:foregroundMark x1="99615" y1="38860" x2="86538" y2="518"/>
                        <a14:foregroundMark x1="86538" y1="518" x2="41923" y2="29534"/>
                        <a14:foregroundMark x1="41923" y1="29534" x2="31154" y2="47150"/>
                        <a14:foregroundMark x1="66154" y1="32642" x2="33846" y2="56995"/>
                        <a14:foregroundMark x1="33846" y1="56995" x2="82692" y2="54922"/>
                        <a14:foregroundMark x1="82692" y1="54922" x2="60000" y2="26425"/>
                        <a14:foregroundMark x1="60000" y1="26425" x2="34615" y2="44560"/>
                        <a14:foregroundMark x1="34615" y1="44560" x2="32692" y2="51813"/>
                        <a14:foregroundMark x1="49231" y1="34715" x2="26154" y2="61658"/>
                        <a14:foregroundMark x1="26154" y1="61658" x2="99615" y2="41451"/>
                        <a14:foregroundMark x1="99615" y1="41451" x2="33462" y2="18653"/>
                        <a14:foregroundMark x1="33462" y1="18653" x2="16154" y2="40415"/>
                        <a14:foregroundMark x1="16154" y1="40415" x2="14231" y2="46114"/>
                        <a14:foregroundMark x1="41538" y1="22798" x2="11154" y2="36788"/>
                        <a14:foregroundMark x1="11154" y1="36788" x2="33846" y2="70984"/>
                        <a14:foregroundMark x1="33846" y1="70984" x2="87692" y2="49223"/>
                        <a14:foregroundMark x1="87692" y1="49223" x2="82692" y2="18135"/>
                        <a14:foregroundMark x1="82692" y1="18135" x2="80385" y2="16580"/>
                        <a14:foregroundMark x1="72308" y1="6218" x2="23077" y2="35751"/>
                        <a14:foregroundMark x1="23077" y1="35751" x2="2692" y2="77720"/>
                        <a14:foregroundMark x1="2692" y1="77720" x2="39231" y2="94819"/>
                        <a14:foregroundMark x1="39231" y1="94819" x2="80769" y2="56477"/>
                        <a14:foregroundMark x1="80769" y1="56477" x2="98846" y2="10363"/>
                        <a14:foregroundMark x1="98846" y1="10363" x2="99231" y2="518"/>
                        <a14:foregroundMark x1="78077" y1="7254" x2="40385" y2="31606"/>
                        <a14:foregroundMark x1="40385" y1="31606" x2="23846" y2="68394"/>
                        <a14:foregroundMark x1="23846" y1="68394" x2="17692" y2="99482"/>
                        <a14:foregroundMark x1="17692" y1="99482" x2="87308" y2="66839"/>
                        <a14:foregroundMark x1="87308" y1="66839" x2="87308" y2="66839"/>
                        <a14:foregroundMark x1="39615" y1="26943" x2="3846" y2="54404"/>
                        <a14:foregroundMark x1="3846" y1="54404" x2="2308" y2="82902"/>
                        <a14:foregroundMark x1="2308" y1="82902" x2="48462" y2="52332"/>
                        <a14:foregroundMark x1="48462" y1="52332" x2="64615" y2="6736"/>
                        <a14:foregroundMark x1="64615" y1="6736" x2="34231" y2="26425"/>
                        <a14:foregroundMark x1="34231" y1="26425" x2="13462" y2="51295"/>
                        <a14:foregroundMark x1="13462" y1="51295" x2="13077" y2="52332"/>
                        <a14:foregroundMark x1="94231" y1="49741" x2="28077" y2="98446"/>
                        <a14:foregroundMark x1="46154" y1="99482" x2="99231" y2="54404"/>
                        <a14:backgroundMark x1="86923" y1="89119" x2="89231" y2="89637"/>
                        <a14:backgroundMark x1="85769" y1="90155" x2="89231" y2="90674"/>
                      </a14:backgroundRemoval>
                    </a14:imgEffect>
                  </a14:imgLayer>
                </a14:imgProps>
              </a:ext>
              <a:ext uri="{28A0092B-C50C-407E-A947-70E740481C1C}">
                <a14:useLocalDpi xmlns:a14="http://schemas.microsoft.com/office/drawing/2010/main" val="0"/>
              </a:ext>
            </a:extLst>
          </a:blip>
          <a:srcRect/>
          <a:stretch>
            <a:fillRect/>
          </a:stretch>
        </p:blipFill>
        <p:spPr bwMode="auto">
          <a:xfrm>
            <a:off x="8937410" y="1029853"/>
            <a:ext cx="1445455" cy="10729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36CA4DB-A18E-942A-5E0F-36233CD4F438}"/>
              </a:ext>
            </a:extLst>
          </p:cNvPr>
          <p:cNvPicPr>
            <a:picLocks noChangeAspect="1"/>
          </p:cNvPicPr>
          <p:nvPr/>
        </p:nvPicPr>
        <p:blipFill>
          <a:blip r:embed="rId5"/>
          <a:stretch>
            <a:fillRect/>
          </a:stretch>
        </p:blipFill>
        <p:spPr>
          <a:xfrm>
            <a:off x="7220629" y="2377441"/>
            <a:ext cx="4637211" cy="3128424"/>
          </a:xfrm>
          <a:prstGeom prst="rect">
            <a:avLst/>
          </a:prstGeom>
        </p:spPr>
      </p:pic>
      <p:sp>
        <p:nvSpPr>
          <p:cNvPr id="8" name="Rectangle 7">
            <a:extLst>
              <a:ext uri="{FF2B5EF4-FFF2-40B4-BE49-F238E27FC236}">
                <a16:creationId xmlns:a16="http://schemas.microsoft.com/office/drawing/2014/main" id="{1D15AA21-6A70-48B9-ABAF-8CD07185A860}"/>
              </a:ext>
            </a:extLst>
          </p:cNvPr>
          <p:cNvSpPr/>
          <p:nvPr/>
        </p:nvSpPr>
        <p:spPr>
          <a:xfrm>
            <a:off x="778715" y="5505865"/>
            <a:ext cx="6029140" cy="639055"/>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tx1"/>
                </a:solidFill>
                <a:latin typeface="Arial" pitchFamily="-110" charset="0"/>
              </a:rPr>
              <a:t>cFS</a:t>
            </a:r>
            <a:r>
              <a:rPr lang="en-US" sz="1800" b="1" dirty="0">
                <a:solidFill>
                  <a:schemeClr val="tx1"/>
                </a:solidFill>
                <a:latin typeface="Arial" pitchFamily="-110" charset="0"/>
              </a:rPr>
              <a:t> is an ideal candidate for understanding the utility of seL4 for space systems</a:t>
            </a:r>
          </a:p>
        </p:txBody>
      </p:sp>
    </p:spTree>
    <p:extLst>
      <p:ext uri="{BB962C8B-B14F-4D97-AF65-F5344CB8AC3E}">
        <p14:creationId xmlns:p14="http://schemas.microsoft.com/office/powerpoint/2010/main" val="129249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C5602-2F32-D95F-FB48-04E2E7A237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6A22DD-8761-E525-74E5-08838064CC07}"/>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479EF395-4246-8053-2B0D-C8A0FB1C04AC}"/>
              </a:ext>
            </a:extLst>
          </p:cNvPr>
          <p:cNvSpPr>
            <a:spLocks noGrp="1"/>
          </p:cNvSpPr>
          <p:nvPr>
            <p:ph idx="1"/>
          </p:nvPr>
        </p:nvSpPr>
        <p:spPr/>
        <p:txBody>
          <a:bodyPr/>
          <a:lstStyle/>
          <a:p>
            <a:r>
              <a:rPr lang="en-US" dirty="0">
                <a:solidFill>
                  <a:schemeClr val="bg1">
                    <a:lumMod val="65000"/>
                  </a:schemeClr>
                </a:solidFill>
              </a:rPr>
              <a:t>Motivation</a:t>
            </a:r>
          </a:p>
          <a:p>
            <a:r>
              <a:rPr lang="en-US" dirty="0">
                <a:solidFill>
                  <a:schemeClr val="bg1">
                    <a:lumMod val="65000"/>
                  </a:schemeClr>
                </a:solidFill>
              </a:rPr>
              <a:t>Background</a:t>
            </a:r>
          </a:p>
          <a:p>
            <a:r>
              <a:rPr lang="en-US" dirty="0"/>
              <a:t>Porting </a:t>
            </a:r>
            <a:r>
              <a:rPr lang="en-US" dirty="0" err="1"/>
              <a:t>cFS</a:t>
            </a:r>
            <a:r>
              <a:rPr lang="en-US" dirty="0"/>
              <a:t> to seL4</a:t>
            </a:r>
          </a:p>
          <a:p>
            <a:r>
              <a:rPr lang="en-US" dirty="0"/>
              <a:t>Summary</a:t>
            </a:r>
          </a:p>
        </p:txBody>
      </p:sp>
      <p:pic>
        <p:nvPicPr>
          <p:cNvPr id="8" name="Content Placeholder 1">
            <a:extLst>
              <a:ext uri="{FF2B5EF4-FFF2-40B4-BE49-F238E27FC236}">
                <a16:creationId xmlns:a16="http://schemas.microsoft.com/office/drawing/2014/main" id="{9D9A9268-28F9-46FE-A07D-13EEB991C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0695" y="1831086"/>
            <a:ext cx="2384298" cy="2384298"/>
          </a:xfrm>
          <a:prstGeom prst="rect">
            <a:avLst/>
          </a:prstGeom>
        </p:spPr>
      </p:pic>
    </p:spTree>
    <p:extLst>
      <p:ext uri="{BB962C8B-B14F-4D97-AF65-F5344CB8AC3E}">
        <p14:creationId xmlns:p14="http://schemas.microsoft.com/office/powerpoint/2010/main" val="2989180810"/>
      </p:ext>
    </p:extLst>
  </p:cSld>
  <p:clrMapOvr>
    <a:masterClrMapping/>
  </p:clrMapOvr>
</p:sld>
</file>

<file path=ppt/theme/theme1.xml><?xml version="1.0" encoding="utf-8"?>
<a:theme xmlns:a="http://schemas.openxmlformats.org/drawingml/2006/main" name="Lincoln_2012_v16x9">
  <a:themeElements>
    <a:clrScheme name="Custom 1 1">
      <a:dk1>
        <a:srgbClr val="000000"/>
      </a:dk1>
      <a:lt1>
        <a:srgbClr val="FFFFFF"/>
      </a:lt1>
      <a:dk2>
        <a:srgbClr val="000000"/>
      </a:dk2>
      <a:lt2>
        <a:srgbClr val="919191"/>
      </a:lt2>
      <a:accent1>
        <a:srgbClr val="618FFD"/>
      </a:accent1>
      <a:accent2>
        <a:srgbClr val="00AE00"/>
      </a:accent2>
      <a:accent3>
        <a:srgbClr val="FFFFFF"/>
      </a:accent3>
      <a:accent4>
        <a:srgbClr val="003767"/>
      </a:accent4>
      <a:accent5>
        <a:srgbClr val="D2DCF2"/>
      </a:accent5>
      <a:accent6>
        <a:srgbClr val="009D00"/>
      </a:accent6>
      <a:hlink>
        <a:srgbClr val="FC0128"/>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w="12700" cap="flat" cmpd="sng" algn="ctr">
          <a:solidFill>
            <a:schemeClr val="tx1"/>
          </a:solidFill>
          <a:prstDash val="solid"/>
          <a:round/>
          <a:headEnd type="none" w="sm" len="sm"/>
          <a:tailEnd type="none" w="sm"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1" i="0" u="none" strike="noStrike" cap="none" normalizeH="0" baseline="0" dirty="0" smtClean="0">
            <a:ln>
              <a:noFill/>
            </a:ln>
            <a:solidFill>
              <a:schemeClr val="tx1"/>
            </a:solidFill>
            <a:effectLst/>
            <a:latin typeface="Arial" pitchFamily="-110" charset="0"/>
          </a:defRPr>
        </a:defPPr>
      </a:lstStyle>
    </a:spDef>
    <a:lnDef>
      <a:spPr bwMode="auto">
        <a:solidFill>
          <a:schemeClr val="accent1"/>
        </a:solidFill>
        <a:ln w="12700" cap="flat" cmpd="sng" algn="ctr">
          <a:solidFill>
            <a:schemeClr val="tx1"/>
          </a:solidFill>
          <a:prstDash val="solid"/>
          <a:round/>
          <a:headEnd type="none" w="sm" len="sm"/>
          <a:tailEnd type="none" w="sm" len="sm"/>
        </a:ln>
        <a:effectLst/>
      </a:spPr>
      <a:bodyPr/>
      <a:lstStyle/>
    </a:lnDef>
    <a:txDef>
      <a:spPr>
        <a:noFill/>
      </a:spPr>
      <a:bodyPr wrap="square" rtlCol="0">
        <a:spAutoFit/>
      </a:bodyPr>
      <a:lstStyle>
        <a:defPPr algn="ctr">
          <a:defRPr sz="1400" b="1" dirty="0"/>
        </a:defPPr>
      </a:lstStyle>
    </a:tx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17D72275035040AC9776533AD0693E" ma:contentTypeVersion="20" ma:contentTypeDescription="Create a new document." ma:contentTypeScope="" ma:versionID="cc7e9a0b30474e39da1c783eda3fdadd">
  <xsd:schema xmlns:xsd="http://www.w3.org/2001/XMLSchema" xmlns:xs="http://www.w3.org/2001/XMLSchema" xmlns:p="http://schemas.microsoft.com/office/2006/metadata/properties" xmlns:ns2="2e3c7cd0-20cf-493d-b43f-617331d9d2e0" xmlns:ns3="3bee31ea-a82f-404a-b25a-e4015d7e776c" xmlns:ns4="a4636abc-19c3-4f31-9052-fcf75d7b274a" targetNamespace="http://schemas.microsoft.com/office/2006/metadata/properties" ma:root="true" ma:fieldsID="34f42b0e3e02805277b96d3baa6f7d8e" ns2:_="" ns3:_="" ns4:_="">
    <xsd:import namespace="2e3c7cd0-20cf-493d-b43f-617331d9d2e0"/>
    <xsd:import namespace="3bee31ea-a82f-404a-b25a-e4015d7e776c"/>
    <xsd:import namespace="a4636abc-19c3-4f31-9052-fcf75d7b274a"/>
    <xsd:element name="properties">
      <xsd:complexType>
        <xsd:sequence>
          <xsd:element name="documentManagement">
            <xsd:complexType>
              <xsd:all>
                <xsd:element ref="ns2:_dlc_DocId" minOccurs="0"/>
                <xsd:element ref="ns2:_dlc_DocIdUrl" minOccurs="0"/>
                <xsd:element ref="ns2:_dlc_DocIdPersistId" minOccurs="0"/>
                <xsd:element ref="ns3:Descr" minOccurs="0"/>
                <xsd:element ref="ns3:Division" minOccurs="0"/>
                <xsd:element ref="ns3:Group1" minOccurs="0"/>
                <xsd:element ref="ns3:REID" minOccurs="0"/>
                <xsd:element ref="ns3:LWAI" minOccurs="0"/>
                <xsd:element ref="ns4:MediaServiceMetadata" minOccurs="0"/>
                <xsd:element ref="ns4:MediaServiceFastMetadata" minOccurs="0"/>
                <xsd:element ref="ns4:MediaServiceObjectDetectorVersions" minOccurs="0"/>
                <xsd:element ref="ns4:MediaServiceDateTaken" minOccurs="0"/>
                <xsd:element ref="ns4:MediaServiceGenerationTime" minOccurs="0"/>
                <xsd:element ref="ns4:MediaServiceEventHashCode" minOccurs="0"/>
                <xsd:element ref="ns4:MediaLengthInSeconds" minOccurs="0"/>
                <xsd:element ref="ns2:SharedWithUsers" minOccurs="0"/>
                <xsd:element ref="ns2:SharedWithDetails" minOccurs="0"/>
                <xsd:element ref="ns4:lcf76f155ced4ddcb4097134ff3c332f" minOccurs="0"/>
                <xsd:element ref="ns2:TaxCatchAll" minOccurs="0"/>
                <xsd:element ref="ns4:MediaServiceOCR" minOccurs="0"/>
                <xsd:element ref="ns4:MediaServiceSearchProperties"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3c7cd0-20cf-493d-b43f-617331d9d2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07a71487-f4f2-418c-901d-7083b7b3612e}" ma:internalName="TaxCatchAll" ma:showField="CatchAllData" ma:web="2e3c7cd0-20cf-493d-b43f-617331d9d2e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bee31ea-a82f-404a-b25a-e4015d7e776c" elementFormDefault="qualified">
    <xsd:import namespace="http://schemas.microsoft.com/office/2006/documentManagement/types"/>
    <xsd:import namespace="http://schemas.microsoft.com/office/infopath/2007/PartnerControls"/>
    <xsd:element name="Descr" ma:index="11" nillable="true" ma:displayName="Descr" ma:internalName="Descr">
      <xsd:simpleType>
        <xsd:restriction base="dms:Note">
          <xsd:maxLength value="255"/>
        </xsd:restriction>
      </xsd:simpleType>
    </xsd:element>
    <xsd:element name="Division" ma:index="12" nillable="true" ma:displayName="Division" ma:default="R05" ma:internalName="Division">
      <xsd:simpleType>
        <xsd:restriction base="dms:Text">
          <xsd:maxLength value="255"/>
        </xsd:restriction>
      </xsd:simpleType>
    </xsd:element>
    <xsd:element name="Group1" ma:index="13" nillable="true" ma:displayName="Group" ma:default="0553" ma:internalName="Group1">
      <xsd:simpleType>
        <xsd:restriction base="dms:Text">
          <xsd:maxLength value="255"/>
        </xsd:restriction>
      </xsd:simpleType>
    </xsd:element>
    <xsd:element name="REID" ma:index="14" nillable="true" ma:displayName="REID" ma:default="SERAPH" ma:internalName="REID">
      <xsd:simpleType>
        <xsd:restriction base="dms:Text">
          <xsd:maxLength value="255"/>
        </xsd:restriction>
      </xsd:simpleType>
    </xsd:element>
    <xsd:element name="LWAI" ma:index="15" nillable="true" ma:displayName="Lab-wide Access" ma:description="Denotes whether an item is viewable lab-wide. No value in this column, serves as placeholder for rendering" ma:hidden="true" ma:internalName="LWAI">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636abc-19c3-4f31-9052-fcf75d7b274a"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a24ba2f3-d000-46ce-a004-00fa7c3a7095" ma:termSetId="09814cd3-568e-fe90-9814-8d621ff8fb84" ma:anchorId="fba54fb3-c3e1-fe81-a776-ca4b69148c4d" ma:open="true" ma:isKeyword="false">
      <xsd:complexType>
        <xsd:sequence>
          <xsd:element ref="pc:Terms" minOccurs="0" maxOccurs="1"/>
        </xsd:sequence>
      </xsd:complexType>
    </xsd:element>
    <xsd:element name="MediaServiceOCR" ma:index="28" nillable="true" ma:displayName="Extracted Text" ma:internalName="MediaServiceOCR" ma:readOnly="true">
      <xsd:simpleType>
        <xsd:restriction base="dms:Note">
          <xsd:maxLength value="255"/>
        </xsd:restrictio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Descr xmlns="3bee31ea-a82f-404a-b25a-e4015d7e776c" xsi:nil="true"/>
    <_dlc_DocId xmlns="2e3c7cd0-20cf-493d-b43f-617331d9d2e0">JN6DWMVAFVK2-1811161958-1705</_dlc_DocId>
    <Division xmlns="3bee31ea-a82f-404a-b25a-e4015d7e776c">R05</Division>
    <REID xmlns="3bee31ea-a82f-404a-b25a-e4015d7e776c">SERAPH</REID>
    <Group1 xmlns="3bee31ea-a82f-404a-b25a-e4015d7e776c">0553</Group1>
    <LWAI xmlns="3bee31ea-a82f-404a-b25a-e4015d7e776c" xsi:nil="true"/>
    <_dlc_DocIdUrl xmlns="2e3c7cd0-20cf-493d-b43f-617331d9d2e0">
      <Url>https://mitlincolnlaboratory.sharepoint.us/sites/P-SERAPH/_layouts/15/DocIdRedir.aspx?ID=JN6DWMVAFVK2-1811161958-1705</Url>
      <Description>JN6DWMVAFVK2-1811161958-1705</Description>
    </_dlc_DocIdUrl>
    <lcf76f155ced4ddcb4097134ff3c332f xmlns="a4636abc-19c3-4f31-9052-fcf75d7b274a">
      <Terms xmlns="http://schemas.microsoft.com/office/infopath/2007/PartnerControls"/>
    </lcf76f155ced4ddcb4097134ff3c332f>
    <TaxCatchAll xmlns="2e3c7cd0-20cf-493d-b43f-617331d9d2e0" xsi:nil="true"/>
  </documentManagement>
</p:properties>
</file>

<file path=customXml/itemProps1.xml><?xml version="1.0" encoding="utf-8"?>
<ds:datastoreItem xmlns:ds="http://schemas.openxmlformats.org/officeDocument/2006/customXml" ds:itemID="{E630491A-1908-44CF-9E4E-82EC527D7A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3c7cd0-20cf-493d-b43f-617331d9d2e0"/>
    <ds:schemaRef ds:uri="3bee31ea-a82f-404a-b25a-e4015d7e776c"/>
    <ds:schemaRef ds:uri="a4636abc-19c3-4f31-9052-fcf75d7b27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3753C9-749E-4A06-A259-57EC6A00E952}">
  <ds:schemaRefs>
    <ds:schemaRef ds:uri="http://schemas.microsoft.com/sharepoint/v3/contenttype/forms"/>
  </ds:schemaRefs>
</ds:datastoreItem>
</file>

<file path=customXml/itemProps3.xml><?xml version="1.0" encoding="utf-8"?>
<ds:datastoreItem xmlns:ds="http://schemas.openxmlformats.org/officeDocument/2006/customXml" ds:itemID="{52EC91A5-D35D-48D0-8E1C-6A546E089FC4}">
  <ds:schemaRefs>
    <ds:schemaRef ds:uri="http://schemas.microsoft.com/sharepoint/events"/>
    <ds:schemaRef ds:uri="http://www.w3.org/2000/xmlns/"/>
  </ds:schemaRefs>
</ds:datastoreItem>
</file>

<file path=customXml/itemProps4.xml><?xml version="1.0" encoding="utf-8"?>
<ds:datastoreItem xmlns:ds="http://schemas.openxmlformats.org/officeDocument/2006/customXml" ds:itemID="{F68E3B43-BEED-42AA-A8E8-91BDF2C7B360}">
  <ds:schemaRefs>
    <ds:schemaRef ds:uri="http://purl.org/dc/elements/1.1/"/>
    <ds:schemaRef ds:uri="http://schemas.microsoft.com/office/infopath/2007/PartnerControls"/>
    <ds:schemaRef ds:uri="http://schemas.openxmlformats.org/package/2006/metadata/core-properties"/>
    <ds:schemaRef ds:uri="http://www.w3.org/XML/1998/namespace"/>
    <ds:schemaRef ds:uri="http://schemas.microsoft.com/office/2006/documentManagement/types"/>
    <ds:schemaRef ds:uri="http://purl.org/dc/dcmitype/"/>
    <ds:schemaRef ds:uri="2e3c7cd0-20cf-493d-b43f-617331d9d2e0"/>
    <ds:schemaRef ds:uri="http://schemas.microsoft.com/office/2006/metadata/properties"/>
    <ds:schemaRef ds:uri="a4636abc-19c3-4f31-9052-fcf75d7b274a"/>
    <ds:schemaRef ds:uri="3bee31ea-a82f-404a-b25a-e4015d7e776c"/>
    <ds:schemaRef ds:uri="http://purl.org/dc/terms/"/>
  </ds:schemaRefs>
</ds:datastoreItem>
</file>

<file path=docProps/app.xml><?xml version="1.0" encoding="utf-8"?>
<Properties xmlns="http://schemas.openxmlformats.org/officeDocument/2006/extended-properties" xmlns:vt="http://schemas.openxmlformats.org/officeDocument/2006/docPropsVTypes">
  <Template>Lincoln_2012_v16x9</Template>
  <TotalTime>763</TotalTime>
  <Words>3114</Words>
  <Application>Microsoft Office PowerPoint</Application>
  <PresentationFormat>Custom</PresentationFormat>
  <Paragraphs>269</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Lincoln_2012_v16x9</vt:lpstr>
      <vt:lpstr>Porting NASA’s core Flight System to the Formally Verified seL4 Microkernel</vt:lpstr>
      <vt:lpstr>Satellite Systems are Valuable Targets</vt:lpstr>
      <vt:lpstr>Much Potentially Applicable Security Work</vt:lpstr>
      <vt:lpstr>This Work</vt:lpstr>
      <vt:lpstr>Outline</vt:lpstr>
      <vt:lpstr>seL4</vt:lpstr>
      <vt:lpstr>Benefits for Space Vehicles</vt:lpstr>
      <vt:lpstr>NASA’s core Flight System (cFS)</vt:lpstr>
      <vt:lpstr>Outline</vt:lpstr>
      <vt:lpstr>First Attempt</vt:lpstr>
      <vt:lpstr>Issue</vt:lpstr>
      <vt:lpstr>Magnetite</vt:lpstr>
      <vt:lpstr>Final Approach</vt:lpstr>
      <vt:lpstr>Summary</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Porting NASA core Flight System to Magnetite on seL4</dc:title>
  <dc:subject/>
  <dc:creator>Furgala, Juliana - 0553 - MITLL</dc:creator>
  <cp:keywords/>
  <dc:description/>
  <cp:lastModifiedBy>Jero, Samuel - 0553 - MITLL</cp:lastModifiedBy>
  <cp:revision>36</cp:revision>
  <cp:lastPrinted>2001-06-18T18:57:59Z</cp:lastPrinted>
  <dcterms:created xsi:type="dcterms:W3CDTF">2025-06-18T18:41:09Z</dcterms:created>
  <dcterms:modified xsi:type="dcterms:W3CDTF">2026-02-13T14:57:26Z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0x010100F117D72275035040AC9776533AD0693E</vt:lpwstr>
  </property>
  <property fmtid="{D5CDD505-2E9C-101B-9397-08002B2CF9AE}" pid="3" name="MediaServiceImageTags">
    <vt:lpwstr/>
  </property>
  <property fmtid="{D5CDD505-2E9C-101B-9397-08002B2CF9AE}" pid="4" name="_dlc_DocIdItemGuid">
    <vt:lpwstr>d275cf64-5d00-474d-ab3a-18f00ffb01b3</vt:lpwstr>
  </property>
</Properties>
</file>